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7" r:id="rId1"/>
  </p:sldMasterIdLst>
  <p:notesMasterIdLst>
    <p:notesMasterId r:id="rId31"/>
  </p:notesMasterIdLst>
  <p:handoutMasterIdLst>
    <p:handoutMasterId r:id="rId32"/>
  </p:handoutMasterIdLst>
  <p:sldIdLst>
    <p:sldId id="283" r:id="rId2"/>
    <p:sldId id="256" r:id="rId3"/>
    <p:sldId id="259" r:id="rId4"/>
    <p:sldId id="261" r:id="rId5"/>
    <p:sldId id="269" r:id="rId6"/>
    <p:sldId id="257" r:id="rId7"/>
    <p:sldId id="285" r:id="rId8"/>
    <p:sldId id="272" r:id="rId9"/>
    <p:sldId id="258" r:id="rId10"/>
    <p:sldId id="260" r:id="rId11"/>
    <p:sldId id="262" r:id="rId12"/>
    <p:sldId id="264" r:id="rId13"/>
    <p:sldId id="263" r:id="rId14"/>
    <p:sldId id="266" r:id="rId15"/>
    <p:sldId id="274" r:id="rId16"/>
    <p:sldId id="276" r:id="rId17"/>
    <p:sldId id="278" r:id="rId18"/>
    <p:sldId id="280" r:id="rId19"/>
    <p:sldId id="282" r:id="rId20"/>
    <p:sldId id="281" r:id="rId21"/>
    <p:sldId id="279" r:id="rId22"/>
    <p:sldId id="284" r:id="rId23"/>
    <p:sldId id="277" r:id="rId24"/>
    <p:sldId id="273" r:id="rId25"/>
    <p:sldId id="270" r:id="rId26"/>
    <p:sldId id="271" r:id="rId27"/>
    <p:sldId id="265" r:id="rId28"/>
    <p:sldId id="267" r:id="rId29"/>
    <p:sldId id="268" r:id="rId30"/>
  </p:sldIdLst>
  <p:sldSz cx="12190413"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
          <p15:clr>
            <a:srgbClr val="A4A3A4"/>
          </p15:clr>
        </p15:guide>
        <p15:guide id="2" orient="horz" pos="681">
          <p15:clr>
            <a:srgbClr val="A4A3A4"/>
          </p15:clr>
        </p15:guide>
        <p15:guide id="3" orient="horz" pos="1480">
          <p15:clr>
            <a:srgbClr val="A4A3A4"/>
          </p15:clr>
        </p15:guide>
        <p15:guide id="4" orient="horz" pos="2432">
          <p15:clr>
            <a:srgbClr val="A4A3A4"/>
          </p15:clr>
        </p15:guide>
        <p15:guide id="5" orient="horz" pos="4156">
          <p15:clr>
            <a:srgbClr val="A4A3A4"/>
          </p15:clr>
        </p15:guide>
        <p15:guide id="6" orient="horz" pos="4194">
          <p15:clr>
            <a:srgbClr val="A4A3A4"/>
          </p15:clr>
        </p15:guide>
        <p15:guide id="7" orient="horz" pos="342">
          <p15:clr>
            <a:srgbClr val="A4A3A4"/>
          </p15:clr>
        </p15:guide>
        <p15:guide id="8" orient="horz" pos="1253">
          <p15:clr>
            <a:srgbClr val="A4A3A4"/>
          </p15:clr>
        </p15:guide>
        <p15:guide id="9" orient="horz" pos="4228">
          <p15:clr>
            <a:srgbClr val="A4A3A4"/>
          </p15:clr>
        </p15:guide>
        <p15:guide id="10" orient="horz" pos="2704">
          <p15:clr>
            <a:srgbClr val="A4A3A4"/>
          </p15:clr>
        </p15:guide>
        <p15:guide id="11" orient="horz" pos="2772">
          <p15:clr>
            <a:srgbClr val="A4A3A4"/>
          </p15:clr>
        </p15:guide>
        <p15:guide id="12" orient="horz" pos="3249">
          <p15:clr>
            <a:srgbClr val="A4A3A4"/>
          </p15:clr>
        </p15:guide>
        <p15:guide id="13" orient="horz" pos="2546">
          <p15:clr>
            <a:srgbClr val="A4A3A4"/>
          </p15:clr>
        </p15:guide>
        <p15:guide id="14" orient="horz" pos="3839">
          <p15:clr>
            <a:srgbClr val="A4A3A4"/>
          </p15:clr>
        </p15:guide>
        <p15:guide id="15" orient="horz" pos="3782">
          <p15:clr>
            <a:srgbClr val="A4A3A4"/>
          </p15:clr>
        </p15:guide>
        <p15:guide id="16" orient="horz" pos="3092">
          <p15:clr>
            <a:srgbClr val="A4A3A4"/>
          </p15:clr>
        </p15:guide>
        <p15:guide id="17" pos="3999">
          <p15:clr>
            <a:srgbClr val="A4A3A4"/>
          </p15:clr>
        </p15:guide>
        <p15:guide id="18" pos="664">
          <p15:clr>
            <a:srgbClr val="A4A3A4"/>
          </p15:clr>
        </p15:guide>
        <p15:guide id="19" pos="7362">
          <p15:clr>
            <a:srgbClr val="A4A3A4"/>
          </p15:clr>
        </p15:guide>
        <p15:guide id="20" pos="323">
          <p15:clr>
            <a:srgbClr val="A4A3A4"/>
          </p15:clr>
        </p15:guide>
        <p15:guide id="21" pos="7521">
          <p15:clr>
            <a:srgbClr val="A4A3A4"/>
          </p15:clr>
        </p15:guide>
        <p15:guide id="22" pos="165">
          <p15:clr>
            <a:srgbClr val="A4A3A4"/>
          </p15:clr>
        </p15:guide>
        <p15:guide id="23" pos="486">
          <p15:clr>
            <a:srgbClr val="A4A3A4"/>
          </p15:clr>
        </p15:guide>
        <p15:guide id="24" pos="850">
          <p15:clr>
            <a:srgbClr val="A4A3A4"/>
          </p15:clr>
        </p15:guide>
        <p15:guide id="25" pos="7202">
          <p15:clr>
            <a:srgbClr val="A4A3A4"/>
          </p15:clr>
        </p15:guide>
        <p15:guide id="26" pos="3839">
          <p15:clr>
            <a:srgbClr val="A4A3A4"/>
          </p15:clr>
        </p15:guide>
        <p15:guide id="27" pos="3680">
          <p15:clr>
            <a:srgbClr val="A4A3A4"/>
          </p15:clr>
        </p15:guide>
        <p15:guide id="28" pos="5778">
          <p15:clr>
            <a:srgbClr val="A4A3A4"/>
          </p15:clr>
        </p15:guide>
        <p15:guide id="29" pos="5618">
          <p15:clr>
            <a:srgbClr val="A4A3A4"/>
          </p15:clr>
        </p15:guide>
        <p15:guide id="30" pos="5650">
          <p15:clr>
            <a:srgbClr val="A4A3A4"/>
          </p15:clr>
        </p15:guide>
        <p15:guide id="31" pos="5588">
          <p15:clr>
            <a:srgbClr val="A4A3A4"/>
          </p15:clr>
        </p15:guide>
        <p15:guide id="32" pos="5461">
          <p15:clr>
            <a:srgbClr val="A4A3A4"/>
          </p15:clr>
        </p15:guide>
        <p15:guide id="33" pos="5030">
          <p15:clr>
            <a:srgbClr val="A4A3A4"/>
          </p15:clr>
        </p15:guide>
        <p15:guide id="34" pos="5188">
          <p15:clr>
            <a:srgbClr val="A4A3A4"/>
          </p15:clr>
        </p15:guide>
        <p15:guide id="35" pos="4871">
          <p15:clr>
            <a:srgbClr val="A4A3A4"/>
          </p15:clr>
        </p15:guide>
        <p15:guide id="36" pos="5062">
          <p15:clr>
            <a:srgbClr val="A4A3A4"/>
          </p15:clr>
        </p15:guide>
        <p15:guide id="37" pos="4998">
          <p15:clr>
            <a:srgbClr val="A4A3A4"/>
          </p15:clr>
        </p15:guide>
        <p15:guide id="38" pos="2038">
          <p15:clr>
            <a:srgbClr val="A4A3A4"/>
          </p15:clr>
        </p15:guide>
        <p15:guide id="39" pos="2102">
          <p15:clr>
            <a:srgbClr val="A4A3A4"/>
          </p15:clr>
        </p15:guide>
        <p15:guide id="40" pos="1907">
          <p15:clr>
            <a:srgbClr val="A4A3A4"/>
          </p15:clr>
        </p15:guide>
        <p15:guide id="41" pos="2224">
          <p15:clr>
            <a:srgbClr val="A4A3A4"/>
          </p15:clr>
        </p15:guide>
        <p15:guide id="42" pos="3808">
          <p15:clr>
            <a:srgbClr val="A4A3A4"/>
          </p15:clr>
        </p15:guide>
        <p15:guide id="43" pos="3874">
          <p15:clr>
            <a:srgbClr val="A4A3A4"/>
          </p15:clr>
        </p15:guide>
        <p15:guide id="44" pos="2505">
          <p15:clr>
            <a:srgbClr val="A4A3A4"/>
          </p15:clr>
        </p15:guide>
        <p15:guide id="45" pos="2823">
          <p15:clr>
            <a:srgbClr val="A4A3A4"/>
          </p15:clr>
        </p15:guide>
        <p15:guide id="46" pos="2694">
          <p15:clr>
            <a:srgbClr val="A4A3A4"/>
          </p15:clr>
        </p15:guide>
        <p15:guide id="47" pos="2629">
          <p15:clr>
            <a:srgbClr val="A4A3A4"/>
          </p15:clr>
        </p15:guide>
        <p15:guide id="48" pos="2660">
          <p15:clr>
            <a:srgbClr val="A4A3A4"/>
          </p15:clr>
        </p15:guide>
        <p15:guide id="49" pos="913">
          <p15:clr>
            <a:srgbClr val="A4A3A4"/>
          </p15:clr>
        </p15:guide>
        <p15:guide id="50" pos="801">
          <p15:clr>
            <a:srgbClr val="A4A3A4"/>
          </p15:clr>
        </p15:guide>
        <p15:guide id="51" pos="1121">
          <p15:clr>
            <a:srgbClr val="A4A3A4"/>
          </p15:clr>
        </p15:guide>
        <p15:guide id="52" pos="963">
          <p15:clr>
            <a:srgbClr val="A4A3A4"/>
          </p15:clr>
        </p15:guide>
        <p15:guide id="53" pos="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Pichler" initials="PP" lastIdx="1" clrIdx="0">
    <p:extLst>
      <p:ext uri="{19B8F6BF-5375-455C-9EA6-DF929625EA0E}">
        <p15:presenceInfo xmlns:p15="http://schemas.microsoft.com/office/powerpoint/2012/main" userId="8c2f00cd1d9f97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FC2"/>
    <a:srgbClr val="FE5000"/>
    <a:srgbClr val="00A376"/>
    <a:srgbClr val="A6192E"/>
    <a:srgbClr val="B9B9B9"/>
    <a:srgbClr val="888B8D"/>
    <a:srgbClr val="777777"/>
    <a:srgbClr val="3B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94679" autoAdjust="0"/>
  </p:normalViewPr>
  <p:slideViewPr>
    <p:cSldViewPr>
      <p:cViewPr>
        <p:scale>
          <a:sx n="100" d="100"/>
          <a:sy n="100" d="100"/>
        </p:scale>
        <p:origin x="1040" y="344"/>
      </p:cViewPr>
      <p:guideLst>
        <p:guide orient="horz" pos="160"/>
        <p:guide orient="horz" pos="681"/>
        <p:guide orient="horz" pos="1480"/>
        <p:guide orient="horz" pos="2432"/>
        <p:guide orient="horz" pos="4156"/>
        <p:guide orient="horz" pos="4194"/>
        <p:guide orient="horz" pos="342"/>
        <p:guide orient="horz" pos="1253"/>
        <p:guide orient="horz" pos="4228"/>
        <p:guide orient="horz" pos="2704"/>
        <p:guide orient="horz" pos="2772"/>
        <p:guide orient="horz" pos="3249"/>
        <p:guide orient="horz" pos="2546"/>
        <p:guide orient="horz" pos="3839"/>
        <p:guide orient="horz" pos="3782"/>
        <p:guide orient="horz" pos="3092"/>
        <p:guide pos="3999"/>
        <p:guide pos="664"/>
        <p:guide pos="7362"/>
        <p:guide pos="323"/>
        <p:guide pos="7521"/>
        <p:guide pos="165"/>
        <p:guide pos="486"/>
        <p:guide pos="850"/>
        <p:guide pos="7202"/>
        <p:guide pos="3839"/>
        <p:guide pos="3680"/>
        <p:guide pos="5778"/>
        <p:guide pos="5618"/>
        <p:guide pos="5650"/>
        <p:guide pos="5588"/>
        <p:guide pos="5461"/>
        <p:guide pos="5030"/>
        <p:guide pos="5188"/>
        <p:guide pos="4871"/>
        <p:guide pos="5062"/>
        <p:guide pos="4998"/>
        <p:guide pos="2038"/>
        <p:guide pos="2102"/>
        <p:guide pos="1907"/>
        <p:guide pos="2224"/>
        <p:guide pos="3808"/>
        <p:guide pos="3874"/>
        <p:guide pos="2505"/>
        <p:guide pos="2823"/>
        <p:guide pos="2694"/>
        <p:guide pos="2629"/>
        <p:guide pos="2660"/>
        <p:guide pos="913"/>
        <p:guide pos="801"/>
        <p:guide pos="1121"/>
        <p:guide pos="963"/>
        <p:guide pos="879"/>
      </p:guideLst>
    </p:cSldViewPr>
  </p:slideViewPr>
  <p:outlineViewPr>
    <p:cViewPr>
      <p:scale>
        <a:sx n="33" d="100"/>
        <a:sy n="33" d="100"/>
      </p:scale>
      <p:origin x="0" y="-807"/>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104" d="100"/>
          <a:sy n="104" d="100"/>
        </p:scale>
        <p:origin x="-331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B5E332-632D-4B1F-9D2A-505A14A0326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96F798D-632C-4D6E-A6CC-CDC0E3DDD485}">
      <dgm:prSet/>
      <dgm:spPr/>
      <dgm:t>
        <a:bodyPr/>
        <a:lstStyle/>
        <a:p>
          <a:r>
            <a:rPr lang="it-IT" b="0" dirty="0" err="1"/>
            <a:t>Traditionally</a:t>
          </a:r>
          <a:r>
            <a:rPr lang="it-IT" b="0" dirty="0"/>
            <a:t>, performance </a:t>
          </a:r>
          <a:r>
            <a:rPr lang="it-IT" b="0" dirty="0" err="1"/>
            <a:t>measurement</a:t>
          </a:r>
          <a:r>
            <a:rPr lang="it-IT" b="0" dirty="0"/>
            <a:t> and reporting, </a:t>
          </a:r>
          <a:r>
            <a:rPr lang="it-IT" b="0" dirty="0" err="1"/>
            <a:t>that</a:t>
          </a:r>
          <a:r>
            <a:rPr lang="it-IT" b="0" dirty="0"/>
            <a:t> are the </a:t>
          </a:r>
          <a:r>
            <a:rPr lang="it-IT" b="0" dirty="0" err="1"/>
            <a:t>requirements</a:t>
          </a:r>
          <a:r>
            <a:rPr lang="it-IT" b="0" dirty="0"/>
            <a:t> of </a:t>
          </a:r>
          <a:r>
            <a:rPr lang="it-IT" b="0" dirty="0" err="1"/>
            <a:t>effective</a:t>
          </a:r>
          <a:r>
            <a:rPr lang="it-IT" b="0" dirty="0"/>
            <a:t> </a:t>
          </a:r>
          <a:r>
            <a:rPr lang="it-IT" b="0" dirty="0" err="1"/>
            <a:t>accountability</a:t>
          </a:r>
          <a:r>
            <a:rPr lang="it-IT" b="0" dirty="0"/>
            <a:t>, </a:t>
          </a:r>
          <a:r>
            <a:rPr lang="it-IT" b="0" dirty="0" err="1"/>
            <a:t>were</a:t>
          </a:r>
          <a:r>
            <a:rPr lang="it-IT" b="0" dirty="0"/>
            <a:t> </a:t>
          </a:r>
          <a:r>
            <a:rPr lang="it-IT" b="0" dirty="0" err="1"/>
            <a:t>based</a:t>
          </a:r>
          <a:r>
            <a:rPr lang="it-IT" b="0" dirty="0"/>
            <a:t> on the </a:t>
          </a:r>
          <a:r>
            <a:rPr lang="it-IT" b="0" dirty="0" err="1"/>
            <a:t>financial</a:t>
          </a:r>
          <a:r>
            <a:rPr lang="it-IT" b="0" dirty="0"/>
            <a:t> </a:t>
          </a:r>
          <a:r>
            <a:rPr lang="it-IT" b="0" dirty="0" err="1"/>
            <a:t>accounting</a:t>
          </a:r>
          <a:r>
            <a:rPr lang="it-IT" b="0" dirty="0"/>
            <a:t> model </a:t>
          </a:r>
          <a:r>
            <a:rPr lang="it-IT" b="0" dirty="0" err="1"/>
            <a:t>emphasizing</a:t>
          </a:r>
          <a:r>
            <a:rPr lang="it-IT" b="0" dirty="0"/>
            <a:t> </a:t>
          </a:r>
          <a:r>
            <a:rPr lang="it-IT" b="0" dirty="0" err="1"/>
            <a:t>profitability</a:t>
          </a:r>
          <a:r>
            <a:rPr lang="it-IT" b="0" dirty="0"/>
            <a:t>, cash flow, sales </a:t>
          </a:r>
          <a:r>
            <a:rPr lang="it-IT" b="0" dirty="0" err="1"/>
            <a:t>growth</a:t>
          </a:r>
          <a:r>
            <a:rPr lang="it-IT" b="0" dirty="0"/>
            <a:t>, ROE (Return on </a:t>
          </a:r>
          <a:r>
            <a:rPr lang="it-IT" dirty="0" err="1"/>
            <a:t>equity</a:t>
          </a:r>
          <a:r>
            <a:rPr lang="it-IT" dirty="0"/>
            <a:t>)</a:t>
          </a:r>
          <a:r>
            <a:rPr lang="it-IT" b="0" dirty="0"/>
            <a:t>, </a:t>
          </a:r>
          <a:r>
            <a:rPr lang="it-IT" b="0" dirty="0" err="1"/>
            <a:t>economic</a:t>
          </a:r>
          <a:r>
            <a:rPr lang="it-IT" b="0" dirty="0"/>
            <a:t> </a:t>
          </a:r>
          <a:r>
            <a:rPr lang="it-IT" b="0" dirty="0" err="1"/>
            <a:t>value</a:t>
          </a:r>
          <a:r>
            <a:rPr lang="it-IT" b="0" dirty="0"/>
            <a:t> </a:t>
          </a:r>
          <a:r>
            <a:rPr lang="it-IT" b="0" dirty="0" err="1"/>
            <a:t>added</a:t>
          </a:r>
          <a:r>
            <a:rPr lang="it-IT" b="0" dirty="0"/>
            <a:t>. Financial </a:t>
          </a:r>
          <a:r>
            <a:rPr lang="it-IT" b="0" dirty="0" err="1"/>
            <a:t>measures</a:t>
          </a:r>
          <a:r>
            <a:rPr lang="it-IT" b="0" dirty="0"/>
            <a:t> are </a:t>
          </a:r>
          <a:r>
            <a:rPr lang="it-IT" b="0" dirty="0" err="1"/>
            <a:t>used</a:t>
          </a:r>
          <a:r>
            <a:rPr lang="it-IT" b="0" dirty="0"/>
            <a:t> to </a:t>
          </a:r>
          <a:r>
            <a:rPr lang="it-IT" b="0" dirty="0" err="1"/>
            <a:t>provide</a:t>
          </a:r>
          <a:r>
            <a:rPr lang="it-IT" b="0" dirty="0"/>
            <a:t> a </a:t>
          </a:r>
          <a:r>
            <a:rPr lang="it-IT" b="0" dirty="0" err="1"/>
            <a:t>basis</a:t>
          </a:r>
          <a:r>
            <a:rPr lang="it-IT" b="0" dirty="0"/>
            <a:t> for </a:t>
          </a:r>
          <a:r>
            <a:rPr lang="it-IT" b="0" dirty="0" err="1"/>
            <a:t>accountability</a:t>
          </a:r>
          <a:r>
            <a:rPr lang="it-IT" b="0" dirty="0"/>
            <a:t>, </a:t>
          </a:r>
          <a:r>
            <a:rPr lang="it-IT" b="0" dirty="0" err="1"/>
            <a:t>stewardship</a:t>
          </a:r>
          <a:r>
            <a:rPr lang="it-IT" b="0" dirty="0"/>
            <a:t>, </a:t>
          </a:r>
          <a:r>
            <a:rPr lang="it-IT" b="0" dirty="0" err="1"/>
            <a:t>comparability</a:t>
          </a:r>
          <a:r>
            <a:rPr lang="it-IT" b="0" dirty="0"/>
            <a:t>. </a:t>
          </a:r>
          <a:r>
            <a:rPr lang="it-IT" b="0" dirty="0" err="1"/>
            <a:t>However</a:t>
          </a:r>
          <a:r>
            <a:rPr lang="it-IT" b="0" dirty="0"/>
            <a:t>, </a:t>
          </a:r>
          <a:r>
            <a:rPr lang="it-IT" b="0" dirty="0" err="1"/>
            <a:t>financial</a:t>
          </a:r>
          <a:r>
            <a:rPr lang="it-IT" b="0" dirty="0"/>
            <a:t> </a:t>
          </a:r>
          <a:r>
            <a:rPr lang="it-IT" b="0" dirty="0" err="1"/>
            <a:t>indicators</a:t>
          </a:r>
          <a:r>
            <a:rPr lang="it-IT" b="0" dirty="0"/>
            <a:t> alone are </a:t>
          </a:r>
          <a:r>
            <a:rPr lang="it-IT" b="0" dirty="0" err="1"/>
            <a:t>limited</a:t>
          </a:r>
          <a:r>
            <a:rPr lang="it-IT" b="0" dirty="0"/>
            <a:t> in </a:t>
          </a:r>
          <a:r>
            <a:rPr lang="it-IT" b="0" dirty="0" err="1"/>
            <a:t>their</a:t>
          </a:r>
          <a:r>
            <a:rPr lang="it-IT" b="0" dirty="0"/>
            <a:t> </a:t>
          </a:r>
          <a:r>
            <a:rPr lang="it-IT" b="0" dirty="0" err="1"/>
            <a:t>ability</a:t>
          </a:r>
          <a:r>
            <a:rPr lang="it-IT" b="0" dirty="0"/>
            <a:t> to </a:t>
          </a:r>
          <a:r>
            <a:rPr lang="it-IT" b="0" dirty="0" err="1"/>
            <a:t>adequately</a:t>
          </a:r>
          <a:r>
            <a:rPr lang="it-IT" b="0" dirty="0"/>
            <a:t> </a:t>
          </a:r>
          <a:r>
            <a:rPr lang="it-IT" b="0" dirty="0" err="1"/>
            <a:t>represent</a:t>
          </a:r>
          <a:r>
            <a:rPr lang="it-IT" b="0" dirty="0"/>
            <a:t> the </a:t>
          </a:r>
          <a:r>
            <a:rPr lang="it-IT" b="0" dirty="0" err="1"/>
            <a:t>range</a:t>
          </a:r>
          <a:r>
            <a:rPr lang="it-IT" b="0" dirty="0"/>
            <a:t> of </a:t>
          </a:r>
          <a:r>
            <a:rPr lang="it-IT" b="0" dirty="0" err="1"/>
            <a:t>factors</a:t>
          </a:r>
          <a:r>
            <a:rPr lang="it-IT" b="0" dirty="0"/>
            <a:t> </a:t>
          </a:r>
          <a:r>
            <a:rPr lang="it-IT" b="0" dirty="0" err="1"/>
            <a:t>associated</a:t>
          </a:r>
          <a:r>
            <a:rPr lang="it-IT" b="0" dirty="0"/>
            <a:t> with </a:t>
          </a:r>
          <a:r>
            <a:rPr lang="it-IT" b="0" dirty="0" err="1"/>
            <a:t>organizational</a:t>
          </a:r>
          <a:r>
            <a:rPr lang="it-IT" b="0" dirty="0"/>
            <a:t> </a:t>
          </a:r>
          <a:r>
            <a:rPr lang="it-IT" b="0" dirty="0" err="1"/>
            <a:t>excellence</a:t>
          </a:r>
          <a:r>
            <a:rPr lang="it-IT" dirty="0"/>
            <a:t>, </a:t>
          </a:r>
          <a:r>
            <a:rPr lang="it-IT" dirty="0" err="1"/>
            <a:t>specially</a:t>
          </a:r>
          <a:r>
            <a:rPr lang="it-IT" dirty="0"/>
            <a:t> in </a:t>
          </a:r>
          <a:r>
            <a:rPr lang="it-IT" dirty="0" err="1"/>
            <a:t>organizations</a:t>
          </a:r>
          <a:r>
            <a:rPr lang="it-IT" dirty="0"/>
            <a:t> </a:t>
          </a:r>
          <a:r>
            <a:rPr lang="it-IT" dirty="0" err="1"/>
            <a:t>as</a:t>
          </a:r>
          <a:r>
            <a:rPr lang="it-IT" dirty="0"/>
            <a:t> </a:t>
          </a:r>
          <a:r>
            <a:rPr lang="it-IT" dirty="0" err="1"/>
            <a:t>Universities</a:t>
          </a:r>
          <a:r>
            <a:rPr lang="it-IT" dirty="0"/>
            <a:t>.</a:t>
          </a:r>
          <a:endParaRPr lang="en-US" dirty="0"/>
        </a:p>
      </dgm:t>
    </dgm:pt>
    <dgm:pt modelId="{C6C41F64-A1DE-4B72-AEAB-9A0F51430095}" type="parTrans" cxnId="{567F5314-5D1B-4086-9EFE-EBCC759E715C}">
      <dgm:prSet/>
      <dgm:spPr/>
      <dgm:t>
        <a:bodyPr/>
        <a:lstStyle/>
        <a:p>
          <a:endParaRPr lang="en-US"/>
        </a:p>
      </dgm:t>
    </dgm:pt>
    <dgm:pt modelId="{40070C20-AA73-4911-830E-F71DB2B58426}" type="sibTrans" cxnId="{567F5314-5D1B-4086-9EFE-EBCC759E715C}">
      <dgm:prSet/>
      <dgm:spPr/>
      <dgm:t>
        <a:bodyPr/>
        <a:lstStyle/>
        <a:p>
          <a:endParaRPr lang="en-US"/>
        </a:p>
      </dgm:t>
    </dgm:pt>
    <dgm:pt modelId="{813659E2-BFC5-4DAB-9BA5-508ABFB633E5}">
      <dgm:prSet/>
      <dgm:spPr/>
      <dgm:t>
        <a:bodyPr/>
        <a:lstStyle/>
        <a:p>
          <a:r>
            <a:rPr lang="it-IT" b="0" dirty="0"/>
            <a:t>The </a:t>
          </a:r>
          <a:r>
            <a:rPr lang="it-IT" b="0" dirty="0" err="1"/>
            <a:t>increased</a:t>
          </a:r>
          <a:r>
            <a:rPr lang="it-IT" b="0" dirty="0"/>
            <a:t> </a:t>
          </a:r>
          <a:r>
            <a:rPr lang="it-IT" b="0" dirty="0" err="1"/>
            <a:t>interest</a:t>
          </a:r>
          <a:r>
            <a:rPr lang="it-IT" b="0" dirty="0"/>
            <a:t> in </a:t>
          </a:r>
          <a:r>
            <a:rPr lang="it-IT" b="0" dirty="0" err="1"/>
            <a:t>issues</a:t>
          </a:r>
          <a:r>
            <a:rPr lang="it-IT" b="0" dirty="0"/>
            <a:t> </a:t>
          </a:r>
          <a:r>
            <a:rPr lang="it-IT" b="0" dirty="0" err="1"/>
            <a:t>concerning</a:t>
          </a:r>
          <a:r>
            <a:rPr lang="it-IT" b="0" dirty="0"/>
            <a:t> the </a:t>
          </a:r>
          <a:r>
            <a:rPr lang="it-IT" b="0" dirty="0" err="1"/>
            <a:t>accountability</a:t>
          </a:r>
          <a:r>
            <a:rPr lang="it-IT" b="0" dirty="0"/>
            <a:t> of </a:t>
          </a:r>
          <a:r>
            <a:rPr lang="it-IT" b="0" dirty="0" err="1"/>
            <a:t>universities</a:t>
          </a:r>
          <a:r>
            <a:rPr lang="it-IT" b="0" dirty="0"/>
            <a:t> led to </a:t>
          </a:r>
          <a:r>
            <a:rPr lang="it-IT" b="0" dirty="0" err="1"/>
            <a:t>many</a:t>
          </a:r>
          <a:r>
            <a:rPr lang="it-IT" b="0" dirty="0"/>
            <a:t> </a:t>
          </a:r>
          <a:r>
            <a:rPr lang="it-IT" b="0" dirty="0" err="1"/>
            <a:t>internal</a:t>
          </a:r>
          <a:r>
            <a:rPr lang="it-IT" b="0" dirty="0"/>
            <a:t> and </a:t>
          </a:r>
          <a:r>
            <a:rPr lang="it-IT" b="0" dirty="0" err="1"/>
            <a:t>external</a:t>
          </a:r>
          <a:r>
            <a:rPr lang="it-IT" b="0" dirty="0"/>
            <a:t> </a:t>
          </a:r>
          <a:r>
            <a:rPr lang="it-IT" b="0" dirty="0" err="1"/>
            <a:t>accountability</a:t>
          </a:r>
          <a:r>
            <a:rPr lang="it-IT" b="0" dirty="0"/>
            <a:t> </a:t>
          </a:r>
          <a:r>
            <a:rPr lang="it-IT" b="0" dirty="0" err="1"/>
            <a:t>mechanisms</a:t>
          </a:r>
          <a:r>
            <a:rPr lang="it-IT" b="0" dirty="0"/>
            <a:t> in </a:t>
          </a:r>
          <a:r>
            <a:rPr lang="it-IT" b="0" dirty="0" err="1"/>
            <a:t>higher</a:t>
          </a:r>
          <a:r>
            <a:rPr lang="it-IT" b="0" dirty="0"/>
            <a:t> </a:t>
          </a:r>
          <a:r>
            <a:rPr lang="it-IT" b="0" dirty="0" err="1"/>
            <a:t>education</a:t>
          </a:r>
          <a:r>
            <a:rPr lang="it-IT" b="0" dirty="0"/>
            <a:t> </a:t>
          </a:r>
          <a:r>
            <a:rPr lang="it-IT" b="0" dirty="0" err="1"/>
            <a:t>that</a:t>
          </a:r>
          <a:r>
            <a:rPr lang="it-IT" b="0" dirty="0"/>
            <a:t> </a:t>
          </a:r>
          <a:r>
            <a:rPr lang="it-IT" b="0" dirty="0" err="1"/>
            <a:t>were</a:t>
          </a:r>
          <a:r>
            <a:rPr lang="it-IT" b="0" dirty="0"/>
            <a:t> </a:t>
          </a:r>
          <a:r>
            <a:rPr lang="it-IT" b="0" dirty="0" err="1"/>
            <a:t>introduced</a:t>
          </a:r>
          <a:r>
            <a:rPr lang="it-IT" b="0" dirty="0"/>
            <a:t> to </a:t>
          </a:r>
          <a:r>
            <a:rPr lang="it-IT" b="0" dirty="0" err="1"/>
            <a:t>ensure</a:t>
          </a:r>
          <a:r>
            <a:rPr lang="it-IT" b="0" dirty="0"/>
            <a:t> the information </a:t>
          </a:r>
          <a:r>
            <a:rPr lang="it-IT" b="0" dirty="0" err="1"/>
            <a:t>needs</a:t>
          </a:r>
          <a:r>
            <a:rPr lang="it-IT" b="0" dirty="0"/>
            <a:t> of </a:t>
          </a:r>
          <a:r>
            <a:rPr lang="it-IT" b="0" dirty="0" err="1"/>
            <a:t>stakeholders</a:t>
          </a:r>
          <a:r>
            <a:rPr lang="it-IT" b="0" dirty="0"/>
            <a:t> are </a:t>
          </a:r>
          <a:r>
            <a:rPr lang="it-IT" b="0" dirty="0" err="1"/>
            <a:t>met</a:t>
          </a:r>
          <a:r>
            <a:rPr lang="it-IT" b="0" dirty="0"/>
            <a:t>. </a:t>
          </a:r>
          <a:r>
            <a:rPr lang="it-IT" b="0" dirty="0" err="1"/>
            <a:t>One</a:t>
          </a:r>
          <a:r>
            <a:rPr lang="it-IT" b="0" dirty="0"/>
            <a:t> of </a:t>
          </a:r>
          <a:r>
            <a:rPr lang="it-IT" b="0" dirty="0" err="1"/>
            <a:t>them</a:t>
          </a:r>
          <a:r>
            <a:rPr lang="it-IT" b="0" dirty="0"/>
            <a:t> </a:t>
          </a:r>
          <a:r>
            <a:rPr lang="it-IT" b="0" dirty="0" err="1"/>
            <a:t>may</a:t>
          </a:r>
          <a:r>
            <a:rPr lang="it-IT" b="0" dirty="0"/>
            <a:t> be the </a:t>
          </a:r>
          <a:r>
            <a:rPr lang="it-IT" b="0" dirty="0" err="1"/>
            <a:t>Balanced</a:t>
          </a:r>
          <a:r>
            <a:rPr lang="it-IT" b="0" dirty="0"/>
            <a:t> </a:t>
          </a:r>
          <a:r>
            <a:rPr lang="it-IT" b="0" dirty="0" err="1"/>
            <a:t>Scorecard</a:t>
          </a:r>
          <a:r>
            <a:rPr lang="it-IT" b="0" dirty="0"/>
            <a:t>. </a:t>
          </a:r>
          <a:endParaRPr lang="en-US" dirty="0"/>
        </a:p>
      </dgm:t>
    </dgm:pt>
    <dgm:pt modelId="{C2DA41B3-6E74-4CAC-80DC-D2110512D691}" type="parTrans" cxnId="{C1C461BA-A28A-4FC2-AA91-0145CAB80D4C}">
      <dgm:prSet/>
      <dgm:spPr/>
      <dgm:t>
        <a:bodyPr/>
        <a:lstStyle/>
        <a:p>
          <a:endParaRPr lang="en-US"/>
        </a:p>
      </dgm:t>
    </dgm:pt>
    <dgm:pt modelId="{09C6E185-C19F-4894-875C-951FF7F88540}" type="sibTrans" cxnId="{C1C461BA-A28A-4FC2-AA91-0145CAB80D4C}">
      <dgm:prSet/>
      <dgm:spPr/>
      <dgm:t>
        <a:bodyPr/>
        <a:lstStyle/>
        <a:p>
          <a:endParaRPr lang="en-US"/>
        </a:p>
      </dgm:t>
    </dgm:pt>
    <dgm:pt modelId="{FB671424-AF85-4D69-97C8-92CA82D35F6E}" type="pres">
      <dgm:prSet presAssocID="{62B5E332-632D-4B1F-9D2A-505A14A0326C}" presName="root" presStyleCnt="0">
        <dgm:presLayoutVars>
          <dgm:dir/>
          <dgm:resizeHandles val="exact"/>
        </dgm:presLayoutVars>
      </dgm:prSet>
      <dgm:spPr/>
    </dgm:pt>
    <dgm:pt modelId="{CAF34F89-1D48-4325-95EA-A7721CBDFDEB}" type="pres">
      <dgm:prSet presAssocID="{C96F798D-632C-4D6E-A6CC-CDC0E3DDD485}" presName="compNode" presStyleCnt="0"/>
      <dgm:spPr/>
    </dgm:pt>
    <dgm:pt modelId="{4711D5BA-6A77-406E-A145-8815E8D14E3B}" type="pres">
      <dgm:prSet presAssocID="{C96F798D-632C-4D6E-A6CC-CDC0E3DDD485}" presName="bgRect" presStyleLbl="bgShp" presStyleIdx="0" presStyleCnt="2"/>
      <dgm:spPr/>
    </dgm:pt>
    <dgm:pt modelId="{8E131925-440D-47BF-9F24-4263959612E1}" type="pres">
      <dgm:prSet presAssocID="{C96F798D-632C-4D6E-A6CC-CDC0E3DDD48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2D3F6709-7E6F-4B1D-80CF-9E0B759FD08C}" type="pres">
      <dgm:prSet presAssocID="{C96F798D-632C-4D6E-A6CC-CDC0E3DDD485}" presName="spaceRect" presStyleCnt="0"/>
      <dgm:spPr/>
    </dgm:pt>
    <dgm:pt modelId="{C3A57907-FDA5-49AA-8FEB-43BA18B2669B}" type="pres">
      <dgm:prSet presAssocID="{C96F798D-632C-4D6E-A6CC-CDC0E3DDD485}" presName="parTx" presStyleLbl="revTx" presStyleIdx="0" presStyleCnt="2" custScaleY="183327">
        <dgm:presLayoutVars>
          <dgm:chMax val="0"/>
          <dgm:chPref val="0"/>
        </dgm:presLayoutVars>
      </dgm:prSet>
      <dgm:spPr/>
    </dgm:pt>
    <dgm:pt modelId="{9FBE93E0-44F8-4DB3-A9D0-57FE82C42623}" type="pres">
      <dgm:prSet presAssocID="{40070C20-AA73-4911-830E-F71DB2B58426}" presName="sibTrans" presStyleCnt="0"/>
      <dgm:spPr/>
    </dgm:pt>
    <dgm:pt modelId="{7C53AF2E-E4E6-4C80-9B0D-73861140EE44}" type="pres">
      <dgm:prSet presAssocID="{813659E2-BFC5-4DAB-9BA5-508ABFB633E5}" presName="compNode" presStyleCnt="0"/>
      <dgm:spPr/>
    </dgm:pt>
    <dgm:pt modelId="{5CB37AFD-7685-42B5-BBD4-9A5974615A84}" type="pres">
      <dgm:prSet presAssocID="{813659E2-BFC5-4DAB-9BA5-508ABFB633E5}" presName="bgRect" presStyleLbl="bgShp" presStyleIdx="1" presStyleCnt="2"/>
      <dgm:spPr/>
    </dgm:pt>
    <dgm:pt modelId="{6C7F00A6-E2C4-457D-B3AD-247F5956A509}" type="pres">
      <dgm:prSet presAssocID="{813659E2-BFC5-4DAB-9BA5-508ABFB633E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ula"/>
        </a:ext>
      </dgm:extLst>
    </dgm:pt>
    <dgm:pt modelId="{CDA4805A-95FF-474F-B221-9D9E3F3038BC}" type="pres">
      <dgm:prSet presAssocID="{813659E2-BFC5-4DAB-9BA5-508ABFB633E5}" presName="spaceRect" presStyleCnt="0"/>
      <dgm:spPr/>
    </dgm:pt>
    <dgm:pt modelId="{39AD5DC3-E850-4C61-B2A3-C3DCCD5D465B}" type="pres">
      <dgm:prSet presAssocID="{813659E2-BFC5-4DAB-9BA5-508ABFB633E5}" presName="parTx" presStyleLbl="revTx" presStyleIdx="1" presStyleCnt="2" custScaleY="159742">
        <dgm:presLayoutVars>
          <dgm:chMax val="0"/>
          <dgm:chPref val="0"/>
        </dgm:presLayoutVars>
      </dgm:prSet>
      <dgm:spPr/>
    </dgm:pt>
  </dgm:ptLst>
  <dgm:cxnLst>
    <dgm:cxn modelId="{567F5314-5D1B-4086-9EFE-EBCC759E715C}" srcId="{62B5E332-632D-4B1F-9D2A-505A14A0326C}" destId="{C96F798D-632C-4D6E-A6CC-CDC0E3DDD485}" srcOrd="0" destOrd="0" parTransId="{C6C41F64-A1DE-4B72-AEAB-9A0F51430095}" sibTransId="{40070C20-AA73-4911-830E-F71DB2B58426}"/>
    <dgm:cxn modelId="{BC30A44F-9580-4553-9C53-68C74B914DCE}" type="presOf" srcId="{813659E2-BFC5-4DAB-9BA5-508ABFB633E5}" destId="{39AD5DC3-E850-4C61-B2A3-C3DCCD5D465B}" srcOrd="0" destOrd="0" presId="urn:microsoft.com/office/officeart/2018/2/layout/IconVerticalSolidList"/>
    <dgm:cxn modelId="{FB040F53-D4F0-4622-B46A-B1048945A518}" type="presOf" srcId="{C96F798D-632C-4D6E-A6CC-CDC0E3DDD485}" destId="{C3A57907-FDA5-49AA-8FEB-43BA18B2669B}" srcOrd="0" destOrd="0" presId="urn:microsoft.com/office/officeart/2018/2/layout/IconVerticalSolidList"/>
    <dgm:cxn modelId="{C3BEF289-7CBA-403D-92F8-D4847098D8C1}" type="presOf" srcId="{62B5E332-632D-4B1F-9D2A-505A14A0326C}" destId="{FB671424-AF85-4D69-97C8-92CA82D35F6E}" srcOrd="0" destOrd="0" presId="urn:microsoft.com/office/officeart/2018/2/layout/IconVerticalSolidList"/>
    <dgm:cxn modelId="{C1C461BA-A28A-4FC2-AA91-0145CAB80D4C}" srcId="{62B5E332-632D-4B1F-9D2A-505A14A0326C}" destId="{813659E2-BFC5-4DAB-9BA5-508ABFB633E5}" srcOrd="1" destOrd="0" parTransId="{C2DA41B3-6E74-4CAC-80DC-D2110512D691}" sibTransId="{09C6E185-C19F-4894-875C-951FF7F88540}"/>
    <dgm:cxn modelId="{279A207A-61F2-40C2-8208-10B875113360}" type="presParOf" srcId="{FB671424-AF85-4D69-97C8-92CA82D35F6E}" destId="{CAF34F89-1D48-4325-95EA-A7721CBDFDEB}" srcOrd="0" destOrd="0" presId="urn:microsoft.com/office/officeart/2018/2/layout/IconVerticalSolidList"/>
    <dgm:cxn modelId="{ECF2CD2E-B1D8-4AEC-BE97-D65562D008E5}" type="presParOf" srcId="{CAF34F89-1D48-4325-95EA-A7721CBDFDEB}" destId="{4711D5BA-6A77-406E-A145-8815E8D14E3B}" srcOrd="0" destOrd="0" presId="urn:microsoft.com/office/officeart/2018/2/layout/IconVerticalSolidList"/>
    <dgm:cxn modelId="{D7647F8F-AD6A-41E6-B90D-6FB834138628}" type="presParOf" srcId="{CAF34F89-1D48-4325-95EA-A7721CBDFDEB}" destId="{8E131925-440D-47BF-9F24-4263959612E1}" srcOrd="1" destOrd="0" presId="urn:microsoft.com/office/officeart/2018/2/layout/IconVerticalSolidList"/>
    <dgm:cxn modelId="{C31198B8-8DAE-4D07-8CA7-05CC8F036ADD}" type="presParOf" srcId="{CAF34F89-1D48-4325-95EA-A7721CBDFDEB}" destId="{2D3F6709-7E6F-4B1D-80CF-9E0B759FD08C}" srcOrd="2" destOrd="0" presId="urn:microsoft.com/office/officeart/2018/2/layout/IconVerticalSolidList"/>
    <dgm:cxn modelId="{54CB6F9C-385C-4254-BAC3-9A308BE5E44D}" type="presParOf" srcId="{CAF34F89-1D48-4325-95EA-A7721CBDFDEB}" destId="{C3A57907-FDA5-49AA-8FEB-43BA18B2669B}" srcOrd="3" destOrd="0" presId="urn:microsoft.com/office/officeart/2018/2/layout/IconVerticalSolidList"/>
    <dgm:cxn modelId="{981BC0B3-16A1-403A-B077-484931504EA6}" type="presParOf" srcId="{FB671424-AF85-4D69-97C8-92CA82D35F6E}" destId="{9FBE93E0-44F8-4DB3-A9D0-57FE82C42623}" srcOrd="1" destOrd="0" presId="urn:microsoft.com/office/officeart/2018/2/layout/IconVerticalSolidList"/>
    <dgm:cxn modelId="{4FD192AD-948E-46B0-AD82-78E7A1D07F9B}" type="presParOf" srcId="{FB671424-AF85-4D69-97C8-92CA82D35F6E}" destId="{7C53AF2E-E4E6-4C80-9B0D-73861140EE44}" srcOrd="2" destOrd="0" presId="urn:microsoft.com/office/officeart/2018/2/layout/IconVerticalSolidList"/>
    <dgm:cxn modelId="{B947F387-A7BE-4A7F-9A3D-26B57A8F6A8F}" type="presParOf" srcId="{7C53AF2E-E4E6-4C80-9B0D-73861140EE44}" destId="{5CB37AFD-7685-42B5-BBD4-9A5974615A84}" srcOrd="0" destOrd="0" presId="urn:microsoft.com/office/officeart/2018/2/layout/IconVerticalSolidList"/>
    <dgm:cxn modelId="{49DB9792-D5DB-4BF8-8A3B-09854E0222ED}" type="presParOf" srcId="{7C53AF2E-E4E6-4C80-9B0D-73861140EE44}" destId="{6C7F00A6-E2C4-457D-B3AD-247F5956A509}" srcOrd="1" destOrd="0" presId="urn:microsoft.com/office/officeart/2018/2/layout/IconVerticalSolidList"/>
    <dgm:cxn modelId="{EE08131A-D18B-4ED5-B49C-B87B3B5540EB}" type="presParOf" srcId="{7C53AF2E-E4E6-4C80-9B0D-73861140EE44}" destId="{CDA4805A-95FF-474F-B221-9D9E3F3038BC}" srcOrd="2" destOrd="0" presId="urn:microsoft.com/office/officeart/2018/2/layout/IconVerticalSolidList"/>
    <dgm:cxn modelId="{C5953752-B1DC-4750-842D-A3F56C571892}" type="presParOf" srcId="{7C53AF2E-E4E6-4C80-9B0D-73861140EE44}" destId="{39AD5DC3-E850-4C61-B2A3-C3DCCD5D465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91DF21-EB27-4BFF-B2C7-2DDC04085610}"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8EB3966A-2B94-4BB5-A76A-B1CBE67A6AAF}">
      <dgm:prSet/>
      <dgm:spPr/>
      <dgm:t>
        <a:bodyPr/>
        <a:lstStyle/>
        <a:p>
          <a:r>
            <a:rPr lang="it-IT" b="0" dirty="0"/>
            <a:t>The </a:t>
          </a:r>
          <a:r>
            <a:rPr lang="it-IT" b="0" dirty="0" err="1"/>
            <a:t>increased</a:t>
          </a:r>
          <a:r>
            <a:rPr lang="it-IT" b="0" dirty="0"/>
            <a:t> </a:t>
          </a:r>
          <a:r>
            <a:rPr lang="it-IT" b="0" dirty="0" err="1"/>
            <a:t>interest</a:t>
          </a:r>
          <a:r>
            <a:rPr lang="it-IT" b="0" dirty="0"/>
            <a:t> in </a:t>
          </a:r>
          <a:r>
            <a:rPr lang="it-IT" b="0" dirty="0" err="1"/>
            <a:t>issues</a:t>
          </a:r>
          <a:r>
            <a:rPr lang="it-IT" b="0" dirty="0"/>
            <a:t> </a:t>
          </a:r>
          <a:r>
            <a:rPr lang="it-IT" b="0" dirty="0" err="1"/>
            <a:t>concerning</a:t>
          </a:r>
          <a:r>
            <a:rPr lang="it-IT" b="0" dirty="0"/>
            <a:t> the </a:t>
          </a:r>
          <a:r>
            <a:rPr lang="it-IT" b="0" dirty="0" err="1"/>
            <a:t>accountability</a:t>
          </a:r>
          <a:r>
            <a:rPr lang="it-IT" b="0" dirty="0"/>
            <a:t> of </a:t>
          </a:r>
          <a:r>
            <a:rPr lang="it-IT" b="0" dirty="0" err="1"/>
            <a:t>universities</a:t>
          </a:r>
          <a:r>
            <a:rPr lang="it-IT" b="0" dirty="0"/>
            <a:t> led to </a:t>
          </a:r>
          <a:r>
            <a:rPr lang="it-IT" b="0" dirty="0" err="1"/>
            <a:t>many</a:t>
          </a:r>
          <a:r>
            <a:rPr lang="it-IT" b="0" dirty="0"/>
            <a:t> </a:t>
          </a:r>
          <a:r>
            <a:rPr lang="it-IT" b="0" dirty="0" err="1"/>
            <a:t>internal</a:t>
          </a:r>
          <a:r>
            <a:rPr lang="it-IT" b="0" dirty="0"/>
            <a:t> and </a:t>
          </a:r>
          <a:r>
            <a:rPr lang="it-IT" b="0" dirty="0" err="1"/>
            <a:t>external</a:t>
          </a:r>
          <a:r>
            <a:rPr lang="it-IT" b="0" dirty="0"/>
            <a:t> </a:t>
          </a:r>
          <a:r>
            <a:rPr lang="it-IT" b="0" dirty="0" err="1"/>
            <a:t>accountability</a:t>
          </a:r>
          <a:r>
            <a:rPr lang="it-IT" b="0" dirty="0"/>
            <a:t> </a:t>
          </a:r>
          <a:r>
            <a:rPr lang="it-IT" b="0" dirty="0" err="1"/>
            <a:t>mechanisms</a:t>
          </a:r>
          <a:r>
            <a:rPr lang="it-IT" b="0" dirty="0"/>
            <a:t> in </a:t>
          </a:r>
          <a:r>
            <a:rPr lang="it-IT" b="0" dirty="0" err="1"/>
            <a:t>higher</a:t>
          </a:r>
          <a:r>
            <a:rPr lang="it-IT" b="0" dirty="0"/>
            <a:t> </a:t>
          </a:r>
          <a:r>
            <a:rPr lang="it-IT" b="0" dirty="0" err="1"/>
            <a:t>education</a:t>
          </a:r>
          <a:r>
            <a:rPr lang="it-IT" b="0" dirty="0"/>
            <a:t> </a:t>
          </a:r>
          <a:r>
            <a:rPr lang="it-IT" b="0" dirty="0" err="1"/>
            <a:t>that</a:t>
          </a:r>
          <a:r>
            <a:rPr lang="it-IT" b="0" dirty="0"/>
            <a:t> </a:t>
          </a:r>
          <a:r>
            <a:rPr lang="it-IT" b="0" dirty="0" err="1"/>
            <a:t>were</a:t>
          </a:r>
          <a:r>
            <a:rPr lang="it-IT" b="0" dirty="0"/>
            <a:t> </a:t>
          </a:r>
          <a:r>
            <a:rPr lang="it-IT" b="0" dirty="0" err="1"/>
            <a:t>introduced</a:t>
          </a:r>
          <a:r>
            <a:rPr lang="it-IT" b="0" dirty="0"/>
            <a:t> to </a:t>
          </a:r>
          <a:r>
            <a:rPr lang="it-IT" b="0" dirty="0" err="1"/>
            <a:t>ensure</a:t>
          </a:r>
          <a:r>
            <a:rPr lang="it-IT" b="0" dirty="0"/>
            <a:t> the information </a:t>
          </a:r>
          <a:r>
            <a:rPr lang="it-IT" b="0" dirty="0" err="1"/>
            <a:t>needs</a:t>
          </a:r>
          <a:r>
            <a:rPr lang="it-IT" b="0" dirty="0"/>
            <a:t> of </a:t>
          </a:r>
          <a:r>
            <a:rPr lang="it-IT" b="0" dirty="0" err="1"/>
            <a:t>stakeholders</a:t>
          </a:r>
          <a:r>
            <a:rPr lang="it-IT" b="0" dirty="0"/>
            <a:t>. </a:t>
          </a:r>
          <a:r>
            <a:rPr lang="it-IT" b="0" dirty="0" err="1"/>
            <a:t>One</a:t>
          </a:r>
          <a:r>
            <a:rPr lang="it-IT" b="0" dirty="0"/>
            <a:t> of </a:t>
          </a:r>
          <a:r>
            <a:rPr lang="it-IT" b="0" dirty="0" err="1"/>
            <a:t>them</a:t>
          </a:r>
          <a:r>
            <a:rPr lang="it-IT" b="0" dirty="0"/>
            <a:t> </a:t>
          </a:r>
          <a:r>
            <a:rPr lang="it-IT" b="0" dirty="0" err="1"/>
            <a:t>may</a:t>
          </a:r>
          <a:r>
            <a:rPr lang="it-IT" b="0" dirty="0"/>
            <a:t> be the </a:t>
          </a:r>
          <a:r>
            <a:rPr lang="it-IT" b="0" dirty="0" err="1"/>
            <a:t>Balanced</a:t>
          </a:r>
          <a:r>
            <a:rPr lang="it-IT" b="0" dirty="0"/>
            <a:t> </a:t>
          </a:r>
          <a:r>
            <a:rPr lang="it-IT" b="0" dirty="0" err="1"/>
            <a:t>Scorecard</a:t>
          </a:r>
          <a:endParaRPr lang="en-US" dirty="0"/>
        </a:p>
      </dgm:t>
    </dgm:pt>
    <dgm:pt modelId="{FA946AC0-CE0A-4E4B-90D9-CF75D08041B6}" type="parTrans" cxnId="{D09C0B39-5949-4ECE-AFF0-448C83D52EE8}">
      <dgm:prSet/>
      <dgm:spPr/>
      <dgm:t>
        <a:bodyPr/>
        <a:lstStyle/>
        <a:p>
          <a:endParaRPr lang="en-US"/>
        </a:p>
      </dgm:t>
    </dgm:pt>
    <dgm:pt modelId="{4A1CA4A2-3D8D-40D9-82FE-801ECE68BE13}" type="sibTrans" cxnId="{D09C0B39-5949-4ECE-AFF0-448C83D52EE8}">
      <dgm:prSet/>
      <dgm:spPr/>
      <dgm:t>
        <a:bodyPr/>
        <a:lstStyle/>
        <a:p>
          <a:endParaRPr lang="en-US"/>
        </a:p>
      </dgm:t>
    </dgm:pt>
    <dgm:pt modelId="{B3B9CD06-07F8-4A85-A465-44CF37EFF1E0}">
      <dgm:prSet/>
      <dgm:spPr/>
      <dgm:t>
        <a:bodyPr/>
        <a:lstStyle/>
        <a:p>
          <a:r>
            <a:rPr lang="en-US" dirty="0"/>
            <a:t>BSC embodies a set of measures that gives top managers a quick but exhaustive vision of the business; in fact, it complements the financial measures with operational measures on: 1) customer satisfaction; 2) internal processes 3) organizational innovation; 4) improvement  activities.</a:t>
          </a:r>
        </a:p>
      </dgm:t>
    </dgm:pt>
    <dgm:pt modelId="{A65C1AE7-7949-466B-B678-94FFBE2A2458}" type="parTrans" cxnId="{A10A05DC-979C-42FB-BBF2-4192479DCC45}">
      <dgm:prSet/>
      <dgm:spPr/>
      <dgm:t>
        <a:bodyPr/>
        <a:lstStyle/>
        <a:p>
          <a:endParaRPr lang="en-US"/>
        </a:p>
      </dgm:t>
    </dgm:pt>
    <dgm:pt modelId="{9B8CE646-08B9-41B6-B8E6-8B4A75C42183}" type="sibTrans" cxnId="{A10A05DC-979C-42FB-BBF2-4192479DCC45}">
      <dgm:prSet/>
      <dgm:spPr/>
      <dgm:t>
        <a:bodyPr/>
        <a:lstStyle/>
        <a:p>
          <a:endParaRPr lang="en-US"/>
        </a:p>
      </dgm:t>
    </dgm:pt>
    <dgm:pt modelId="{AC922854-82C3-B144-B86D-A9457D504FF3}" type="pres">
      <dgm:prSet presAssocID="{D091DF21-EB27-4BFF-B2C7-2DDC04085610}" presName="hierChild1" presStyleCnt="0">
        <dgm:presLayoutVars>
          <dgm:chPref val="1"/>
          <dgm:dir/>
          <dgm:animOne val="branch"/>
          <dgm:animLvl val="lvl"/>
          <dgm:resizeHandles/>
        </dgm:presLayoutVars>
      </dgm:prSet>
      <dgm:spPr/>
    </dgm:pt>
    <dgm:pt modelId="{D55D96D2-D50C-FF44-8297-36BB97D12878}" type="pres">
      <dgm:prSet presAssocID="{8EB3966A-2B94-4BB5-A76A-B1CBE67A6AAF}" presName="hierRoot1" presStyleCnt="0"/>
      <dgm:spPr/>
    </dgm:pt>
    <dgm:pt modelId="{6CA9D681-D701-E94A-87F6-41E6CFD4221A}" type="pres">
      <dgm:prSet presAssocID="{8EB3966A-2B94-4BB5-A76A-B1CBE67A6AAF}" presName="composite" presStyleCnt="0"/>
      <dgm:spPr/>
    </dgm:pt>
    <dgm:pt modelId="{2F4FFF6E-09F7-B74C-BFD9-26B32C501286}" type="pres">
      <dgm:prSet presAssocID="{8EB3966A-2B94-4BB5-A76A-B1CBE67A6AAF}" presName="background" presStyleLbl="node0" presStyleIdx="0" presStyleCnt="2"/>
      <dgm:spPr/>
    </dgm:pt>
    <dgm:pt modelId="{FE03D982-4C54-0247-AF60-963C8A5E8D6F}" type="pres">
      <dgm:prSet presAssocID="{8EB3966A-2B94-4BB5-A76A-B1CBE67A6AAF}" presName="text" presStyleLbl="fgAcc0" presStyleIdx="0" presStyleCnt="2">
        <dgm:presLayoutVars>
          <dgm:chPref val="3"/>
        </dgm:presLayoutVars>
      </dgm:prSet>
      <dgm:spPr/>
    </dgm:pt>
    <dgm:pt modelId="{CB7B6510-F165-864D-859A-62EB5F918FCE}" type="pres">
      <dgm:prSet presAssocID="{8EB3966A-2B94-4BB5-A76A-B1CBE67A6AAF}" presName="hierChild2" presStyleCnt="0"/>
      <dgm:spPr/>
    </dgm:pt>
    <dgm:pt modelId="{A3B6B6EE-7BAB-054F-8D5C-CFEEB20B9B85}" type="pres">
      <dgm:prSet presAssocID="{B3B9CD06-07F8-4A85-A465-44CF37EFF1E0}" presName="hierRoot1" presStyleCnt="0"/>
      <dgm:spPr/>
    </dgm:pt>
    <dgm:pt modelId="{28503400-A00C-2B45-9467-D49378019BF9}" type="pres">
      <dgm:prSet presAssocID="{B3B9CD06-07F8-4A85-A465-44CF37EFF1E0}" presName="composite" presStyleCnt="0"/>
      <dgm:spPr/>
    </dgm:pt>
    <dgm:pt modelId="{C80458DA-8158-D84A-BD3E-ACBA6CEBDAC5}" type="pres">
      <dgm:prSet presAssocID="{B3B9CD06-07F8-4A85-A465-44CF37EFF1E0}" presName="background" presStyleLbl="node0" presStyleIdx="1" presStyleCnt="2"/>
      <dgm:spPr/>
    </dgm:pt>
    <dgm:pt modelId="{F0CF2BB1-061C-A748-8B95-779AD3443D88}" type="pres">
      <dgm:prSet presAssocID="{B3B9CD06-07F8-4A85-A465-44CF37EFF1E0}" presName="text" presStyleLbl="fgAcc0" presStyleIdx="1" presStyleCnt="2">
        <dgm:presLayoutVars>
          <dgm:chPref val="3"/>
        </dgm:presLayoutVars>
      </dgm:prSet>
      <dgm:spPr/>
    </dgm:pt>
    <dgm:pt modelId="{4FE8C39F-E34D-0F45-8FE6-1E1DA798BF45}" type="pres">
      <dgm:prSet presAssocID="{B3B9CD06-07F8-4A85-A465-44CF37EFF1E0}" presName="hierChild2" presStyleCnt="0"/>
      <dgm:spPr/>
    </dgm:pt>
  </dgm:ptLst>
  <dgm:cxnLst>
    <dgm:cxn modelId="{EFF5D02E-571E-6948-B3B9-95062AF471F3}" type="presOf" srcId="{D091DF21-EB27-4BFF-B2C7-2DDC04085610}" destId="{AC922854-82C3-B144-B86D-A9457D504FF3}" srcOrd="0" destOrd="0" presId="urn:microsoft.com/office/officeart/2005/8/layout/hierarchy1"/>
    <dgm:cxn modelId="{D09C0B39-5949-4ECE-AFF0-448C83D52EE8}" srcId="{D091DF21-EB27-4BFF-B2C7-2DDC04085610}" destId="{8EB3966A-2B94-4BB5-A76A-B1CBE67A6AAF}" srcOrd="0" destOrd="0" parTransId="{FA946AC0-CE0A-4E4B-90D9-CF75D08041B6}" sibTransId="{4A1CA4A2-3D8D-40D9-82FE-801ECE68BE13}"/>
    <dgm:cxn modelId="{48B19842-1E8C-5F49-BE05-F875E2A1DCD4}" type="presOf" srcId="{8EB3966A-2B94-4BB5-A76A-B1CBE67A6AAF}" destId="{FE03D982-4C54-0247-AF60-963C8A5E8D6F}" srcOrd="0" destOrd="0" presId="urn:microsoft.com/office/officeart/2005/8/layout/hierarchy1"/>
    <dgm:cxn modelId="{15C0C15A-B410-5C40-8B88-098CBA176852}" type="presOf" srcId="{B3B9CD06-07F8-4A85-A465-44CF37EFF1E0}" destId="{F0CF2BB1-061C-A748-8B95-779AD3443D88}" srcOrd="0" destOrd="0" presId="urn:microsoft.com/office/officeart/2005/8/layout/hierarchy1"/>
    <dgm:cxn modelId="{A10A05DC-979C-42FB-BBF2-4192479DCC45}" srcId="{D091DF21-EB27-4BFF-B2C7-2DDC04085610}" destId="{B3B9CD06-07F8-4A85-A465-44CF37EFF1E0}" srcOrd="1" destOrd="0" parTransId="{A65C1AE7-7949-466B-B678-94FFBE2A2458}" sibTransId="{9B8CE646-08B9-41B6-B8E6-8B4A75C42183}"/>
    <dgm:cxn modelId="{4789A479-3B50-3E45-99AC-44E27A6065CB}" type="presParOf" srcId="{AC922854-82C3-B144-B86D-A9457D504FF3}" destId="{D55D96D2-D50C-FF44-8297-36BB97D12878}" srcOrd="0" destOrd="0" presId="urn:microsoft.com/office/officeart/2005/8/layout/hierarchy1"/>
    <dgm:cxn modelId="{497A9DBE-EAD5-904F-A45C-96C8D61A42B9}" type="presParOf" srcId="{D55D96D2-D50C-FF44-8297-36BB97D12878}" destId="{6CA9D681-D701-E94A-87F6-41E6CFD4221A}" srcOrd="0" destOrd="0" presId="urn:microsoft.com/office/officeart/2005/8/layout/hierarchy1"/>
    <dgm:cxn modelId="{BDF7BF60-7BC1-304A-8910-A01AAE5D9ECD}" type="presParOf" srcId="{6CA9D681-D701-E94A-87F6-41E6CFD4221A}" destId="{2F4FFF6E-09F7-B74C-BFD9-26B32C501286}" srcOrd="0" destOrd="0" presId="urn:microsoft.com/office/officeart/2005/8/layout/hierarchy1"/>
    <dgm:cxn modelId="{A36DD318-F6EC-964E-8F12-75E5D7777C5C}" type="presParOf" srcId="{6CA9D681-D701-E94A-87F6-41E6CFD4221A}" destId="{FE03D982-4C54-0247-AF60-963C8A5E8D6F}" srcOrd="1" destOrd="0" presId="urn:microsoft.com/office/officeart/2005/8/layout/hierarchy1"/>
    <dgm:cxn modelId="{34E9FB80-4F01-B64E-B399-9619F5000368}" type="presParOf" srcId="{D55D96D2-D50C-FF44-8297-36BB97D12878}" destId="{CB7B6510-F165-864D-859A-62EB5F918FCE}" srcOrd="1" destOrd="0" presId="urn:microsoft.com/office/officeart/2005/8/layout/hierarchy1"/>
    <dgm:cxn modelId="{780F61AF-3715-6F4D-811C-89C31422C83E}" type="presParOf" srcId="{AC922854-82C3-B144-B86D-A9457D504FF3}" destId="{A3B6B6EE-7BAB-054F-8D5C-CFEEB20B9B85}" srcOrd="1" destOrd="0" presId="urn:microsoft.com/office/officeart/2005/8/layout/hierarchy1"/>
    <dgm:cxn modelId="{EA6EB5CD-682E-4747-8BAD-9130156E6BCC}" type="presParOf" srcId="{A3B6B6EE-7BAB-054F-8D5C-CFEEB20B9B85}" destId="{28503400-A00C-2B45-9467-D49378019BF9}" srcOrd="0" destOrd="0" presId="urn:microsoft.com/office/officeart/2005/8/layout/hierarchy1"/>
    <dgm:cxn modelId="{C78BE709-FFD8-8843-B138-139410447ED6}" type="presParOf" srcId="{28503400-A00C-2B45-9467-D49378019BF9}" destId="{C80458DA-8158-D84A-BD3E-ACBA6CEBDAC5}" srcOrd="0" destOrd="0" presId="urn:microsoft.com/office/officeart/2005/8/layout/hierarchy1"/>
    <dgm:cxn modelId="{02945C7C-5476-374E-8A07-86B468A327EA}" type="presParOf" srcId="{28503400-A00C-2B45-9467-D49378019BF9}" destId="{F0CF2BB1-061C-A748-8B95-779AD3443D88}" srcOrd="1" destOrd="0" presId="urn:microsoft.com/office/officeart/2005/8/layout/hierarchy1"/>
    <dgm:cxn modelId="{1FD2A09A-8DB8-EB40-8D69-BA3B66172569}" type="presParOf" srcId="{A3B6B6EE-7BAB-054F-8D5C-CFEEB20B9B85}" destId="{4FE8C39F-E34D-0F45-8FE6-1E1DA798BF4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1D5BA-6A77-406E-A145-8815E8D14E3B}">
      <dsp:nvSpPr>
        <dsp:cNvPr id="0" name=""/>
        <dsp:cNvSpPr/>
      </dsp:nvSpPr>
      <dsp:spPr>
        <a:xfrm>
          <a:off x="0" y="548163"/>
          <a:ext cx="10514231" cy="131342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131925-440D-47BF-9F24-4263959612E1}">
      <dsp:nvSpPr>
        <dsp:cNvPr id="0" name=""/>
        <dsp:cNvSpPr/>
      </dsp:nvSpPr>
      <dsp:spPr>
        <a:xfrm>
          <a:off x="397310" y="843683"/>
          <a:ext cx="722383" cy="7223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A57907-FDA5-49AA-8FEB-43BA18B2669B}">
      <dsp:nvSpPr>
        <dsp:cNvPr id="0" name=""/>
        <dsp:cNvSpPr/>
      </dsp:nvSpPr>
      <dsp:spPr>
        <a:xfrm>
          <a:off x="1517004" y="944"/>
          <a:ext cx="8997226" cy="240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004" tIns="139004" rIns="139004" bIns="139004" numCol="1" spcCol="1270" anchor="ctr" anchorCtr="0">
          <a:noAutofit/>
        </a:bodyPr>
        <a:lstStyle/>
        <a:p>
          <a:pPr marL="0" lvl="0" indent="0" algn="l" defTabSz="755650">
            <a:lnSpc>
              <a:spcPct val="90000"/>
            </a:lnSpc>
            <a:spcBef>
              <a:spcPct val="0"/>
            </a:spcBef>
            <a:spcAft>
              <a:spcPct val="35000"/>
            </a:spcAft>
            <a:buNone/>
          </a:pPr>
          <a:r>
            <a:rPr lang="it-IT" sz="1700" b="0" kern="1200" dirty="0" err="1"/>
            <a:t>Traditionally</a:t>
          </a:r>
          <a:r>
            <a:rPr lang="it-IT" sz="1700" b="0" kern="1200" dirty="0"/>
            <a:t>, performance </a:t>
          </a:r>
          <a:r>
            <a:rPr lang="it-IT" sz="1700" b="0" kern="1200" dirty="0" err="1"/>
            <a:t>measurement</a:t>
          </a:r>
          <a:r>
            <a:rPr lang="it-IT" sz="1700" b="0" kern="1200" dirty="0"/>
            <a:t> and reporting, </a:t>
          </a:r>
          <a:r>
            <a:rPr lang="it-IT" sz="1700" b="0" kern="1200" dirty="0" err="1"/>
            <a:t>that</a:t>
          </a:r>
          <a:r>
            <a:rPr lang="it-IT" sz="1700" b="0" kern="1200" dirty="0"/>
            <a:t> are the </a:t>
          </a:r>
          <a:r>
            <a:rPr lang="it-IT" sz="1700" b="0" kern="1200" dirty="0" err="1"/>
            <a:t>requirements</a:t>
          </a:r>
          <a:r>
            <a:rPr lang="it-IT" sz="1700" b="0" kern="1200" dirty="0"/>
            <a:t> of </a:t>
          </a:r>
          <a:r>
            <a:rPr lang="it-IT" sz="1700" b="0" kern="1200" dirty="0" err="1"/>
            <a:t>effective</a:t>
          </a:r>
          <a:r>
            <a:rPr lang="it-IT" sz="1700" b="0" kern="1200" dirty="0"/>
            <a:t> </a:t>
          </a:r>
          <a:r>
            <a:rPr lang="it-IT" sz="1700" b="0" kern="1200" dirty="0" err="1"/>
            <a:t>accountability</a:t>
          </a:r>
          <a:r>
            <a:rPr lang="it-IT" sz="1700" b="0" kern="1200" dirty="0"/>
            <a:t>, </a:t>
          </a:r>
          <a:r>
            <a:rPr lang="it-IT" sz="1700" b="0" kern="1200" dirty="0" err="1"/>
            <a:t>were</a:t>
          </a:r>
          <a:r>
            <a:rPr lang="it-IT" sz="1700" b="0" kern="1200" dirty="0"/>
            <a:t> </a:t>
          </a:r>
          <a:r>
            <a:rPr lang="it-IT" sz="1700" b="0" kern="1200" dirty="0" err="1"/>
            <a:t>based</a:t>
          </a:r>
          <a:r>
            <a:rPr lang="it-IT" sz="1700" b="0" kern="1200" dirty="0"/>
            <a:t> on the </a:t>
          </a:r>
          <a:r>
            <a:rPr lang="it-IT" sz="1700" b="0" kern="1200" dirty="0" err="1"/>
            <a:t>financial</a:t>
          </a:r>
          <a:r>
            <a:rPr lang="it-IT" sz="1700" b="0" kern="1200" dirty="0"/>
            <a:t> </a:t>
          </a:r>
          <a:r>
            <a:rPr lang="it-IT" sz="1700" b="0" kern="1200" dirty="0" err="1"/>
            <a:t>accounting</a:t>
          </a:r>
          <a:r>
            <a:rPr lang="it-IT" sz="1700" b="0" kern="1200" dirty="0"/>
            <a:t> model </a:t>
          </a:r>
          <a:r>
            <a:rPr lang="it-IT" sz="1700" b="0" kern="1200" dirty="0" err="1"/>
            <a:t>emphasizing</a:t>
          </a:r>
          <a:r>
            <a:rPr lang="it-IT" sz="1700" b="0" kern="1200" dirty="0"/>
            <a:t> </a:t>
          </a:r>
          <a:r>
            <a:rPr lang="it-IT" sz="1700" b="0" kern="1200" dirty="0" err="1"/>
            <a:t>profitability</a:t>
          </a:r>
          <a:r>
            <a:rPr lang="it-IT" sz="1700" b="0" kern="1200" dirty="0"/>
            <a:t>, cash flow, sales </a:t>
          </a:r>
          <a:r>
            <a:rPr lang="it-IT" sz="1700" b="0" kern="1200" dirty="0" err="1"/>
            <a:t>growth</a:t>
          </a:r>
          <a:r>
            <a:rPr lang="it-IT" sz="1700" b="0" kern="1200" dirty="0"/>
            <a:t>, ROE (Return on </a:t>
          </a:r>
          <a:r>
            <a:rPr lang="it-IT" sz="1700" kern="1200" dirty="0" err="1"/>
            <a:t>equity</a:t>
          </a:r>
          <a:r>
            <a:rPr lang="it-IT" sz="1700" kern="1200" dirty="0"/>
            <a:t>)</a:t>
          </a:r>
          <a:r>
            <a:rPr lang="it-IT" sz="1700" b="0" kern="1200" dirty="0"/>
            <a:t>, </a:t>
          </a:r>
          <a:r>
            <a:rPr lang="it-IT" sz="1700" b="0" kern="1200" dirty="0" err="1"/>
            <a:t>economic</a:t>
          </a:r>
          <a:r>
            <a:rPr lang="it-IT" sz="1700" b="0" kern="1200" dirty="0"/>
            <a:t> </a:t>
          </a:r>
          <a:r>
            <a:rPr lang="it-IT" sz="1700" b="0" kern="1200" dirty="0" err="1"/>
            <a:t>value</a:t>
          </a:r>
          <a:r>
            <a:rPr lang="it-IT" sz="1700" b="0" kern="1200" dirty="0"/>
            <a:t> </a:t>
          </a:r>
          <a:r>
            <a:rPr lang="it-IT" sz="1700" b="0" kern="1200" dirty="0" err="1"/>
            <a:t>added</a:t>
          </a:r>
          <a:r>
            <a:rPr lang="it-IT" sz="1700" b="0" kern="1200" dirty="0"/>
            <a:t>. Financial </a:t>
          </a:r>
          <a:r>
            <a:rPr lang="it-IT" sz="1700" b="0" kern="1200" dirty="0" err="1"/>
            <a:t>measures</a:t>
          </a:r>
          <a:r>
            <a:rPr lang="it-IT" sz="1700" b="0" kern="1200" dirty="0"/>
            <a:t> are </a:t>
          </a:r>
          <a:r>
            <a:rPr lang="it-IT" sz="1700" b="0" kern="1200" dirty="0" err="1"/>
            <a:t>used</a:t>
          </a:r>
          <a:r>
            <a:rPr lang="it-IT" sz="1700" b="0" kern="1200" dirty="0"/>
            <a:t> to </a:t>
          </a:r>
          <a:r>
            <a:rPr lang="it-IT" sz="1700" b="0" kern="1200" dirty="0" err="1"/>
            <a:t>provide</a:t>
          </a:r>
          <a:r>
            <a:rPr lang="it-IT" sz="1700" b="0" kern="1200" dirty="0"/>
            <a:t> a </a:t>
          </a:r>
          <a:r>
            <a:rPr lang="it-IT" sz="1700" b="0" kern="1200" dirty="0" err="1"/>
            <a:t>basis</a:t>
          </a:r>
          <a:r>
            <a:rPr lang="it-IT" sz="1700" b="0" kern="1200" dirty="0"/>
            <a:t> for </a:t>
          </a:r>
          <a:r>
            <a:rPr lang="it-IT" sz="1700" b="0" kern="1200" dirty="0" err="1"/>
            <a:t>accountability</a:t>
          </a:r>
          <a:r>
            <a:rPr lang="it-IT" sz="1700" b="0" kern="1200" dirty="0"/>
            <a:t>, </a:t>
          </a:r>
          <a:r>
            <a:rPr lang="it-IT" sz="1700" b="0" kern="1200" dirty="0" err="1"/>
            <a:t>stewardship</a:t>
          </a:r>
          <a:r>
            <a:rPr lang="it-IT" sz="1700" b="0" kern="1200" dirty="0"/>
            <a:t>, </a:t>
          </a:r>
          <a:r>
            <a:rPr lang="it-IT" sz="1700" b="0" kern="1200" dirty="0" err="1"/>
            <a:t>comparability</a:t>
          </a:r>
          <a:r>
            <a:rPr lang="it-IT" sz="1700" b="0" kern="1200" dirty="0"/>
            <a:t>. </a:t>
          </a:r>
          <a:r>
            <a:rPr lang="it-IT" sz="1700" b="0" kern="1200" dirty="0" err="1"/>
            <a:t>However</a:t>
          </a:r>
          <a:r>
            <a:rPr lang="it-IT" sz="1700" b="0" kern="1200" dirty="0"/>
            <a:t>, </a:t>
          </a:r>
          <a:r>
            <a:rPr lang="it-IT" sz="1700" b="0" kern="1200" dirty="0" err="1"/>
            <a:t>financial</a:t>
          </a:r>
          <a:r>
            <a:rPr lang="it-IT" sz="1700" b="0" kern="1200" dirty="0"/>
            <a:t> </a:t>
          </a:r>
          <a:r>
            <a:rPr lang="it-IT" sz="1700" b="0" kern="1200" dirty="0" err="1"/>
            <a:t>indicators</a:t>
          </a:r>
          <a:r>
            <a:rPr lang="it-IT" sz="1700" b="0" kern="1200" dirty="0"/>
            <a:t> alone are </a:t>
          </a:r>
          <a:r>
            <a:rPr lang="it-IT" sz="1700" b="0" kern="1200" dirty="0" err="1"/>
            <a:t>limited</a:t>
          </a:r>
          <a:r>
            <a:rPr lang="it-IT" sz="1700" b="0" kern="1200" dirty="0"/>
            <a:t> in </a:t>
          </a:r>
          <a:r>
            <a:rPr lang="it-IT" sz="1700" b="0" kern="1200" dirty="0" err="1"/>
            <a:t>their</a:t>
          </a:r>
          <a:r>
            <a:rPr lang="it-IT" sz="1700" b="0" kern="1200" dirty="0"/>
            <a:t> </a:t>
          </a:r>
          <a:r>
            <a:rPr lang="it-IT" sz="1700" b="0" kern="1200" dirty="0" err="1"/>
            <a:t>ability</a:t>
          </a:r>
          <a:r>
            <a:rPr lang="it-IT" sz="1700" b="0" kern="1200" dirty="0"/>
            <a:t> to </a:t>
          </a:r>
          <a:r>
            <a:rPr lang="it-IT" sz="1700" b="0" kern="1200" dirty="0" err="1"/>
            <a:t>adequately</a:t>
          </a:r>
          <a:r>
            <a:rPr lang="it-IT" sz="1700" b="0" kern="1200" dirty="0"/>
            <a:t> </a:t>
          </a:r>
          <a:r>
            <a:rPr lang="it-IT" sz="1700" b="0" kern="1200" dirty="0" err="1"/>
            <a:t>represent</a:t>
          </a:r>
          <a:r>
            <a:rPr lang="it-IT" sz="1700" b="0" kern="1200" dirty="0"/>
            <a:t> the </a:t>
          </a:r>
          <a:r>
            <a:rPr lang="it-IT" sz="1700" b="0" kern="1200" dirty="0" err="1"/>
            <a:t>range</a:t>
          </a:r>
          <a:r>
            <a:rPr lang="it-IT" sz="1700" b="0" kern="1200" dirty="0"/>
            <a:t> of </a:t>
          </a:r>
          <a:r>
            <a:rPr lang="it-IT" sz="1700" b="0" kern="1200" dirty="0" err="1"/>
            <a:t>factors</a:t>
          </a:r>
          <a:r>
            <a:rPr lang="it-IT" sz="1700" b="0" kern="1200" dirty="0"/>
            <a:t> </a:t>
          </a:r>
          <a:r>
            <a:rPr lang="it-IT" sz="1700" b="0" kern="1200" dirty="0" err="1"/>
            <a:t>associated</a:t>
          </a:r>
          <a:r>
            <a:rPr lang="it-IT" sz="1700" b="0" kern="1200" dirty="0"/>
            <a:t> with </a:t>
          </a:r>
          <a:r>
            <a:rPr lang="it-IT" sz="1700" b="0" kern="1200" dirty="0" err="1"/>
            <a:t>organizational</a:t>
          </a:r>
          <a:r>
            <a:rPr lang="it-IT" sz="1700" b="0" kern="1200" dirty="0"/>
            <a:t> </a:t>
          </a:r>
          <a:r>
            <a:rPr lang="it-IT" sz="1700" b="0" kern="1200" dirty="0" err="1"/>
            <a:t>excellence</a:t>
          </a:r>
          <a:r>
            <a:rPr lang="it-IT" sz="1700" kern="1200" dirty="0"/>
            <a:t>, </a:t>
          </a:r>
          <a:r>
            <a:rPr lang="it-IT" sz="1700" kern="1200" dirty="0" err="1"/>
            <a:t>specially</a:t>
          </a:r>
          <a:r>
            <a:rPr lang="it-IT" sz="1700" kern="1200" dirty="0"/>
            <a:t> in </a:t>
          </a:r>
          <a:r>
            <a:rPr lang="it-IT" sz="1700" kern="1200" dirty="0" err="1"/>
            <a:t>organizations</a:t>
          </a:r>
          <a:r>
            <a:rPr lang="it-IT" sz="1700" kern="1200" dirty="0"/>
            <a:t> </a:t>
          </a:r>
          <a:r>
            <a:rPr lang="it-IT" sz="1700" kern="1200" dirty="0" err="1"/>
            <a:t>as</a:t>
          </a:r>
          <a:r>
            <a:rPr lang="it-IT" sz="1700" kern="1200" dirty="0"/>
            <a:t> </a:t>
          </a:r>
          <a:r>
            <a:rPr lang="it-IT" sz="1700" kern="1200" dirty="0" err="1"/>
            <a:t>Universities</a:t>
          </a:r>
          <a:r>
            <a:rPr lang="it-IT" sz="1700" kern="1200" dirty="0"/>
            <a:t>.</a:t>
          </a:r>
          <a:endParaRPr lang="en-US" sz="1700" kern="1200" dirty="0"/>
        </a:p>
      </dsp:txBody>
      <dsp:txXfrm>
        <a:off x="1517004" y="944"/>
        <a:ext cx="8997226" cy="2407860"/>
      </dsp:txXfrm>
    </dsp:sp>
    <dsp:sp modelId="{5CB37AFD-7685-42B5-BBD4-9A5974615A84}">
      <dsp:nvSpPr>
        <dsp:cNvPr id="0" name=""/>
        <dsp:cNvSpPr/>
      </dsp:nvSpPr>
      <dsp:spPr>
        <a:xfrm>
          <a:off x="0" y="3129493"/>
          <a:ext cx="10514231" cy="131342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7F00A6-E2C4-457D-B3AD-247F5956A509}">
      <dsp:nvSpPr>
        <dsp:cNvPr id="0" name=""/>
        <dsp:cNvSpPr/>
      </dsp:nvSpPr>
      <dsp:spPr>
        <a:xfrm>
          <a:off x="397310" y="3425014"/>
          <a:ext cx="722383" cy="7223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AD5DC3-E850-4C61-B2A3-C3DCCD5D465B}">
      <dsp:nvSpPr>
        <dsp:cNvPr id="0" name=""/>
        <dsp:cNvSpPr/>
      </dsp:nvSpPr>
      <dsp:spPr>
        <a:xfrm>
          <a:off x="1517004" y="2737160"/>
          <a:ext cx="8997226" cy="2098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004" tIns="139004" rIns="139004" bIns="139004" numCol="1" spcCol="1270" anchor="ctr" anchorCtr="0">
          <a:noAutofit/>
        </a:bodyPr>
        <a:lstStyle/>
        <a:p>
          <a:pPr marL="0" lvl="0" indent="0" algn="l" defTabSz="755650">
            <a:lnSpc>
              <a:spcPct val="90000"/>
            </a:lnSpc>
            <a:spcBef>
              <a:spcPct val="0"/>
            </a:spcBef>
            <a:spcAft>
              <a:spcPct val="35000"/>
            </a:spcAft>
            <a:buNone/>
          </a:pPr>
          <a:r>
            <a:rPr lang="it-IT" sz="1700" b="0" kern="1200" dirty="0"/>
            <a:t>The </a:t>
          </a:r>
          <a:r>
            <a:rPr lang="it-IT" sz="1700" b="0" kern="1200" dirty="0" err="1"/>
            <a:t>increased</a:t>
          </a:r>
          <a:r>
            <a:rPr lang="it-IT" sz="1700" b="0" kern="1200" dirty="0"/>
            <a:t> </a:t>
          </a:r>
          <a:r>
            <a:rPr lang="it-IT" sz="1700" b="0" kern="1200" dirty="0" err="1"/>
            <a:t>interest</a:t>
          </a:r>
          <a:r>
            <a:rPr lang="it-IT" sz="1700" b="0" kern="1200" dirty="0"/>
            <a:t> in </a:t>
          </a:r>
          <a:r>
            <a:rPr lang="it-IT" sz="1700" b="0" kern="1200" dirty="0" err="1"/>
            <a:t>issues</a:t>
          </a:r>
          <a:r>
            <a:rPr lang="it-IT" sz="1700" b="0" kern="1200" dirty="0"/>
            <a:t> </a:t>
          </a:r>
          <a:r>
            <a:rPr lang="it-IT" sz="1700" b="0" kern="1200" dirty="0" err="1"/>
            <a:t>concerning</a:t>
          </a:r>
          <a:r>
            <a:rPr lang="it-IT" sz="1700" b="0" kern="1200" dirty="0"/>
            <a:t> the </a:t>
          </a:r>
          <a:r>
            <a:rPr lang="it-IT" sz="1700" b="0" kern="1200" dirty="0" err="1"/>
            <a:t>accountability</a:t>
          </a:r>
          <a:r>
            <a:rPr lang="it-IT" sz="1700" b="0" kern="1200" dirty="0"/>
            <a:t> of </a:t>
          </a:r>
          <a:r>
            <a:rPr lang="it-IT" sz="1700" b="0" kern="1200" dirty="0" err="1"/>
            <a:t>universities</a:t>
          </a:r>
          <a:r>
            <a:rPr lang="it-IT" sz="1700" b="0" kern="1200" dirty="0"/>
            <a:t> led to </a:t>
          </a:r>
          <a:r>
            <a:rPr lang="it-IT" sz="1700" b="0" kern="1200" dirty="0" err="1"/>
            <a:t>many</a:t>
          </a:r>
          <a:r>
            <a:rPr lang="it-IT" sz="1700" b="0" kern="1200" dirty="0"/>
            <a:t> </a:t>
          </a:r>
          <a:r>
            <a:rPr lang="it-IT" sz="1700" b="0" kern="1200" dirty="0" err="1"/>
            <a:t>internal</a:t>
          </a:r>
          <a:r>
            <a:rPr lang="it-IT" sz="1700" b="0" kern="1200" dirty="0"/>
            <a:t> and </a:t>
          </a:r>
          <a:r>
            <a:rPr lang="it-IT" sz="1700" b="0" kern="1200" dirty="0" err="1"/>
            <a:t>external</a:t>
          </a:r>
          <a:r>
            <a:rPr lang="it-IT" sz="1700" b="0" kern="1200" dirty="0"/>
            <a:t> </a:t>
          </a:r>
          <a:r>
            <a:rPr lang="it-IT" sz="1700" b="0" kern="1200" dirty="0" err="1"/>
            <a:t>accountability</a:t>
          </a:r>
          <a:r>
            <a:rPr lang="it-IT" sz="1700" b="0" kern="1200" dirty="0"/>
            <a:t> </a:t>
          </a:r>
          <a:r>
            <a:rPr lang="it-IT" sz="1700" b="0" kern="1200" dirty="0" err="1"/>
            <a:t>mechanisms</a:t>
          </a:r>
          <a:r>
            <a:rPr lang="it-IT" sz="1700" b="0" kern="1200" dirty="0"/>
            <a:t> in </a:t>
          </a:r>
          <a:r>
            <a:rPr lang="it-IT" sz="1700" b="0" kern="1200" dirty="0" err="1"/>
            <a:t>higher</a:t>
          </a:r>
          <a:r>
            <a:rPr lang="it-IT" sz="1700" b="0" kern="1200" dirty="0"/>
            <a:t> </a:t>
          </a:r>
          <a:r>
            <a:rPr lang="it-IT" sz="1700" b="0" kern="1200" dirty="0" err="1"/>
            <a:t>education</a:t>
          </a:r>
          <a:r>
            <a:rPr lang="it-IT" sz="1700" b="0" kern="1200" dirty="0"/>
            <a:t> </a:t>
          </a:r>
          <a:r>
            <a:rPr lang="it-IT" sz="1700" b="0" kern="1200" dirty="0" err="1"/>
            <a:t>that</a:t>
          </a:r>
          <a:r>
            <a:rPr lang="it-IT" sz="1700" b="0" kern="1200" dirty="0"/>
            <a:t> </a:t>
          </a:r>
          <a:r>
            <a:rPr lang="it-IT" sz="1700" b="0" kern="1200" dirty="0" err="1"/>
            <a:t>were</a:t>
          </a:r>
          <a:r>
            <a:rPr lang="it-IT" sz="1700" b="0" kern="1200" dirty="0"/>
            <a:t> </a:t>
          </a:r>
          <a:r>
            <a:rPr lang="it-IT" sz="1700" b="0" kern="1200" dirty="0" err="1"/>
            <a:t>introduced</a:t>
          </a:r>
          <a:r>
            <a:rPr lang="it-IT" sz="1700" b="0" kern="1200" dirty="0"/>
            <a:t> to </a:t>
          </a:r>
          <a:r>
            <a:rPr lang="it-IT" sz="1700" b="0" kern="1200" dirty="0" err="1"/>
            <a:t>ensure</a:t>
          </a:r>
          <a:r>
            <a:rPr lang="it-IT" sz="1700" b="0" kern="1200" dirty="0"/>
            <a:t> the information </a:t>
          </a:r>
          <a:r>
            <a:rPr lang="it-IT" sz="1700" b="0" kern="1200" dirty="0" err="1"/>
            <a:t>needs</a:t>
          </a:r>
          <a:r>
            <a:rPr lang="it-IT" sz="1700" b="0" kern="1200" dirty="0"/>
            <a:t> of </a:t>
          </a:r>
          <a:r>
            <a:rPr lang="it-IT" sz="1700" b="0" kern="1200" dirty="0" err="1"/>
            <a:t>stakeholders</a:t>
          </a:r>
          <a:r>
            <a:rPr lang="it-IT" sz="1700" b="0" kern="1200" dirty="0"/>
            <a:t> are </a:t>
          </a:r>
          <a:r>
            <a:rPr lang="it-IT" sz="1700" b="0" kern="1200" dirty="0" err="1"/>
            <a:t>met</a:t>
          </a:r>
          <a:r>
            <a:rPr lang="it-IT" sz="1700" b="0" kern="1200" dirty="0"/>
            <a:t>. </a:t>
          </a:r>
          <a:r>
            <a:rPr lang="it-IT" sz="1700" b="0" kern="1200" dirty="0" err="1"/>
            <a:t>One</a:t>
          </a:r>
          <a:r>
            <a:rPr lang="it-IT" sz="1700" b="0" kern="1200" dirty="0"/>
            <a:t> of </a:t>
          </a:r>
          <a:r>
            <a:rPr lang="it-IT" sz="1700" b="0" kern="1200" dirty="0" err="1"/>
            <a:t>them</a:t>
          </a:r>
          <a:r>
            <a:rPr lang="it-IT" sz="1700" b="0" kern="1200" dirty="0"/>
            <a:t> </a:t>
          </a:r>
          <a:r>
            <a:rPr lang="it-IT" sz="1700" b="0" kern="1200" dirty="0" err="1"/>
            <a:t>may</a:t>
          </a:r>
          <a:r>
            <a:rPr lang="it-IT" sz="1700" b="0" kern="1200" dirty="0"/>
            <a:t> be the </a:t>
          </a:r>
          <a:r>
            <a:rPr lang="it-IT" sz="1700" b="0" kern="1200" dirty="0" err="1"/>
            <a:t>Balanced</a:t>
          </a:r>
          <a:r>
            <a:rPr lang="it-IT" sz="1700" b="0" kern="1200" dirty="0"/>
            <a:t> </a:t>
          </a:r>
          <a:r>
            <a:rPr lang="it-IT" sz="1700" b="0" kern="1200" dirty="0" err="1"/>
            <a:t>Scorecard</a:t>
          </a:r>
          <a:r>
            <a:rPr lang="it-IT" sz="1700" b="0" kern="1200" dirty="0"/>
            <a:t>. </a:t>
          </a:r>
          <a:endParaRPr lang="en-US" sz="1700" kern="1200" dirty="0"/>
        </a:p>
      </dsp:txBody>
      <dsp:txXfrm>
        <a:off x="1517004" y="2737160"/>
        <a:ext cx="8997226" cy="2098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4FFF6E-09F7-B74C-BFD9-26B32C501286}">
      <dsp:nvSpPr>
        <dsp:cNvPr id="0" name=""/>
        <dsp:cNvSpPr/>
      </dsp:nvSpPr>
      <dsp:spPr>
        <a:xfrm>
          <a:off x="1332" y="738760"/>
          <a:ext cx="4676993" cy="296989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E03D982-4C54-0247-AF60-963C8A5E8D6F}">
      <dsp:nvSpPr>
        <dsp:cNvPr id="0" name=""/>
        <dsp:cNvSpPr/>
      </dsp:nvSpPr>
      <dsp:spPr>
        <a:xfrm>
          <a:off x="520998" y="1232443"/>
          <a:ext cx="4676993" cy="296989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b="0" kern="1200" dirty="0"/>
            <a:t>The </a:t>
          </a:r>
          <a:r>
            <a:rPr lang="it-IT" sz="2100" b="0" kern="1200" dirty="0" err="1"/>
            <a:t>increased</a:t>
          </a:r>
          <a:r>
            <a:rPr lang="it-IT" sz="2100" b="0" kern="1200" dirty="0"/>
            <a:t> </a:t>
          </a:r>
          <a:r>
            <a:rPr lang="it-IT" sz="2100" b="0" kern="1200" dirty="0" err="1"/>
            <a:t>interest</a:t>
          </a:r>
          <a:r>
            <a:rPr lang="it-IT" sz="2100" b="0" kern="1200" dirty="0"/>
            <a:t> in </a:t>
          </a:r>
          <a:r>
            <a:rPr lang="it-IT" sz="2100" b="0" kern="1200" dirty="0" err="1"/>
            <a:t>issues</a:t>
          </a:r>
          <a:r>
            <a:rPr lang="it-IT" sz="2100" b="0" kern="1200" dirty="0"/>
            <a:t> </a:t>
          </a:r>
          <a:r>
            <a:rPr lang="it-IT" sz="2100" b="0" kern="1200" dirty="0" err="1"/>
            <a:t>concerning</a:t>
          </a:r>
          <a:r>
            <a:rPr lang="it-IT" sz="2100" b="0" kern="1200" dirty="0"/>
            <a:t> the </a:t>
          </a:r>
          <a:r>
            <a:rPr lang="it-IT" sz="2100" b="0" kern="1200" dirty="0" err="1"/>
            <a:t>accountability</a:t>
          </a:r>
          <a:r>
            <a:rPr lang="it-IT" sz="2100" b="0" kern="1200" dirty="0"/>
            <a:t> of </a:t>
          </a:r>
          <a:r>
            <a:rPr lang="it-IT" sz="2100" b="0" kern="1200" dirty="0" err="1"/>
            <a:t>universities</a:t>
          </a:r>
          <a:r>
            <a:rPr lang="it-IT" sz="2100" b="0" kern="1200" dirty="0"/>
            <a:t> led to </a:t>
          </a:r>
          <a:r>
            <a:rPr lang="it-IT" sz="2100" b="0" kern="1200" dirty="0" err="1"/>
            <a:t>many</a:t>
          </a:r>
          <a:r>
            <a:rPr lang="it-IT" sz="2100" b="0" kern="1200" dirty="0"/>
            <a:t> </a:t>
          </a:r>
          <a:r>
            <a:rPr lang="it-IT" sz="2100" b="0" kern="1200" dirty="0" err="1"/>
            <a:t>internal</a:t>
          </a:r>
          <a:r>
            <a:rPr lang="it-IT" sz="2100" b="0" kern="1200" dirty="0"/>
            <a:t> and </a:t>
          </a:r>
          <a:r>
            <a:rPr lang="it-IT" sz="2100" b="0" kern="1200" dirty="0" err="1"/>
            <a:t>external</a:t>
          </a:r>
          <a:r>
            <a:rPr lang="it-IT" sz="2100" b="0" kern="1200" dirty="0"/>
            <a:t> </a:t>
          </a:r>
          <a:r>
            <a:rPr lang="it-IT" sz="2100" b="0" kern="1200" dirty="0" err="1"/>
            <a:t>accountability</a:t>
          </a:r>
          <a:r>
            <a:rPr lang="it-IT" sz="2100" b="0" kern="1200" dirty="0"/>
            <a:t> </a:t>
          </a:r>
          <a:r>
            <a:rPr lang="it-IT" sz="2100" b="0" kern="1200" dirty="0" err="1"/>
            <a:t>mechanisms</a:t>
          </a:r>
          <a:r>
            <a:rPr lang="it-IT" sz="2100" b="0" kern="1200" dirty="0"/>
            <a:t> in </a:t>
          </a:r>
          <a:r>
            <a:rPr lang="it-IT" sz="2100" b="0" kern="1200" dirty="0" err="1"/>
            <a:t>higher</a:t>
          </a:r>
          <a:r>
            <a:rPr lang="it-IT" sz="2100" b="0" kern="1200" dirty="0"/>
            <a:t> </a:t>
          </a:r>
          <a:r>
            <a:rPr lang="it-IT" sz="2100" b="0" kern="1200" dirty="0" err="1"/>
            <a:t>education</a:t>
          </a:r>
          <a:r>
            <a:rPr lang="it-IT" sz="2100" b="0" kern="1200" dirty="0"/>
            <a:t> </a:t>
          </a:r>
          <a:r>
            <a:rPr lang="it-IT" sz="2100" b="0" kern="1200" dirty="0" err="1"/>
            <a:t>that</a:t>
          </a:r>
          <a:r>
            <a:rPr lang="it-IT" sz="2100" b="0" kern="1200" dirty="0"/>
            <a:t> </a:t>
          </a:r>
          <a:r>
            <a:rPr lang="it-IT" sz="2100" b="0" kern="1200" dirty="0" err="1"/>
            <a:t>were</a:t>
          </a:r>
          <a:r>
            <a:rPr lang="it-IT" sz="2100" b="0" kern="1200" dirty="0"/>
            <a:t> </a:t>
          </a:r>
          <a:r>
            <a:rPr lang="it-IT" sz="2100" b="0" kern="1200" dirty="0" err="1"/>
            <a:t>introduced</a:t>
          </a:r>
          <a:r>
            <a:rPr lang="it-IT" sz="2100" b="0" kern="1200" dirty="0"/>
            <a:t> to </a:t>
          </a:r>
          <a:r>
            <a:rPr lang="it-IT" sz="2100" b="0" kern="1200" dirty="0" err="1"/>
            <a:t>ensure</a:t>
          </a:r>
          <a:r>
            <a:rPr lang="it-IT" sz="2100" b="0" kern="1200" dirty="0"/>
            <a:t> the information </a:t>
          </a:r>
          <a:r>
            <a:rPr lang="it-IT" sz="2100" b="0" kern="1200" dirty="0" err="1"/>
            <a:t>needs</a:t>
          </a:r>
          <a:r>
            <a:rPr lang="it-IT" sz="2100" b="0" kern="1200" dirty="0"/>
            <a:t> of </a:t>
          </a:r>
          <a:r>
            <a:rPr lang="it-IT" sz="2100" b="0" kern="1200" dirty="0" err="1"/>
            <a:t>stakeholders</a:t>
          </a:r>
          <a:r>
            <a:rPr lang="it-IT" sz="2100" b="0" kern="1200" dirty="0"/>
            <a:t>. </a:t>
          </a:r>
          <a:r>
            <a:rPr lang="it-IT" sz="2100" b="0" kern="1200" dirty="0" err="1"/>
            <a:t>One</a:t>
          </a:r>
          <a:r>
            <a:rPr lang="it-IT" sz="2100" b="0" kern="1200" dirty="0"/>
            <a:t> of </a:t>
          </a:r>
          <a:r>
            <a:rPr lang="it-IT" sz="2100" b="0" kern="1200" dirty="0" err="1"/>
            <a:t>them</a:t>
          </a:r>
          <a:r>
            <a:rPr lang="it-IT" sz="2100" b="0" kern="1200" dirty="0"/>
            <a:t> </a:t>
          </a:r>
          <a:r>
            <a:rPr lang="it-IT" sz="2100" b="0" kern="1200" dirty="0" err="1"/>
            <a:t>may</a:t>
          </a:r>
          <a:r>
            <a:rPr lang="it-IT" sz="2100" b="0" kern="1200" dirty="0"/>
            <a:t> be the </a:t>
          </a:r>
          <a:r>
            <a:rPr lang="it-IT" sz="2100" b="0" kern="1200" dirty="0" err="1"/>
            <a:t>Balanced</a:t>
          </a:r>
          <a:r>
            <a:rPr lang="it-IT" sz="2100" b="0" kern="1200" dirty="0"/>
            <a:t> </a:t>
          </a:r>
          <a:r>
            <a:rPr lang="it-IT" sz="2100" b="0" kern="1200" dirty="0" err="1"/>
            <a:t>Scorecard</a:t>
          </a:r>
          <a:endParaRPr lang="en-US" sz="2100" kern="1200" dirty="0"/>
        </a:p>
      </dsp:txBody>
      <dsp:txXfrm>
        <a:off x="607983" y="1319428"/>
        <a:ext cx="4503023" cy="2795920"/>
      </dsp:txXfrm>
    </dsp:sp>
    <dsp:sp modelId="{C80458DA-8158-D84A-BD3E-ACBA6CEBDAC5}">
      <dsp:nvSpPr>
        <dsp:cNvPr id="0" name=""/>
        <dsp:cNvSpPr/>
      </dsp:nvSpPr>
      <dsp:spPr>
        <a:xfrm>
          <a:off x="5717657" y="738760"/>
          <a:ext cx="4676993" cy="296989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0CF2BB1-061C-A748-8B95-779AD3443D88}">
      <dsp:nvSpPr>
        <dsp:cNvPr id="0" name=""/>
        <dsp:cNvSpPr/>
      </dsp:nvSpPr>
      <dsp:spPr>
        <a:xfrm>
          <a:off x="6237323" y="1232443"/>
          <a:ext cx="4676993" cy="296989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BSC embodies a set of measures that gives top managers a quick but exhaustive vision of the business; in fact, it complements the financial measures with operational measures on: 1) customer satisfaction; 2) internal processes 3) organizational innovation; 4) improvement  activities.</a:t>
          </a:r>
        </a:p>
      </dsp:txBody>
      <dsp:txXfrm>
        <a:off x="6324308" y="1319428"/>
        <a:ext cx="4503023" cy="27959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FA6C30-E631-46F6-B8B9-516116F3C31C}" type="datetimeFigureOut">
              <a:rPr lang="de-DE" smtClean="0"/>
              <a:t>18.11.22</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A1FBEC-B194-45CE-A00A-749469B114EF}" type="slidenum">
              <a:rPr lang="de-DE" smtClean="0"/>
              <a:t>‹N›</a:t>
            </a:fld>
            <a:endParaRPr lang="de-DE"/>
          </a:p>
        </p:txBody>
      </p:sp>
    </p:spTree>
    <p:extLst>
      <p:ext uri="{BB962C8B-B14F-4D97-AF65-F5344CB8AC3E}">
        <p14:creationId xmlns:p14="http://schemas.microsoft.com/office/powerpoint/2010/main" val="396234819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1068A-6809-4288-9976-05908D09E554}" type="datetimeFigureOut">
              <a:rPr lang="de-DE" smtClean="0"/>
              <a:t>18.11.22</a:t>
            </a:fld>
            <a:endParaRPr lang="de-DE"/>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16A41-4220-4D42-AD5C-D6BA5AA2AC9F}" type="slidenum">
              <a:rPr lang="de-DE" smtClean="0"/>
              <a:t>‹N›</a:t>
            </a:fld>
            <a:endParaRPr lang="de-DE"/>
          </a:p>
        </p:txBody>
      </p:sp>
    </p:spTree>
    <p:extLst>
      <p:ext uri="{BB962C8B-B14F-4D97-AF65-F5344CB8AC3E}">
        <p14:creationId xmlns:p14="http://schemas.microsoft.com/office/powerpoint/2010/main" val="35799565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FFAE5-E61C-4CB5-A6DF-A651F5AC760E}"/>
              </a:ext>
            </a:extLst>
          </p:cNvPr>
          <p:cNvSpPr>
            <a:spLocks noGrp="1"/>
          </p:cNvSpPr>
          <p:nvPr>
            <p:ph type="ctrTitle"/>
          </p:nvPr>
        </p:nvSpPr>
        <p:spPr>
          <a:xfrm>
            <a:off x="1523802" y="1122363"/>
            <a:ext cx="9142810" cy="2387600"/>
          </a:xfrm>
        </p:spPr>
        <p:txBody>
          <a:bodyPr anchor="b"/>
          <a:lstStyle>
            <a:lvl1pPr algn="ctr">
              <a:defRPr sz="5999"/>
            </a:lvl1pPr>
          </a:lstStyle>
          <a:p>
            <a:r>
              <a:rPr lang="en-US"/>
              <a:t>Click to edit Master title style</a:t>
            </a:r>
            <a:endParaRPr lang="es-ES"/>
          </a:p>
        </p:txBody>
      </p:sp>
      <p:sp>
        <p:nvSpPr>
          <p:cNvPr id="3" name="Untertitel 2">
            <a:extLst>
              <a:ext uri="{FF2B5EF4-FFF2-40B4-BE49-F238E27FC236}">
                <a16:creationId xmlns:a16="http://schemas.microsoft.com/office/drawing/2014/main" id="{3D0E588E-DC07-4E16-ADCF-7C1995C95A12}"/>
              </a:ext>
            </a:extLst>
          </p:cNvPr>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en-US"/>
              <a:t>Click to edit Master subtitle style</a:t>
            </a:r>
            <a:endParaRPr lang="es-ES"/>
          </a:p>
        </p:txBody>
      </p:sp>
      <p:sp>
        <p:nvSpPr>
          <p:cNvPr id="4" name="Datumsplatzhalter 3">
            <a:extLst>
              <a:ext uri="{FF2B5EF4-FFF2-40B4-BE49-F238E27FC236}">
                <a16:creationId xmlns:a16="http://schemas.microsoft.com/office/drawing/2014/main" id="{7D30C611-8868-4DE0-B2B5-3312A1452B26}"/>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5" name="Fußzeilenplatzhalter 4">
            <a:extLst>
              <a:ext uri="{FF2B5EF4-FFF2-40B4-BE49-F238E27FC236}">
                <a16:creationId xmlns:a16="http://schemas.microsoft.com/office/drawing/2014/main" id="{8145AF52-7726-41E1-8064-E59D09019FF1}"/>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B6C599C1-BE4B-4356-B2A4-5AD997BDAE83}"/>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2011912779"/>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BC99FC-9F80-4F4E-809B-43E1772192B2}"/>
              </a:ext>
            </a:extLst>
          </p:cNvPr>
          <p:cNvSpPr>
            <a:spLocks noGrp="1"/>
          </p:cNvSpPr>
          <p:nvPr>
            <p:ph type="title"/>
          </p:nvPr>
        </p:nvSpPr>
        <p:spPr/>
        <p:txBody>
          <a:bodyPr/>
          <a:lstStyle/>
          <a:p>
            <a:r>
              <a:rPr lang="en-US"/>
              <a:t>Click to edit Master title style</a:t>
            </a:r>
            <a:endParaRPr lang="es-ES"/>
          </a:p>
        </p:txBody>
      </p:sp>
      <p:sp>
        <p:nvSpPr>
          <p:cNvPr id="3" name="Vertikaler Textplatzhalter 2">
            <a:extLst>
              <a:ext uri="{FF2B5EF4-FFF2-40B4-BE49-F238E27FC236}">
                <a16:creationId xmlns:a16="http://schemas.microsoft.com/office/drawing/2014/main" id="{BF041E7E-8D74-47D7-9912-4AE102B90D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umsplatzhalter 3">
            <a:extLst>
              <a:ext uri="{FF2B5EF4-FFF2-40B4-BE49-F238E27FC236}">
                <a16:creationId xmlns:a16="http://schemas.microsoft.com/office/drawing/2014/main" id="{4E225C1D-5D26-49AD-890F-E43C31EDCF6E}"/>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5" name="Fußzeilenplatzhalter 4">
            <a:extLst>
              <a:ext uri="{FF2B5EF4-FFF2-40B4-BE49-F238E27FC236}">
                <a16:creationId xmlns:a16="http://schemas.microsoft.com/office/drawing/2014/main" id="{18F3D26A-DB00-4C8F-8A82-DAD9B15654BA}"/>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8E74EE35-2A62-4F08-9797-C879894100A5}"/>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46561459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4D843C6-EDA9-4595-8E1E-DBDCE92AE1C8}"/>
              </a:ext>
            </a:extLst>
          </p:cNvPr>
          <p:cNvSpPr>
            <a:spLocks noGrp="1"/>
          </p:cNvSpPr>
          <p:nvPr>
            <p:ph type="title" orient="vert"/>
          </p:nvPr>
        </p:nvSpPr>
        <p:spPr>
          <a:xfrm>
            <a:off x="8723764" y="365125"/>
            <a:ext cx="2628558" cy="5811838"/>
          </a:xfrm>
        </p:spPr>
        <p:txBody>
          <a:bodyPr vert="eaVert"/>
          <a:lstStyle/>
          <a:p>
            <a:r>
              <a:rPr lang="en-US"/>
              <a:t>Click to edit Master title style</a:t>
            </a:r>
            <a:endParaRPr lang="es-ES"/>
          </a:p>
        </p:txBody>
      </p:sp>
      <p:sp>
        <p:nvSpPr>
          <p:cNvPr id="3" name="Vertikaler Textplatzhalter 2">
            <a:extLst>
              <a:ext uri="{FF2B5EF4-FFF2-40B4-BE49-F238E27FC236}">
                <a16:creationId xmlns:a16="http://schemas.microsoft.com/office/drawing/2014/main" id="{8344EBCE-4C6E-4E36-9ED9-ACC53F80DB08}"/>
              </a:ext>
            </a:extLst>
          </p:cNvPr>
          <p:cNvSpPr>
            <a:spLocks noGrp="1"/>
          </p:cNvSpPr>
          <p:nvPr>
            <p:ph type="body" orient="vert" idx="1"/>
          </p:nvPr>
        </p:nvSpPr>
        <p:spPr>
          <a:xfrm>
            <a:off x="838091" y="365125"/>
            <a:ext cx="7733293"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umsplatzhalter 3">
            <a:extLst>
              <a:ext uri="{FF2B5EF4-FFF2-40B4-BE49-F238E27FC236}">
                <a16:creationId xmlns:a16="http://schemas.microsoft.com/office/drawing/2014/main" id="{568CC0FD-77C4-4023-938E-644EB438F09F}"/>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5" name="Fußzeilenplatzhalter 4">
            <a:extLst>
              <a:ext uri="{FF2B5EF4-FFF2-40B4-BE49-F238E27FC236}">
                <a16:creationId xmlns:a16="http://schemas.microsoft.com/office/drawing/2014/main" id="{B2559635-AEA0-4887-9B01-F065D91A06D1}"/>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C02523CB-D4DF-49FD-BF21-5FBEE2D9F4D6}"/>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417666876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400752" y="2021080"/>
            <a:ext cx="9253366" cy="2386800"/>
          </a:xfrm>
        </p:spPr>
        <p:txBody>
          <a:bodyPr anchor="b" anchorCtr="0"/>
          <a:lstStyle>
            <a:lvl1pPr>
              <a:lnSpc>
                <a:spcPts val="6400"/>
              </a:lnSpc>
              <a:defRPr sz="6400" baseline="0"/>
            </a:lvl1pPr>
          </a:lstStyle>
          <a:p>
            <a:r>
              <a:rPr lang="de-DE" dirty="0"/>
              <a:t>Title</a:t>
            </a:r>
            <a:br>
              <a:rPr lang="de-DE" dirty="0"/>
            </a:br>
            <a:r>
              <a:rPr lang="de-DE" dirty="0" err="1"/>
              <a:t>presentation</a:t>
            </a:r>
            <a:endParaRPr lang="de-DE" dirty="0"/>
          </a:p>
        </p:txBody>
      </p:sp>
      <p:sp>
        <p:nvSpPr>
          <p:cNvPr id="3" name="Untertitel 2"/>
          <p:cNvSpPr>
            <a:spLocks noGrp="1"/>
          </p:cNvSpPr>
          <p:nvPr>
            <p:ph type="subTitle" idx="1" hasCustomPrompt="1"/>
          </p:nvPr>
        </p:nvSpPr>
        <p:spPr>
          <a:xfrm>
            <a:off x="2406701" y="4550625"/>
            <a:ext cx="9269362" cy="1752600"/>
          </a:xfrm>
        </p:spPr>
        <p:txBody>
          <a:bodyPr/>
          <a:lstStyle>
            <a:lvl1pPr marL="0" indent="0" algn="l">
              <a:lnSpc>
                <a:spcPts val="3000"/>
              </a:lnSpc>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err="1"/>
              <a:t>Subtitle</a:t>
            </a:r>
            <a:r>
              <a:rPr lang="de-DE" dirty="0"/>
              <a:t> </a:t>
            </a:r>
            <a:r>
              <a:rPr lang="de-DE" dirty="0" err="1"/>
              <a:t>for</a:t>
            </a:r>
            <a:r>
              <a:rPr lang="de-DE" dirty="0"/>
              <a:t> </a:t>
            </a:r>
            <a:r>
              <a:rPr lang="de-DE" dirty="0" err="1"/>
              <a:t>expanation</a:t>
            </a:r>
            <a:endParaRPr lang="de-DE" dirty="0"/>
          </a:p>
        </p:txBody>
      </p:sp>
      <p:sp>
        <p:nvSpPr>
          <p:cNvPr id="12" name="Textfeld 11"/>
          <p:cNvSpPr txBox="1"/>
          <p:nvPr userDrawn="1"/>
        </p:nvSpPr>
        <p:spPr>
          <a:xfrm>
            <a:off x="512763" y="6513664"/>
            <a:ext cx="1728240" cy="184666"/>
          </a:xfrm>
          <a:prstGeom prst="rect">
            <a:avLst/>
          </a:prstGeom>
          <a:noFill/>
        </p:spPr>
        <p:txBody>
          <a:bodyPr wrap="square" lIns="0" tIns="0" rIns="0" bIns="0" rtlCol="0" anchor="b" anchorCtr="0">
            <a:spAutoFit/>
          </a:bodyPr>
          <a:lstStyle/>
          <a:p>
            <a:r>
              <a:rPr lang="de-DE" sz="1200" b="1" dirty="0">
                <a:latin typeface="+mj-lt"/>
              </a:rPr>
              <a:t>allplan.com</a:t>
            </a:r>
          </a:p>
        </p:txBody>
      </p:sp>
    </p:spTree>
    <p:extLst>
      <p:ext uri="{BB962C8B-B14F-4D97-AF65-F5344CB8AC3E}">
        <p14:creationId xmlns:p14="http://schemas.microsoft.com/office/powerpoint/2010/main" val="1627804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Various Content - 1 column + subheadline_SMALL">
    <p:spTree>
      <p:nvGrpSpPr>
        <p:cNvPr id="1" name=""/>
        <p:cNvGrpSpPr/>
        <p:nvPr/>
      </p:nvGrpSpPr>
      <p:grpSpPr>
        <a:xfrm>
          <a:off x="0" y="0"/>
          <a:ext cx="0" cy="0"/>
          <a:chOff x="0" y="0"/>
          <a:chExt cx="0" cy="0"/>
        </a:xfrm>
      </p:grpSpPr>
      <p:sp>
        <p:nvSpPr>
          <p:cNvPr id="15" name="Titel 1"/>
          <p:cNvSpPr>
            <a:spLocks noGrp="1"/>
          </p:cNvSpPr>
          <p:nvPr>
            <p:ph type="title" hasCustomPrompt="1"/>
          </p:nvPr>
        </p:nvSpPr>
        <p:spPr>
          <a:xfrm>
            <a:off x="771526" y="256069"/>
            <a:ext cx="10580410" cy="580571"/>
          </a:xfrm>
        </p:spPr>
        <p:txBody>
          <a:bodyPr/>
          <a:lstStyle>
            <a:lvl1pPr>
              <a:lnSpc>
                <a:spcPct val="100000"/>
              </a:lnSpc>
              <a:defRPr sz="2000">
                <a:solidFill>
                  <a:schemeClr val="tx1"/>
                </a:solidFill>
              </a:defRPr>
            </a:lvl1pPr>
          </a:lstStyle>
          <a:p>
            <a:r>
              <a:rPr lang="de-DE" dirty="0"/>
              <a:t>Headline</a:t>
            </a:r>
            <a:br>
              <a:rPr lang="de-DE" dirty="0"/>
            </a:br>
            <a:endParaRPr lang="de-DE" dirty="0"/>
          </a:p>
        </p:txBody>
      </p:sp>
      <p:sp>
        <p:nvSpPr>
          <p:cNvPr id="6" name="Foliennummernplatzhalter 5"/>
          <p:cNvSpPr>
            <a:spLocks noGrp="1"/>
          </p:cNvSpPr>
          <p:nvPr>
            <p:ph type="sldNum" sz="quarter" idx="12"/>
          </p:nvPr>
        </p:nvSpPr>
        <p:spPr>
          <a:xfrm>
            <a:off x="8831633" y="6496513"/>
            <a:ext cx="2844430" cy="196046"/>
          </a:xfrm>
        </p:spPr>
        <p:txBody>
          <a:bodyPr lIns="0" tIns="0" rIns="0" bIns="0" anchor="b" anchorCtr="0"/>
          <a:lstStyle>
            <a:lvl1pPr>
              <a:defRPr baseline="0">
                <a:latin typeface="Calibri Light" panose="020F0302020204030204" pitchFamily="34" charset="0"/>
              </a:defRPr>
            </a:lvl1pPr>
          </a:lstStyle>
          <a:p>
            <a:fld id="{610207BF-9610-4DCA-A632-B81271577532}" type="slidenum">
              <a:rPr lang="de-DE" smtClean="0"/>
              <a:pPr/>
              <a:t>‹N›</a:t>
            </a:fld>
            <a:endParaRPr lang="de-DE" dirty="0"/>
          </a:p>
        </p:txBody>
      </p:sp>
      <p:sp>
        <p:nvSpPr>
          <p:cNvPr id="14" name="Inhaltsplatzhalter 2"/>
          <p:cNvSpPr>
            <a:spLocks noGrp="1"/>
          </p:cNvSpPr>
          <p:nvPr>
            <p:ph idx="14"/>
          </p:nvPr>
        </p:nvSpPr>
        <p:spPr>
          <a:xfrm>
            <a:off x="771525" y="1412720"/>
            <a:ext cx="10915649" cy="4653119"/>
          </a:xfrm>
        </p:spPr>
        <p:txBody>
          <a:bodyPr/>
          <a:lstStyle>
            <a:lvl1pPr marL="252000" indent="-252000">
              <a:buFont typeface="Calibri Light" panose="020F0302020204030204" pitchFamily="34" charset="0"/>
              <a:buChar char="›"/>
              <a:defRPr/>
            </a:lvl1pPr>
            <a:lvl2pPr marL="252000" indent="-252000">
              <a:buFont typeface="Calibri" panose="020F0502020204030204" pitchFamily="34" charset="0"/>
              <a:buChar char="›"/>
              <a:defRPr sz="2250" b="1" i="0" cap="all" baseline="0">
                <a:latin typeface="Calibri" panose="020F0502020204030204" pitchFamily="34" charset="0"/>
              </a:defRPr>
            </a:lvl2pPr>
            <a:lvl3pPr marL="252000" indent="-252000">
              <a:spcBef>
                <a:spcPts val="0"/>
              </a:spcBef>
              <a:buFont typeface="Calibri Light" panose="020F0302020204030204" pitchFamily="34" charset="0"/>
              <a:buChar char="›"/>
              <a:defRPr/>
            </a:lvl3pPr>
            <a:lvl5pPr marL="252000" indent="-252000">
              <a:buFont typeface="Calibri" panose="020F050202020403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6" name="Rechteck 15"/>
          <p:cNvSpPr/>
          <p:nvPr userDrawn="1"/>
        </p:nvSpPr>
        <p:spPr>
          <a:xfrm>
            <a:off x="478427" y="260560"/>
            <a:ext cx="178620" cy="395129"/>
          </a:xfrm>
          <a:prstGeom prst="rect">
            <a:avLst/>
          </a:prstGeom>
        </p:spPr>
        <p:txBody>
          <a:bodyPr wrap="none" lIns="0" tIns="0" rIns="0" bIns="0">
            <a:noAutofit/>
          </a:bodyPr>
          <a:lstStyle/>
          <a:p>
            <a:pPr>
              <a:lnSpc>
                <a:spcPct val="100000"/>
              </a:lnSpc>
            </a:pPr>
            <a:r>
              <a:rPr lang="de-DE" sz="2000" baseline="0" dirty="0"/>
              <a:t>\</a:t>
            </a:r>
          </a:p>
        </p:txBody>
      </p:sp>
      <p:sp>
        <p:nvSpPr>
          <p:cNvPr id="12" name="Textplatzhalter 7"/>
          <p:cNvSpPr>
            <a:spLocks noGrp="1"/>
          </p:cNvSpPr>
          <p:nvPr>
            <p:ph type="body" sz="quarter" idx="13" hasCustomPrompt="1"/>
          </p:nvPr>
        </p:nvSpPr>
        <p:spPr>
          <a:xfrm>
            <a:off x="771526" y="908650"/>
            <a:ext cx="10915650" cy="253723"/>
          </a:xfrm>
        </p:spPr>
        <p:txBody>
          <a:bodyPr anchor="ctr"/>
          <a:lstStyle>
            <a:lvl1pPr>
              <a:defRPr sz="1400" b="1" i="0" cap="all" baseline="0">
                <a:solidFill>
                  <a:schemeClr val="accent1"/>
                </a:solidFill>
                <a:latin typeface="Calibri" panose="020F0502020204030204" pitchFamily="34" charset="0"/>
              </a:defRPr>
            </a:lvl1pPr>
          </a:lstStyle>
          <a:p>
            <a:pPr lvl="0"/>
            <a:r>
              <a:rPr lang="de-DE" dirty="0"/>
              <a:t>Subheadline</a:t>
            </a:r>
          </a:p>
        </p:txBody>
      </p:sp>
    </p:spTree>
    <p:extLst>
      <p:ext uri="{BB962C8B-B14F-4D97-AF65-F5344CB8AC3E}">
        <p14:creationId xmlns:p14="http://schemas.microsoft.com/office/powerpoint/2010/main" val="3225325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 2 column text/imag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71525" y="1006120"/>
            <a:ext cx="5070475" cy="1126700"/>
          </a:xfrm>
        </p:spPr>
        <p:txBody>
          <a:bodyPr/>
          <a:lstStyle>
            <a:lvl1pPr>
              <a:defRPr/>
            </a:lvl1pPr>
          </a:lstStyle>
          <a:p>
            <a:r>
              <a:rPr lang="de-DE" dirty="0" err="1"/>
              <a:t>headline</a:t>
            </a:r>
            <a:endParaRPr lang="de-DE" dirty="0"/>
          </a:p>
        </p:txBody>
      </p:sp>
      <p:sp>
        <p:nvSpPr>
          <p:cNvPr id="9" name="Foliennummernplatzhalter 8"/>
          <p:cNvSpPr>
            <a:spLocks noGrp="1"/>
          </p:cNvSpPr>
          <p:nvPr>
            <p:ph type="sldNum" sz="quarter" idx="12"/>
          </p:nvPr>
        </p:nvSpPr>
        <p:spPr/>
        <p:txBody>
          <a:bodyPr/>
          <a:lstStyle/>
          <a:p>
            <a:fld id="{610207BF-9610-4DCA-A632-B81271577532}" type="slidenum">
              <a:rPr lang="de-DE" smtClean="0"/>
              <a:t>‹N›</a:t>
            </a:fld>
            <a:endParaRPr lang="de-DE"/>
          </a:p>
        </p:txBody>
      </p:sp>
      <p:sp>
        <p:nvSpPr>
          <p:cNvPr id="10" name="Bildplatzhalter 2"/>
          <p:cNvSpPr>
            <a:spLocks noGrp="1"/>
          </p:cNvSpPr>
          <p:nvPr>
            <p:ph type="pic" idx="13" hasCustomPrompt="1"/>
          </p:nvPr>
        </p:nvSpPr>
        <p:spPr>
          <a:xfrm>
            <a:off x="6094413" y="0"/>
            <a:ext cx="6096000" cy="6858000"/>
          </a:xfrm>
          <a:solidFill>
            <a:schemeClr val="bg2">
              <a:lumMod val="95000"/>
            </a:schemeClr>
          </a:solid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Insert </a:t>
            </a:r>
            <a:r>
              <a:rPr lang="de-DE" dirty="0" err="1"/>
              <a:t>image</a:t>
            </a:r>
            <a:endParaRPr lang="de-DE" dirty="0"/>
          </a:p>
        </p:txBody>
      </p:sp>
      <p:sp>
        <p:nvSpPr>
          <p:cNvPr id="11" name="Inhaltsplatzhalter 2"/>
          <p:cNvSpPr>
            <a:spLocks noGrp="1"/>
          </p:cNvSpPr>
          <p:nvPr>
            <p:ph idx="1"/>
          </p:nvPr>
        </p:nvSpPr>
        <p:spPr>
          <a:xfrm>
            <a:off x="771525" y="2250001"/>
            <a:ext cx="4803056" cy="3815837"/>
          </a:xfrm>
        </p:spPr>
        <p:txBody>
          <a:bodyPr/>
          <a:lstStyle>
            <a:lvl1pPr marL="252000" indent="-252000">
              <a:buFont typeface="Calibri Light" panose="020F0302020204030204" pitchFamily="34" charset="0"/>
              <a:buChar char="›"/>
              <a:defRPr/>
            </a:lvl1pPr>
            <a:lvl2pPr marL="252000" indent="-252000">
              <a:buFont typeface="Calibri" panose="020F0502020204030204" pitchFamily="34" charset="0"/>
              <a:buChar char="›"/>
              <a:defRPr sz="2250" b="1" i="0" cap="all" baseline="0">
                <a:latin typeface="Calibri" panose="020F0502020204030204" pitchFamily="34" charset="0"/>
              </a:defRPr>
            </a:lvl2pPr>
            <a:lvl3pPr marL="252000" indent="-252000">
              <a:spcBef>
                <a:spcPts val="0"/>
              </a:spcBef>
              <a:buFont typeface="Calibri Light" panose="020F0302020204030204" pitchFamily="34" charset="0"/>
              <a:buChar char="›"/>
              <a:defRPr/>
            </a:lvl3pPr>
            <a:lvl5pPr marL="252000" indent="-252000">
              <a:buFont typeface="Calibri" panose="020F050202020403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2" name="Rechteck 11"/>
          <p:cNvSpPr/>
          <p:nvPr userDrawn="1"/>
        </p:nvSpPr>
        <p:spPr>
          <a:xfrm>
            <a:off x="478426" y="1008000"/>
            <a:ext cx="185948" cy="615553"/>
          </a:xfrm>
          <a:prstGeom prst="rect">
            <a:avLst/>
          </a:prstGeom>
        </p:spPr>
        <p:txBody>
          <a:bodyPr wrap="none" lIns="0" tIns="0" rIns="0" bIns="0">
            <a:noAutofit/>
          </a:bodyPr>
          <a:lstStyle/>
          <a:p>
            <a:pPr>
              <a:lnSpc>
                <a:spcPts val="4500"/>
              </a:lnSpc>
            </a:pPr>
            <a:r>
              <a:rPr lang="de-DE" sz="4000" baseline="0" dirty="0"/>
              <a:t>\</a:t>
            </a:r>
          </a:p>
        </p:txBody>
      </p:sp>
      <p:sp>
        <p:nvSpPr>
          <p:cNvPr id="14" name="Textplatzhalter 3"/>
          <p:cNvSpPr>
            <a:spLocks noGrp="1"/>
          </p:cNvSpPr>
          <p:nvPr>
            <p:ph type="body" sz="quarter" idx="11"/>
          </p:nvPr>
        </p:nvSpPr>
        <p:spPr>
          <a:xfrm>
            <a:off x="512763" y="6075845"/>
            <a:ext cx="4089501" cy="612775"/>
          </a:xfrm>
        </p:spPr>
        <p:txBody>
          <a:bodyPr anchor="b" anchorCtr="0"/>
          <a:lstStyle>
            <a:lvl1pPr indent="0">
              <a:lnSpc>
                <a:spcPts val="1100"/>
              </a:lnSpc>
              <a:defRPr sz="950" b="0" i="0" baseline="0">
                <a:solidFill>
                  <a:schemeClr val="tx1"/>
                </a:solidFill>
                <a:latin typeface="Calibri" panose="020F0502020204030204" pitchFamily="34" charset="0"/>
              </a:defRPr>
            </a:lvl1pPr>
            <a:lvl2pPr indent="0">
              <a:lnSpc>
                <a:spcPts val="1100"/>
              </a:lnSpc>
              <a:defRPr sz="950" b="0" i="0" baseline="0">
                <a:solidFill>
                  <a:schemeClr val="tx1"/>
                </a:solidFill>
                <a:latin typeface="Calibri" panose="020F0502020204030204" pitchFamily="34" charset="0"/>
              </a:defRPr>
            </a:lvl2pPr>
            <a:lvl3pPr indent="0">
              <a:lnSpc>
                <a:spcPts val="1100"/>
              </a:lnSpc>
              <a:defRPr sz="950" b="0" i="0" baseline="0">
                <a:solidFill>
                  <a:schemeClr val="tx1"/>
                </a:solidFill>
                <a:latin typeface="Calibri" panose="020F0502020204030204" pitchFamily="34" charset="0"/>
              </a:defRPr>
            </a:lvl3pPr>
            <a:lvl4pPr indent="0">
              <a:lnSpc>
                <a:spcPts val="1100"/>
              </a:lnSpc>
              <a:defRPr sz="950" b="0" i="0" baseline="0">
                <a:solidFill>
                  <a:schemeClr val="tx1"/>
                </a:solidFill>
                <a:latin typeface="Calibri" panose="020F0502020204030204" pitchFamily="34" charset="0"/>
              </a:defRPr>
            </a:lvl4pPr>
            <a:lvl5pPr indent="0">
              <a:lnSpc>
                <a:spcPts val="1100"/>
              </a:lnSpc>
              <a:defRPr sz="950" b="0" i="0" baseline="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5" name="Fußzeilenplatzhalter 3"/>
          <p:cNvSpPr>
            <a:spLocks noGrp="1"/>
          </p:cNvSpPr>
          <p:nvPr>
            <p:ph type="ftr" sz="quarter" idx="3"/>
          </p:nvPr>
        </p:nvSpPr>
        <p:spPr>
          <a:xfrm>
            <a:off x="504000" y="338400"/>
            <a:ext cx="5333274" cy="193228"/>
          </a:xfrm>
          <a:prstGeom prst="rect">
            <a:avLst/>
          </a:prstGeom>
        </p:spPr>
        <p:txBody>
          <a:bodyPr vert="horz" lIns="0" tIns="0" rIns="0" bIns="0" rtlCol="0" anchor="t" anchorCtr="0"/>
          <a:lstStyle>
            <a:lvl1pPr marL="0" marR="0" indent="0" algn="l" defTabSz="914400" rtl="0" eaLnBrk="1" fontAlgn="auto" latinLnBrk="0" hangingPunct="1">
              <a:lnSpc>
                <a:spcPct val="100000"/>
              </a:lnSpc>
              <a:spcBef>
                <a:spcPts val="0"/>
              </a:spcBef>
              <a:spcAft>
                <a:spcPts val="0"/>
              </a:spcAft>
              <a:buClrTx/>
              <a:buSzTx/>
              <a:buFontTx/>
              <a:buNone/>
              <a:tabLst/>
              <a:defRPr sz="12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2899073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 2 colum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71525" y="1006120"/>
            <a:ext cx="10661650" cy="1126700"/>
          </a:xfrm>
        </p:spPr>
        <p:txBody>
          <a:bodyPr/>
          <a:lstStyle>
            <a:lvl1pPr>
              <a:defRPr/>
            </a:lvl1pPr>
          </a:lstStyle>
          <a:p>
            <a:r>
              <a:rPr lang="de-DE" dirty="0" err="1"/>
              <a:t>headline</a:t>
            </a:r>
            <a:endParaRPr lang="de-DE" dirty="0"/>
          </a:p>
        </p:txBody>
      </p:sp>
      <p:sp>
        <p:nvSpPr>
          <p:cNvPr id="9" name="Foliennummernplatzhalter 8"/>
          <p:cNvSpPr>
            <a:spLocks noGrp="1"/>
          </p:cNvSpPr>
          <p:nvPr>
            <p:ph type="sldNum" sz="quarter" idx="12"/>
          </p:nvPr>
        </p:nvSpPr>
        <p:spPr>
          <a:xfrm>
            <a:off x="8831633" y="6496513"/>
            <a:ext cx="2844430" cy="196046"/>
          </a:xfrm>
        </p:spPr>
        <p:txBody>
          <a:bodyPr/>
          <a:lstStyle/>
          <a:p>
            <a:fld id="{610207BF-9610-4DCA-A632-B81271577532}" type="slidenum">
              <a:rPr lang="de-DE" smtClean="0"/>
              <a:t>‹N›</a:t>
            </a:fld>
            <a:endParaRPr lang="de-DE"/>
          </a:p>
        </p:txBody>
      </p:sp>
      <p:sp>
        <p:nvSpPr>
          <p:cNvPr id="11" name="Inhaltsplatzhalter 2"/>
          <p:cNvSpPr>
            <a:spLocks noGrp="1"/>
          </p:cNvSpPr>
          <p:nvPr>
            <p:ph idx="1"/>
          </p:nvPr>
        </p:nvSpPr>
        <p:spPr>
          <a:xfrm>
            <a:off x="771524" y="2250001"/>
            <a:ext cx="5070475" cy="3815837"/>
          </a:xfrm>
        </p:spPr>
        <p:txBody>
          <a:bodyPr/>
          <a:lstStyle>
            <a:lvl1pPr marL="252000" indent="-252000">
              <a:buFont typeface="Calibri Light" panose="020F0302020204030204" pitchFamily="34" charset="0"/>
              <a:buChar char="›"/>
              <a:defRPr/>
            </a:lvl1pPr>
            <a:lvl2pPr marL="252000" indent="-252000">
              <a:buFont typeface="Calibri" panose="020F0502020204030204" pitchFamily="34" charset="0"/>
              <a:buChar char="›"/>
              <a:defRPr sz="2250" b="1" i="0" cap="all" baseline="0">
                <a:latin typeface="Calibri" panose="020F0502020204030204" pitchFamily="34" charset="0"/>
              </a:defRPr>
            </a:lvl2pPr>
            <a:lvl3pPr marL="252000" indent="-252000">
              <a:spcBef>
                <a:spcPts val="0"/>
              </a:spcBef>
              <a:buFont typeface="Calibri Light" panose="020F0302020204030204" pitchFamily="34" charset="0"/>
              <a:buChar char="›"/>
              <a:defRPr/>
            </a:lvl3pPr>
            <a:lvl5pPr marL="252000" indent="-252000">
              <a:buFont typeface="Calibri" panose="020F050202020403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2" name="Rechteck 11"/>
          <p:cNvSpPr/>
          <p:nvPr userDrawn="1"/>
        </p:nvSpPr>
        <p:spPr>
          <a:xfrm>
            <a:off x="478426" y="1008000"/>
            <a:ext cx="185948" cy="615553"/>
          </a:xfrm>
          <a:prstGeom prst="rect">
            <a:avLst/>
          </a:prstGeom>
        </p:spPr>
        <p:txBody>
          <a:bodyPr wrap="none" lIns="0" tIns="0" rIns="0" bIns="0">
            <a:noAutofit/>
          </a:bodyPr>
          <a:lstStyle/>
          <a:p>
            <a:pPr>
              <a:lnSpc>
                <a:spcPts val="4500"/>
              </a:lnSpc>
            </a:pPr>
            <a:r>
              <a:rPr lang="de-DE" sz="4000" baseline="0" dirty="0"/>
              <a:t>\</a:t>
            </a:r>
          </a:p>
        </p:txBody>
      </p:sp>
      <p:sp>
        <p:nvSpPr>
          <p:cNvPr id="8" name="Inhaltsplatzhalter 2"/>
          <p:cNvSpPr>
            <a:spLocks noGrp="1"/>
          </p:cNvSpPr>
          <p:nvPr>
            <p:ph idx="13"/>
          </p:nvPr>
        </p:nvSpPr>
        <p:spPr>
          <a:xfrm>
            <a:off x="6348413" y="2250001"/>
            <a:ext cx="5068812" cy="3815837"/>
          </a:xfrm>
        </p:spPr>
        <p:txBody>
          <a:bodyPr/>
          <a:lstStyle>
            <a:lvl1pPr marL="252000" indent="-252000">
              <a:buFont typeface="Calibri Light" panose="020F0302020204030204" pitchFamily="34" charset="0"/>
              <a:buChar char="›"/>
              <a:defRPr/>
            </a:lvl1pPr>
            <a:lvl2pPr marL="252000" indent="-252000">
              <a:buFont typeface="Calibri" panose="020F0502020204030204" pitchFamily="34" charset="0"/>
              <a:buChar char="›"/>
              <a:defRPr sz="2250" b="1" i="0" cap="all" baseline="0">
                <a:latin typeface="Calibri" panose="020F0502020204030204" pitchFamily="34" charset="0"/>
              </a:defRPr>
            </a:lvl2pPr>
            <a:lvl3pPr marL="252000" indent="-252000">
              <a:spcBef>
                <a:spcPts val="0"/>
              </a:spcBef>
              <a:buFont typeface="Calibri Light" panose="020F0302020204030204" pitchFamily="34" charset="0"/>
              <a:buChar char="›"/>
              <a:defRPr/>
            </a:lvl3pPr>
            <a:lvl5pPr marL="252000" indent="-252000">
              <a:buFont typeface="Calibri" panose="020F050202020403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4" name="Fußzeilenplatzhalter 3"/>
          <p:cNvSpPr>
            <a:spLocks noGrp="1"/>
          </p:cNvSpPr>
          <p:nvPr>
            <p:ph type="ftr" sz="quarter" idx="3"/>
          </p:nvPr>
        </p:nvSpPr>
        <p:spPr>
          <a:xfrm>
            <a:off x="504000" y="338400"/>
            <a:ext cx="8671898" cy="193228"/>
          </a:xfrm>
          <a:prstGeom prst="rect">
            <a:avLst/>
          </a:prstGeom>
        </p:spPr>
        <p:txBody>
          <a:bodyPr vert="horz" lIns="0" tIns="0" rIns="0" bIns="0" rtlCol="0" anchor="t" anchorCtr="0"/>
          <a:lstStyle>
            <a:lvl1pPr marL="0" marR="0" indent="0" algn="l" defTabSz="914400" rtl="0" eaLnBrk="1" fontAlgn="auto" latinLnBrk="0" hangingPunct="1">
              <a:lnSpc>
                <a:spcPct val="100000"/>
              </a:lnSpc>
              <a:spcBef>
                <a:spcPts val="0"/>
              </a:spcBef>
              <a:spcAft>
                <a:spcPts val="0"/>
              </a:spcAft>
              <a:buClrTx/>
              <a:buSzTx/>
              <a:buFontTx/>
              <a:buNone/>
              <a:tabLst/>
              <a:defRPr sz="12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3318586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 2 column off-cen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71525" y="1006120"/>
            <a:ext cx="10915650" cy="1126700"/>
          </a:xfrm>
        </p:spPr>
        <p:txBody>
          <a:bodyPr/>
          <a:lstStyle>
            <a:lvl1pPr>
              <a:defRPr/>
            </a:lvl1pPr>
          </a:lstStyle>
          <a:p>
            <a:r>
              <a:rPr lang="de-DE" dirty="0" err="1"/>
              <a:t>headline</a:t>
            </a:r>
            <a:endParaRPr lang="de-DE" dirty="0"/>
          </a:p>
        </p:txBody>
      </p:sp>
      <p:sp>
        <p:nvSpPr>
          <p:cNvPr id="9" name="Foliennummernplatzhalter 8"/>
          <p:cNvSpPr>
            <a:spLocks noGrp="1"/>
          </p:cNvSpPr>
          <p:nvPr>
            <p:ph type="sldNum" sz="quarter" idx="12"/>
          </p:nvPr>
        </p:nvSpPr>
        <p:spPr>
          <a:xfrm>
            <a:off x="8831633" y="6496513"/>
            <a:ext cx="2844430" cy="196046"/>
          </a:xfrm>
        </p:spPr>
        <p:txBody>
          <a:bodyPr/>
          <a:lstStyle/>
          <a:p>
            <a:fld id="{610207BF-9610-4DCA-A632-B81271577532}" type="slidenum">
              <a:rPr lang="de-DE" smtClean="0"/>
              <a:t>‹N›</a:t>
            </a:fld>
            <a:endParaRPr lang="de-DE"/>
          </a:p>
        </p:txBody>
      </p:sp>
      <p:sp>
        <p:nvSpPr>
          <p:cNvPr id="11" name="Inhaltsplatzhalter 2"/>
          <p:cNvSpPr>
            <a:spLocks noGrp="1"/>
          </p:cNvSpPr>
          <p:nvPr>
            <p:ph idx="1"/>
          </p:nvPr>
        </p:nvSpPr>
        <p:spPr>
          <a:xfrm>
            <a:off x="771525" y="2250001"/>
            <a:ext cx="3205163" cy="3815837"/>
          </a:xfrm>
        </p:spPr>
        <p:txBody>
          <a:bodyPr/>
          <a:lstStyle>
            <a:lvl1pPr marL="252000" indent="-252000">
              <a:buFont typeface="Calibri Light" panose="020F0302020204030204" pitchFamily="34" charset="0"/>
              <a:buChar char="›"/>
              <a:defRPr/>
            </a:lvl1pPr>
            <a:lvl2pPr marL="252000" indent="-252000">
              <a:buFont typeface="Calibri" panose="020F0502020204030204" pitchFamily="34" charset="0"/>
              <a:buChar char="›"/>
              <a:defRPr sz="2250" b="1" i="0" cap="all" baseline="0">
                <a:latin typeface="Calibri" panose="020F0502020204030204" pitchFamily="34" charset="0"/>
              </a:defRPr>
            </a:lvl2pPr>
            <a:lvl3pPr marL="252000" indent="-252000">
              <a:spcBef>
                <a:spcPts val="0"/>
              </a:spcBef>
              <a:buFont typeface="Calibri Light" panose="020F0302020204030204" pitchFamily="34" charset="0"/>
              <a:buChar char="›"/>
              <a:defRPr/>
            </a:lvl3pPr>
            <a:lvl5pPr marL="252000" indent="-252000">
              <a:buFont typeface="Calibri" panose="020F050202020403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2" name="Rechteck 11"/>
          <p:cNvSpPr/>
          <p:nvPr userDrawn="1"/>
        </p:nvSpPr>
        <p:spPr>
          <a:xfrm>
            <a:off x="478426" y="1008000"/>
            <a:ext cx="185948" cy="615553"/>
          </a:xfrm>
          <a:prstGeom prst="rect">
            <a:avLst/>
          </a:prstGeom>
        </p:spPr>
        <p:txBody>
          <a:bodyPr wrap="none" lIns="0" tIns="0" rIns="0" bIns="0">
            <a:noAutofit/>
          </a:bodyPr>
          <a:lstStyle/>
          <a:p>
            <a:pPr>
              <a:lnSpc>
                <a:spcPts val="4500"/>
              </a:lnSpc>
            </a:pPr>
            <a:r>
              <a:rPr lang="de-DE" sz="4000" baseline="0" dirty="0"/>
              <a:t>\</a:t>
            </a:r>
          </a:p>
        </p:txBody>
      </p:sp>
      <p:sp>
        <p:nvSpPr>
          <p:cNvPr id="6" name="Inhaltsplatzhalter 5"/>
          <p:cNvSpPr>
            <a:spLocks noGrp="1"/>
          </p:cNvSpPr>
          <p:nvPr>
            <p:ph sz="quarter" idx="14" hasCustomPrompt="1"/>
          </p:nvPr>
        </p:nvSpPr>
        <p:spPr>
          <a:xfrm>
            <a:off x="4481514" y="1989139"/>
            <a:ext cx="7708900" cy="4076699"/>
          </a:xfrm>
        </p:spPr>
        <p:txBody>
          <a:bodyPr anchor="ctr" anchorCtr="0"/>
          <a:lstStyle>
            <a:lvl1pPr>
              <a:defRPr/>
            </a:lvl1pPr>
          </a:lstStyle>
          <a:p>
            <a:pPr lvl="0"/>
            <a:r>
              <a:rPr lang="de-DE" dirty="0" err="1"/>
              <a:t>insert</a:t>
            </a:r>
            <a:r>
              <a:rPr lang="de-DE" dirty="0"/>
              <a:t> </a:t>
            </a:r>
            <a:r>
              <a:rPr lang="de-DE" dirty="0" err="1"/>
              <a:t>image</a:t>
            </a:r>
            <a:endParaRPr lang="de-DE" dirty="0"/>
          </a:p>
        </p:txBody>
      </p:sp>
      <p:sp>
        <p:nvSpPr>
          <p:cNvPr id="14" name="Fußzeilenplatzhalter 3"/>
          <p:cNvSpPr>
            <a:spLocks noGrp="1"/>
          </p:cNvSpPr>
          <p:nvPr>
            <p:ph type="ftr" sz="quarter" idx="3"/>
          </p:nvPr>
        </p:nvSpPr>
        <p:spPr>
          <a:xfrm>
            <a:off x="504000" y="338400"/>
            <a:ext cx="8671898" cy="193228"/>
          </a:xfrm>
          <a:prstGeom prst="rect">
            <a:avLst/>
          </a:prstGeom>
        </p:spPr>
        <p:txBody>
          <a:bodyPr vert="horz" lIns="0" tIns="0" rIns="0" bIns="0" rtlCol="0" anchor="t" anchorCtr="0"/>
          <a:lstStyle>
            <a:lvl1pPr marL="0" marR="0" indent="0" algn="l" defTabSz="914400" rtl="0" eaLnBrk="1" fontAlgn="auto" latinLnBrk="0" hangingPunct="1">
              <a:lnSpc>
                <a:spcPct val="100000"/>
              </a:lnSpc>
              <a:spcBef>
                <a:spcPts val="0"/>
              </a:spcBef>
              <a:spcAft>
                <a:spcPts val="0"/>
              </a:spcAft>
              <a:buClrTx/>
              <a:buSzTx/>
              <a:buFontTx/>
              <a:buNone/>
              <a:tabLst/>
              <a:defRPr sz="12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2321916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 single + text">
    <p:spTree>
      <p:nvGrpSpPr>
        <p:cNvPr id="1" name=""/>
        <p:cNvGrpSpPr/>
        <p:nvPr/>
      </p:nvGrpSpPr>
      <p:grpSpPr>
        <a:xfrm>
          <a:off x="0" y="0"/>
          <a:ext cx="0" cy="0"/>
          <a:chOff x="0" y="0"/>
          <a:chExt cx="0" cy="0"/>
        </a:xfrm>
      </p:grpSpPr>
      <p:sp>
        <p:nvSpPr>
          <p:cNvPr id="9" name="Foliennummernplatzhalter 8"/>
          <p:cNvSpPr>
            <a:spLocks noGrp="1"/>
          </p:cNvSpPr>
          <p:nvPr>
            <p:ph type="sldNum" sz="quarter" idx="12"/>
          </p:nvPr>
        </p:nvSpPr>
        <p:spPr/>
        <p:txBody>
          <a:bodyPr/>
          <a:lstStyle/>
          <a:p>
            <a:fld id="{610207BF-9610-4DCA-A632-B81271577532}" type="slidenum">
              <a:rPr lang="de-DE" smtClean="0"/>
              <a:t>‹N›</a:t>
            </a:fld>
            <a:endParaRPr lang="de-DE"/>
          </a:p>
        </p:txBody>
      </p:sp>
      <p:sp>
        <p:nvSpPr>
          <p:cNvPr id="10" name="Bildplatzhalter 2"/>
          <p:cNvSpPr>
            <a:spLocks noGrp="1"/>
          </p:cNvSpPr>
          <p:nvPr>
            <p:ph type="pic" idx="13" hasCustomPrompt="1"/>
          </p:nvPr>
        </p:nvSpPr>
        <p:spPr>
          <a:xfrm>
            <a:off x="0" y="0"/>
            <a:ext cx="12190413" cy="6858000"/>
          </a:xfrm>
          <a:solidFill>
            <a:schemeClr val="bg2">
              <a:lumMod val="95000"/>
            </a:schemeClr>
          </a:solid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Insert </a:t>
            </a:r>
            <a:r>
              <a:rPr lang="de-DE" dirty="0" err="1"/>
              <a:t>image</a:t>
            </a:r>
            <a:endParaRPr lang="de-DE" dirty="0"/>
          </a:p>
        </p:txBody>
      </p:sp>
      <p:sp>
        <p:nvSpPr>
          <p:cNvPr id="11" name="Inhaltsplatzhalter 2"/>
          <p:cNvSpPr>
            <a:spLocks noGrp="1"/>
          </p:cNvSpPr>
          <p:nvPr>
            <p:ph idx="1" hasCustomPrompt="1"/>
          </p:nvPr>
        </p:nvSpPr>
        <p:spPr>
          <a:xfrm>
            <a:off x="9424989" y="2250001"/>
            <a:ext cx="2514599" cy="3815837"/>
          </a:xfrm>
          <a:solidFill>
            <a:schemeClr val="tx1"/>
          </a:solidFill>
        </p:spPr>
        <p:txBody>
          <a:bodyPr lIns="252000" tIns="252000" rIns="252000" bIns="180000"/>
          <a:lstStyle>
            <a:lvl1pPr marL="0" indent="0">
              <a:lnSpc>
                <a:spcPts val="2500"/>
              </a:lnSpc>
              <a:buFont typeface="Calibri Light" panose="020F0302020204030204" pitchFamily="34" charset="0"/>
              <a:buNone/>
              <a:defRPr sz="2000" b="0" cap="all" baseline="0">
                <a:solidFill>
                  <a:schemeClr val="bg1"/>
                </a:solidFill>
                <a:latin typeface="Calibri Light" panose="020F0302020204030204" pitchFamily="34" charset="0"/>
              </a:defRPr>
            </a:lvl1pPr>
            <a:lvl2pPr marL="0" indent="0">
              <a:lnSpc>
                <a:spcPts val="1350"/>
              </a:lnSpc>
              <a:spcBef>
                <a:spcPts val="0"/>
              </a:spcBef>
              <a:buFont typeface="Calibri" panose="020F0502020204030204" pitchFamily="34" charset="0"/>
              <a:buNone/>
              <a:defRPr sz="950" b="0" i="0" baseline="0">
                <a:solidFill>
                  <a:schemeClr val="bg1"/>
                </a:solidFill>
                <a:latin typeface="Calibri" panose="020F0502020204030204" pitchFamily="34" charset="0"/>
              </a:defRPr>
            </a:lvl2pPr>
            <a:lvl3pPr marL="0" indent="0">
              <a:lnSpc>
                <a:spcPts val="1350"/>
              </a:lnSpc>
              <a:spcBef>
                <a:spcPts val="0"/>
              </a:spcBef>
              <a:buFont typeface="Calibri Light" panose="020F0302020204030204" pitchFamily="34" charset="0"/>
              <a:buNone/>
              <a:defRPr sz="950" b="0" i="0" baseline="0">
                <a:solidFill>
                  <a:schemeClr val="bg1"/>
                </a:solidFill>
                <a:latin typeface="Calibri" panose="020F0502020204030204" pitchFamily="34" charset="0"/>
              </a:defRPr>
            </a:lvl3pPr>
            <a:lvl4pPr marL="0" indent="0">
              <a:lnSpc>
                <a:spcPts val="1350"/>
              </a:lnSpc>
              <a:spcBef>
                <a:spcPts val="0"/>
              </a:spcBef>
              <a:buNone/>
              <a:defRPr sz="950" b="0" i="0" baseline="0">
                <a:solidFill>
                  <a:schemeClr val="bg1"/>
                </a:solidFill>
                <a:latin typeface="Calibri" panose="020F0502020204030204" pitchFamily="34" charset="0"/>
              </a:defRPr>
            </a:lvl4pPr>
            <a:lvl5pPr marL="0" indent="0">
              <a:lnSpc>
                <a:spcPts val="1350"/>
              </a:lnSpc>
              <a:spcBef>
                <a:spcPts val="0"/>
              </a:spcBef>
              <a:buFont typeface="Calibri" panose="020F0502020204030204" pitchFamily="34" charset="0"/>
              <a:buNone/>
              <a:defRPr sz="950" b="0" i="0" baseline="0">
                <a:solidFill>
                  <a:schemeClr val="bg1"/>
                </a:solidFill>
                <a:latin typeface="Calibri" panose="020F0502020204030204" pitchFamily="34" charset="0"/>
              </a:defRPr>
            </a:lvl5pPr>
          </a:lstStyle>
          <a:p>
            <a:pPr lvl="0"/>
            <a:r>
              <a:rPr lang="de-DE" dirty="0"/>
              <a:t>Headline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platzhalter 3"/>
          <p:cNvSpPr>
            <a:spLocks noGrp="1"/>
          </p:cNvSpPr>
          <p:nvPr>
            <p:ph type="body" sz="quarter" idx="11"/>
          </p:nvPr>
        </p:nvSpPr>
        <p:spPr>
          <a:xfrm>
            <a:off x="512763" y="6127601"/>
            <a:ext cx="4089501" cy="612775"/>
          </a:xfrm>
        </p:spPr>
        <p:txBody>
          <a:bodyPr anchor="b" anchorCtr="0"/>
          <a:lstStyle>
            <a:lvl1pPr indent="0">
              <a:lnSpc>
                <a:spcPts val="1100"/>
              </a:lnSpc>
              <a:defRPr sz="950" b="0" i="0" baseline="0">
                <a:solidFill>
                  <a:schemeClr val="tx1"/>
                </a:solidFill>
                <a:latin typeface="Calibri" panose="020F0502020204030204" pitchFamily="34" charset="0"/>
              </a:defRPr>
            </a:lvl1pPr>
            <a:lvl2pPr indent="0">
              <a:lnSpc>
                <a:spcPts val="1100"/>
              </a:lnSpc>
              <a:defRPr sz="950" b="0" i="0" baseline="0">
                <a:solidFill>
                  <a:schemeClr val="tx1"/>
                </a:solidFill>
                <a:latin typeface="Calibri" panose="020F0502020204030204" pitchFamily="34" charset="0"/>
              </a:defRPr>
            </a:lvl2pPr>
            <a:lvl3pPr indent="0">
              <a:lnSpc>
                <a:spcPts val="1100"/>
              </a:lnSpc>
              <a:defRPr sz="950" b="0" i="0" baseline="0">
                <a:solidFill>
                  <a:schemeClr val="tx1"/>
                </a:solidFill>
                <a:latin typeface="Calibri" panose="020F0502020204030204" pitchFamily="34" charset="0"/>
              </a:defRPr>
            </a:lvl3pPr>
            <a:lvl4pPr indent="0">
              <a:lnSpc>
                <a:spcPts val="1100"/>
              </a:lnSpc>
              <a:defRPr sz="950" b="0" i="0" baseline="0">
                <a:solidFill>
                  <a:schemeClr val="tx1"/>
                </a:solidFill>
                <a:latin typeface="Calibri" panose="020F0502020204030204" pitchFamily="34" charset="0"/>
              </a:defRPr>
            </a:lvl4pPr>
            <a:lvl5pPr indent="0">
              <a:lnSpc>
                <a:spcPts val="1100"/>
              </a:lnSpc>
              <a:defRPr sz="950" b="0" i="0" baseline="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2861989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Image - single + text">
    <p:spTree>
      <p:nvGrpSpPr>
        <p:cNvPr id="1" name=""/>
        <p:cNvGrpSpPr/>
        <p:nvPr/>
      </p:nvGrpSpPr>
      <p:grpSpPr>
        <a:xfrm>
          <a:off x="0" y="0"/>
          <a:ext cx="0" cy="0"/>
          <a:chOff x="0" y="0"/>
          <a:chExt cx="0" cy="0"/>
        </a:xfrm>
      </p:grpSpPr>
      <p:sp>
        <p:nvSpPr>
          <p:cNvPr id="9" name="Foliennummernplatzhalter 8"/>
          <p:cNvSpPr>
            <a:spLocks noGrp="1"/>
          </p:cNvSpPr>
          <p:nvPr>
            <p:ph type="sldNum" sz="quarter" idx="12"/>
          </p:nvPr>
        </p:nvSpPr>
        <p:spPr>
          <a:xfrm>
            <a:off x="8831633" y="6498000"/>
            <a:ext cx="2844430" cy="196046"/>
          </a:xfrm>
        </p:spPr>
        <p:txBody>
          <a:bodyPr/>
          <a:lstStyle/>
          <a:p>
            <a:fld id="{610207BF-9610-4DCA-A632-B81271577532}" type="slidenum">
              <a:rPr lang="de-DE" smtClean="0"/>
              <a:t>‹N›</a:t>
            </a:fld>
            <a:endParaRPr lang="de-DE"/>
          </a:p>
        </p:txBody>
      </p:sp>
      <p:sp>
        <p:nvSpPr>
          <p:cNvPr id="10" name="Bildplatzhalter 2"/>
          <p:cNvSpPr>
            <a:spLocks noGrp="1" noChangeAspect="1"/>
          </p:cNvSpPr>
          <p:nvPr>
            <p:ph type="pic" idx="13" hasCustomPrompt="1"/>
          </p:nvPr>
        </p:nvSpPr>
        <p:spPr>
          <a:xfrm>
            <a:off x="3530600" y="0"/>
            <a:ext cx="8408988" cy="4292600"/>
          </a:xfrm>
          <a:solidFill>
            <a:schemeClr val="bg2">
              <a:lumMod val="95000"/>
            </a:schemeClr>
          </a:solid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Insert </a:t>
            </a:r>
            <a:r>
              <a:rPr lang="de-DE" dirty="0" err="1"/>
              <a:t>image</a:t>
            </a:r>
            <a:endParaRPr lang="de-DE" dirty="0"/>
          </a:p>
        </p:txBody>
      </p:sp>
      <p:sp>
        <p:nvSpPr>
          <p:cNvPr id="8" name="Textplatzhalter 3"/>
          <p:cNvSpPr>
            <a:spLocks noGrp="1"/>
          </p:cNvSpPr>
          <p:nvPr>
            <p:ph type="body" sz="quarter" idx="11"/>
          </p:nvPr>
        </p:nvSpPr>
        <p:spPr>
          <a:xfrm>
            <a:off x="6352589" y="6081742"/>
            <a:ext cx="4089501" cy="612775"/>
          </a:xfrm>
        </p:spPr>
        <p:txBody>
          <a:bodyPr anchor="b" anchorCtr="0"/>
          <a:lstStyle>
            <a:lvl1pPr indent="0" algn="l">
              <a:lnSpc>
                <a:spcPts val="1100"/>
              </a:lnSpc>
              <a:defRPr sz="950" b="0" i="0" baseline="0">
                <a:solidFill>
                  <a:schemeClr val="tx1"/>
                </a:solidFill>
                <a:latin typeface="Calibri" panose="020F0502020204030204" pitchFamily="34" charset="0"/>
              </a:defRPr>
            </a:lvl1pPr>
            <a:lvl2pPr indent="0" algn="l">
              <a:lnSpc>
                <a:spcPts val="1100"/>
              </a:lnSpc>
              <a:defRPr sz="950" b="0" i="0" baseline="0">
                <a:solidFill>
                  <a:schemeClr val="tx1"/>
                </a:solidFill>
                <a:latin typeface="Calibri" panose="020F0502020204030204" pitchFamily="34" charset="0"/>
              </a:defRPr>
            </a:lvl2pPr>
            <a:lvl3pPr indent="0" algn="l">
              <a:lnSpc>
                <a:spcPts val="1100"/>
              </a:lnSpc>
              <a:defRPr sz="950" b="0" i="0" baseline="0">
                <a:solidFill>
                  <a:schemeClr val="tx1"/>
                </a:solidFill>
                <a:latin typeface="Calibri" panose="020F0502020204030204" pitchFamily="34" charset="0"/>
              </a:defRPr>
            </a:lvl3pPr>
            <a:lvl4pPr indent="0" algn="l">
              <a:lnSpc>
                <a:spcPts val="1100"/>
              </a:lnSpc>
              <a:defRPr sz="950" b="0" i="0" baseline="0">
                <a:solidFill>
                  <a:schemeClr val="tx1"/>
                </a:solidFill>
                <a:latin typeface="Calibri" panose="020F0502020204030204" pitchFamily="34" charset="0"/>
              </a:defRPr>
            </a:lvl4pPr>
            <a:lvl5pPr indent="0" algn="l">
              <a:lnSpc>
                <a:spcPts val="1100"/>
              </a:lnSpc>
              <a:defRPr sz="950" b="0" i="0" baseline="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9" name="Inhaltsplatzhalter 2"/>
          <p:cNvSpPr>
            <a:spLocks noGrp="1"/>
          </p:cNvSpPr>
          <p:nvPr>
            <p:ph idx="14"/>
          </p:nvPr>
        </p:nvSpPr>
        <p:spPr>
          <a:xfrm>
            <a:off x="6348412" y="4521314"/>
            <a:ext cx="5084763" cy="1830274"/>
          </a:xfrm>
        </p:spPr>
        <p:txBody>
          <a:bodyPr/>
          <a:lstStyle>
            <a:lvl1pPr marL="0" indent="0">
              <a:lnSpc>
                <a:spcPts val="2100"/>
              </a:lnSpc>
              <a:buFont typeface="Calibri Light" panose="020F0302020204030204" pitchFamily="34" charset="0"/>
              <a:buNone/>
              <a:defRPr sz="1400" b="1" i="0" baseline="0">
                <a:solidFill>
                  <a:schemeClr val="tx1"/>
                </a:solidFill>
                <a:latin typeface="+mj-lt"/>
              </a:defRPr>
            </a:lvl1pPr>
            <a:lvl2pPr marL="0" indent="0">
              <a:lnSpc>
                <a:spcPts val="2100"/>
              </a:lnSpc>
              <a:buFont typeface="Calibri" panose="020F0502020204030204" pitchFamily="34" charset="0"/>
              <a:buNone/>
              <a:defRPr sz="1400" b="0" i="0" baseline="0">
                <a:solidFill>
                  <a:schemeClr val="tx1"/>
                </a:solidFill>
                <a:latin typeface="Calibri" panose="020F0502020204030204" pitchFamily="34" charset="0"/>
              </a:defRPr>
            </a:lvl2pPr>
            <a:lvl3pPr marL="0" indent="0">
              <a:lnSpc>
                <a:spcPts val="2100"/>
              </a:lnSpc>
              <a:spcBef>
                <a:spcPts val="0"/>
              </a:spcBef>
              <a:buFont typeface="Calibri Light" panose="020F0302020204030204" pitchFamily="34" charset="0"/>
              <a:buNone/>
              <a:defRPr sz="1400">
                <a:solidFill>
                  <a:schemeClr val="tx1"/>
                </a:solidFill>
                <a:latin typeface="+mn-lt"/>
              </a:defRPr>
            </a:lvl3pPr>
            <a:lvl4pPr marL="0" indent="0">
              <a:lnSpc>
                <a:spcPts val="2100"/>
              </a:lnSpc>
              <a:spcBef>
                <a:spcPts val="0"/>
              </a:spcBef>
              <a:buNone/>
              <a:defRPr sz="1400">
                <a:solidFill>
                  <a:schemeClr val="tx1"/>
                </a:solidFill>
                <a:latin typeface="+mn-lt"/>
              </a:defRPr>
            </a:lvl4pPr>
            <a:lvl5pPr marL="0" indent="0">
              <a:lnSpc>
                <a:spcPts val="2100"/>
              </a:lnSpc>
              <a:spcBef>
                <a:spcPts val="0"/>
              </a:spcBef>
              <a:buFont typeface="Calibri" panose="020F0502020204030204" pitchFamily="34" charset="0"/>
              <a:buNone/>
              <a:defRPr sz="1400">
                <a:solidFill>
                  <a:schemeClr val="tx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20" name="Titel 1"/>
          <p:cNvSpPr>
            <a:spLocks noGrp="1"/>
          </p:cNvSpPr>
          <p:nvPr>
            <p:ph type="title" hasCustomPrompt="1"/>
          </p:nvPr>
        </p:nvSpPr>
        <p:spPr>
          <a:xfrm>
            <a:off x="771525" y="3794674"/>
            <a:ext cx="5576888" cy="1126700"/>
          </a:xfrm>
        </p:spPr>
        <p:txBody>
          <a:bodyPr anchor="b" anchorCtr="0"/>
          <a:lstStyle>
            <a:lvl1pPr>
              <a:lnSpc>
                <a:spcPts val="6400"/>
              </a:lnSpc>
              <a:defRPr sz="6400">
                <a:solidFill>
                  <a:schemeClr val="tx1"/>
                </a:solidFill>
              </a:defRPr>
            </a:lvl1pPr>
          </a:lstStyle>
          <a:p>
            <a:r>
              <a:rPr lang="de-DE" dirty="0" err="1"/>
              <a:t>headline</a:t>
            </a:r>
            <a:endParaRPr lang="de-DE" dirty="0"/>
          </a:p>
        </p:txBody>
      </p:sp>
      <p:sp>
        <p:nvSpPr>
          <p:cNvPr id="21" name="Rechteck 20"/>
          <p:cNvSpPr/>
          <p:nvPr userDrawn="1"/>
        </p:nvSpPr>
        <p:spPr>
          <a:xfrm>
            <a:off x="478426" y="1008000"/>
            <a:ext cx="185948" cy="615553"/>
          </a:xfrm>
          <a:prstGeom prst="rect">
            <a:avLst/>
          </a:prstGeom>
        </p:spPr>
        <p:txBody>
          <a:bodyPr wrap="none" lIns="0" tIns="0" rIns="0" bIns="0">
            <a:noAutofit/>
          </a:bodyPr>
          <a:lstStyle/>
          <a:p>
            <a:pPr>
              <a:lnSpc>
                <a:spcPts val="4500"/>
              </a:lnSpc>
            </a:pPr>
            <a:r>
              <a:rPr lang="de-DE" sz="4000" baseline="0" dirty="0">
                <a:solidFill>
                  <a:schemeClr val="bg1"/>
                </a:solidFill>
              </a:rPr>
              <a:t>\</a:t>
            </a:r>
          </a:p>
        </p:txBody>
      </p:sp>
      <p:sp>
        <p:nvSpPr>
          <p:cNvPr id="12" name="Fußzeilenplatzhalter 3"/>
          <p:cNvSpPr>
            <a:spLocks noGrp="1"/>
          </p:cNvSpPr>
          <p:nvPr>
            <p:ph type="ftr" sz="quarter" idx="3"/>
          </p:nvPr>
        </p:nvSpPr>
        <p:spPr>
          <a:xfrm>
            <a:off x="504000" y="338400"/>
            <a:ext cx="2909051" cy="193228"/>
          </a:xfrm>
          <a:prstGeom prst="rect">
            <a:avLst/>
          </a:prstGeom>
        </p:spPr>
        <p:txBody>
          <a:bodyPr vert="horz" lIns="0" tIns="0" rIns="0" bIns="0" rtlCol="0" anchor="t" anchorCtr="0"/>
          <a:lstStyle>
            <a:lvl1pPr marL="0" marR="0" indent="0" algn="l" defTabSz="914400" rtl="0" eaLnBrk="1" fontAlgn="auto" latinLnBrk="0" hangingPunct="1">
              <a:lnSpc>
                <a:spcPct val="100000"/>
              </a:lnSpc>
              <a:spcBef>
                <a:spcPts val="0"/>
              </a:spcBef>
              <a:spcAft>
                <a:spcPts val="0"/>
              </a:spcAft>
              <a:buClrTx/>
              <a:buSzTx/>
              <a:buFontTx/>
              <a:buNone/>
              <a:tabLst/>
              <a:defRPr sz="12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3093960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 single + text 2">
    <p:spTree>
      <p:nvGrpSpPr>
        <p:cNvPr id="1" name=""/>
        <p:cNvGrpSpPr/>
        <p:nvPr/>
      </p:nvGrpSpPr>
      <p:grpSpPr>
        <a:xfrm>
          <a:off x="0" y="0"/>
          <a:ext cx="0" cy="0"/>
          <a:chOff x="0" y="0"/>
          <a:chExt cx="0" cy="0"/>
        </a:xfrm>
      </p:grpSpPr>
      <p:sp>
        <p:nvSpPr>
          <p:cNvPr id="9" name="Foliennummernplatzhalter 8"/>
          <p:cNvSpPr>
            <a:spLocks noGrp="1"/>
          </p:cNvSpPr>
          <p:nvPr>
            <p:ph type="sldNum" sz="quarter" idx="12"/>
          </p:nvPr>
        </p:nvSpPr>
        <p:spPr/>
        <p:txBody>
          <a:bodyPr/>
          <a:lstStyle/>
          <a:p>
            <a:fld id="{610207BF-9610-4DCA-A632-B81271577532}" type="slidenum">
              <a:rPr lang="de-DE" smtClean="0"/>
              <a:t>‹N›</a:t>
            </a:fld>
            <a:endParaRPr lang="de-DE"/>
          </a:p>
        </p:txBody>
      </p:sp>
      <p:sp>
        <p:nvSpPr>
          <p:cNvPr id="10" name="Bildplatzhalter 2"/>
          <p:cNvSpPr>
            <a:spLocks noGrp="1"/>
          </p:cNvSpPr>
          <p:nvPr>
            <p:ph type="pic" idx="13" hasCustomPrompt="1"/>
          </p:nvPr>
        </p:nvSpPr>
        <p:spPr>
          <a:xfrm>
            <a:off x="3530600" y="0"/>
            <a:ext cx="8659813" cy="6858000"/>
          </a:xfrm>
          <a:solidFill>
            <a:schemeClr val="bg2">
              <a:lumMod val="95000"/>
            </a:schemeClr>
          </a:solid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Insert </a:t>
            </a:r>
            <a:r>
              <a:rPr lang="de-DE" dirty="0" err="1"/>
              <a:t>image</a:t>
            </a:r>
            <a:endParaRPr lang="de-DE" dirty="0"/>
          </a:p>
        </p:txBody>
      </p:sp>
      <p:sp>
        <p:nvSpPr>
          <p:cNvPr id="11" name="Inhaltsplatzhalter 2"/>
          <p:cNvSpPr>
            <a:spLocks noGrp="1"/>
          </p:cNvSpPr>
          <p:nvPr>
            <p:ph idx="1" hasCustomPrompt="1"/>
          </p:nvPr>
        </p:nvSpPr>
        <p:spPr>
          <a:xfrm>
            <a:off x="8908783" y="5561838"/>
            <a:ext cx="2524392" cy="504000"/>
          </a:xfrm>
          <a:noFill/>
        </p:spPr>
        <p:txBody>
          <a:bodyPr lIns="0" tIns="0" rIns="0" bIns="0" anchor="b" anchorCtr="0"/>
          <a:lstStyle>
            <a:lvl1pPr marL="0" indent="0" algn="r">
              <a:lnSpc>
                <a:spcPts val="1600"/>
              </a:lnSpc>
              <a:buFont typeface="Calibri Light" panose="020F0302020204030204" pitchFamily="34" charset="0"/>
              <a:buNone/>
              <a:defRPr sz="1400" b="0" cap="all" baseline="0">
                <a:solidFill>
                  <a:schemeClr val="bg1"/>
                </a:solidFill>
                <a:latin typeface="Calibri" panose="020F0502020204030204" pitchFamily="34" charset="0"/>
              </a:defRPr>
            </a:lvl1pPr>
            <a:lvl2pPr marL="0" indent="0" algn="r">
              <a:lnSpc>
                <a:spcPts val="1350"/>
              </a:lnSpc>
              <a:spcBef>
                <a:spcPts val="0"/>
              </a:spcBef>
              <a:buFont typeface="Calibri" panose="020F0502020204030204" pitchFamily="34" charset="0"/>
              <a:buNone/>
              <a:defRPr sz="950" b="0" i="0" baseline="0">
                <a:solidFill>
                  <a:schemeClr val="bg1"/>
                </a:solidFill>
                <a:latin typeface="Calibri" panose="020F0502020204030204" pitchFamily="34" charset="0"/>
              </a:defRPr>
            </a:lvl2pPr>
            <a:lvl3pPr marL="0" indent="0" algn="r">
              <a:lnSpc>
                <a:spcPts val="1350"/>
              </a:lnSpc>
              <a:spcBef>
                <a:spcPts val="0"/>
              </a:spcBef>
              <a:buFont typeface="Calibri Light" panose="020F0302020204030204" pitchFamily="34" charset="0"/>
              <a:buNone/>
              <a:defRPr sz="950" b="0" i="0" baseline="0">
                <a:solidFill>
                  <a:schemeClr val="bg1"/>
                </a:solidFill>
                <a:latin typeface="Calibri" panose="020F0502020204030204" pitchFamily="34" charset="0"/>
              </a:defRPr>
            </a:lvl3pPr>
            <a:lvl4pPr marL="0" indent="0" algn="r">
              <a:lnSpc>
                <a:spcPts val="1350"/>
              </a:lnSpc>
              <a:spcBef>
                <a:spcPts val="0"/>
              </a:spcBef>
              <a:buNone/>
              <a:defRPr sz="950" b="0" i="0" baseline="0">
                <a:solidFill>
                  <a:schemeClr val="bg1"/>
                </a:solidFill>
                <a:latin typeface="Calibri" panose="020F0502020204030204" pitchFamily="34" charset="0"/>
              </a:defRPr>
            </a:lvl4pPr>
            <a:lvl5pPr marL="0" indent="0" algn="r">
              <a:lnSpc>
                <a:spcPts val="1350"/>
              </a:lnSpc>
              <a:spcBef>
                <a:spcPts val="0"/>
              </a:spcBef>
              <a:buFont typeface="Calibri" panose="020F0502020204030204" pitchFamily="34" charset="0"/>
              <a:buNone/>
              <a:defRPr sz="950" b="0" i="0" baseline="0">
                <a:solidFill>
                  <a:schemeClr val="bg1"/>
                </a:solidFill>
                <a:latin typeface="Calibri" panose="020F0502020204030204" pitchFamily="34" charset="0"/>
              </a:defRPr>
            </a:lvl5pPr>
          </a:lstStyle>
          <a:p>
            <a:pPr lvl="0"/>
            <a:r>
              <a:rPr lang="de-DE" dirty="0"/>
              <a:t>Headline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Inhaltsplatzhalter 2"/>
          <p:cNvSpPr>
            <a:spLocks noGrp="1"/>
          </p:cNvSpPr>
          <p:nvPr>
            <p:ph idx="14"/>
          </p:nvPr>
        </p:nvSpPr>
        <p:spPr>
          <a:xfrm>
            <a:off x="771526" y="2250001"/>
            <a:ext cx="2255837" cy="3815837"/>
          </a:xfrm>
        </p:spPr>
        <p:txBody>
          <a:bodyPr/>
          <a:lstStyle>
            <a:lvl1pPr marL="252000" indent="-252000">
              <a:buFont typeface="Calibri Light" panose="020F0302020204030204" pitchFamily="34" charset="0"/>
              <a:buChar char="›"/>
              <a:defRPr/>
            </a:lvl1pPr>
            <a:lvl2pPr marL="252000" indent="-252000">
              <a:buFont typeface="Calibri" panose="020F0502020204030204" pitchFamily="34" charset="0"/>
              <a:buChar char="›"/>
              <a:defRPr sz="2250" b="1" i="0" cap="all" baseline="0">
                <a:latin typeface="Calibri" panose="020F0502020204030204" pitchFamily="34" charset="0"/>
              </a:defRPr>
            </a:lvl2pPr>
            <a:lvl3pPr marL="252000" indent="-252000">
              <a:spcBef>
                <a:spcPts val="0"/>
              </a:spcBef>
              <a:buFont typeface="Calibri Light" panose="020F0302020204030204" pitchFamily="34" charset="0"/>
              <a:buChar char="›"/>
              <a:defRPr/>
            </a:lvl3pPr>
            <a:lvl5pPr marL="252000" indent="-252000">
              <a:buFont typeface="Calibri" panose="020F050202020403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6" name="Titel 1"/>
          <p:cNvSpPr>
            <a:spLocks noGrp="1"/>
          </p:cNvSpPr>
          <p:nvPr>
            <p:ph type="title" hasCustomPrompt="1"/>
          </p:nvPr>
        </p:nvSpPr>
        <p:spPr>
          <a:xfrm>
            <a:off x="771525" y="1006120"/>
            <a:ext cx="10915650" cy="1126700"/>
          </a:xfrm>
        </p:spPr>
        <p:txBody>
          <a:bodyPr/>
          <a:lstStyle>
            <a:lvl1pPr>
              <a:defRPr/>
            </a:lvl1pPr>
          </a:lstStyle>
          <a:p>
            <a:r>
              <a:rPr lang="de-DE" dirty="0" err="1"/>
              <a:t>headline</a:t>
            </a:r>
            <a:endParaRPr lang="de-DE" dirty="0"/>
          </a:p>
        </p:txBody>
      </p:sp>
      <p:sp>
        <p:nvSpPr>
          <p:cNvPr id="7" name="Rechteck 6"/>
          <p:cNvSpPr/>
          <p:nvPr userDrawn="1"/>
        </p:nvSpPr>
        <p:spPr>
          <a:xfrm>
            <a:off x="478426" y="1008000"/>
            <a:ext cx="185948" cy="615553"/>
          </a:xfrm>
          <a:prstGeom prst="rect">
            <a:avLst/>
          </a:prstGeom>
        </p:spPr>
        <p:txBody>
          <a:bodyPr wrap="none" lIns="0" tIns="0" rIns="0" bIns="0">
            <a:noAutofit/>
          </a:bodyPr>
          <a:lstStyle/>
          <a:p>
            <a:pPr>
              <a:lnSpc>
                <a:spcPts val="4500"/>
              </a:lnSpc>
            </a:pPr>
            <a:r>
              <a:rPr lang="de-DE" sz="4000" baseline="0" dirty="0"/>
              <a:t>\</a:t>
            </a:r>
          </a:p>
        </p:txBody>
      </p:sp>
      <p:sp>
        <p:nvSpPr>
          <p:cNvPr id="13" name="Freihandform 12"/>
          <p:cNvSpPr/>
          <p:nvPr userDrawn="1"/>
        </p:nvSpPr>
        <p:spPr>
          <a:xfrm>
            <a:off x="3352768" y="2349500"/>
            <a:ext cx="12508302" cy="3804249"/>
          </a:xfrm>
          <a:custGeom>
            <a:avLst/>
            <a:gdLst>
              <a:gd name="connsiteX0" fmla="*/ 0 w 12508302"/>
              <a:gd name="connsiteY0" fmla="*/ 0 h 3804249"/>
              <a:gd name="connsiteX1" fmla="*/ 836762 w 12508302"/>
              <a:gd name="connsiteY1" fmla="*/ 0 h 3804249"/>
              <a:gd name="connsiteX2" fmla="*/ 2122098 w 12508302"/>
              <a:gd name="connsiteY2" fmla="*/ 3804249 h 3804249"/>
              <a:gd name="connsiteX3" fmla="*/ 12387532 w 12508302"/>
              <a:gd name="connsiteY3" fmla="*/ 3804249 h 3804249"/>
              <a:gd name="connsiteX4" fmla="*/ 12508302 w 12508302"/>
              <a:gd name="connsiteY4" fmla="*/ 3804249 h 38042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302" h="3804249">
                <a:moveTo>
                  <a:pt x="0" y="0"/>
                </a:moveTo>
                <a:lnTo>
                  <a:pt x="836762" y="0"/>
                </a:lnTo>
                <a:lnTo>
                  <a:pt x="2122098" y="3804249"/>
                </a:lnTo>
                <a:lnTo>
                  <a:pt x="12387532" y="3804249"/>
                </a:lnTo>
                <a:lnTo>
                  <a:pt x="12508302" y="3804249"/>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3"/>
          <p:cNvSpPr>
            <a:spLocks noGrp="1"/>
          </p:cNvSpPr>
          <p:nvPr>
            <p:ph type="body" sz="quarter" idx="11"/>
          </p:nvPr>
        </p:nvSpPr>
        <p:spPr>
          <a:xfrm>
            <a:off x="504000" y="6075845"/>
            <a:ext cx="2523363" cy="612775"/>
          </a:xfrm>
        </p:spPr>
        <p:txBody>
          <a:bodyPr anchor="b" anchorCtr="0"/>
          <a:lstStyle>
            <a:lvl1pPr indent="0" algn="l">
              <a:lnSpc>
                <a:spcPts val="1100"/>
              </a:lnSpc>
              <a:defRPr sz="950" b="0" i="0" baseline="0">
                <a:solidFill>
                  <a:schemeClr val="tx1"/>
                </a:solidFill>
                <a:latin typeface="Calibri" panose="020F0502020204030204" pitchFamily="34" charset="0"/>
              </a:defRPr>
            </a:lvl1pPr>
            <a:lvl2pPr indent="0" algn="l">
              <a:lnSpc>
                <a:spcPts val="1100"/>
              </a:lnSpc>
              <a:defRPr sz="950" b="0" i="0" baseline="0">
                <a:solidFill>
                  <a:schemeClr val="tx1"/>
                </a:solidFill>
                <a:latin typeface="Calibri" panose="020F0502020204030204" pitchFamily="34" charset="0"/>
              </a:defRPr>
            </a:lvl2pPr>
            <a:lvl3pPr indent="0" algn="l">
              <a:lnSpc>
                <a:spcPts val="1100"/>
              </a:lnSpc>
              <a:defRPr sz="950" b="0" i="0" baseline="0">
                <a:solidFill>
                  <a:schemeClr val="tx1"/>
                </a:solidFill>
                <a:latin typeface="Calibri" panose="020F0502020204030204" pitchFamily="34" charset="0"/>
              </a:defRPr>
            </a:lvl3pPr>
            <a:lvl4pPr indent="0" algn="l">
              <a:lnSpc>
                <a:spcPts val="1100"/>
              </a:lnSpc>
              <a:defRPr sz="950" b="0" i="0" baseline="0">
                <a:solidFill>
                  <a:schemeClr val="tx1"/>
                </a:solidFill>
                <a:latin typeface="Calibri" panose="020F0502020204030204" pitchFamily="34" charset="0"/>
              </a:defRPr>
            </a:lvl4pPr>
            <a:lvl5pPr indent="0" algn="l">
              <a:lnSpc>
                <a:spcPts val="1100"/>
              </a:lnSpc>
              <a:defRPr sz="950" b="0" i="0" baseline="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2" name="Fußzeilenplatzhalter 3"/>
          <p:cNvSpPr>
            <a:spLocks noGrp="1"/>
          </p:cNvSpPr>
          <p:nvPr>
            <p:ph type="ftr" sz="quarter" idx="3"/>
          </p:nvPr>
        </p:nvSpPr>
        <p:spPr>
          <a:xfrm>
            <a:off x="504000" y="338400"/>
            <a:ext cx="2909051" cy="193228"/>
          </a:xfrm>
          <a:prstGeom prst="rect">
            <a:avLst/>
          </a:prstGeom>
        </p:spPr>
        <p:txBody>
          <a:bodyPr vert="horz" lIns="0" tIns="0" rIns="0" bIns="0" rtlCol="0" anchor="t" anchorCtr="0"/>
          <a:lstStyle>
            <a:lvl1pPr marL="0" marR="0" indent="0" algn="l" defTabSz="914400" rtl="0" eaLnBrk="1" fontAlgn="auto" latinLnBrk="0" hangingPunct="1">
              <a:lnSpc>
                <a:spcPct val="100000"/>
              </a:lnSpc>
              <a:spcBef>
                <a:spcPts val="0"/>
              </a:spcBef>
              <a:spcAft>
                <a:spcPts val="0"/>
              </a:spcAft>
              <a:buClrTx/>
              <a:buSzTx/>
              <a:buFontTx/>
              <a:buNone/>
              <a:tabLst/>
              <a:defRPr sz="12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116492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E02248-9D76-4F11-BF48-7A0836331CB9}"/>
              </a:ext>
            </a:extLst>
          </p:cNvPr>
          <p:cNvSpPr>
            <a:spLocks noGrp="1"/>
          </p:cNvSpPr>
          <p:nvPr>
            <p:ph type="title"/>
          </p:nvPr>
        </p:nvSpPr>
        <p:spPr/>
        <p:txBody>
          <a:bodyPr/>
          <a:lstStyle/>
          <a:p>
            <a:r>
              <a:rPr lang="en-US"/>
              <a:t>Click to edit Master title style</a:t>
            </a:r>
            <a:endParaRPr lang="es-ES"/>
          </a:p>
        </p:txBody>
      </p:sp>
      <p:sp>
        <p:nvSpPr>
          <p:cNvPr id="3" name="Inhaltsplatzhalter 2">
            <a:extLst>
              <a:ext uri="{FF2B5EF4-FFF2-40B4-BE49-F238E27FC236}">
                <a16:creationId xmlns:a16="http://schemas.microsoft.com/office/drawing/2014/main" id="{3B37C525-6303-445E-AC98-D1075F114C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umsplatzhalter 3">
            <a:extLst>
              <a:ext uri="{FF2B5EF4-FFF2-40B4-BE49-F238E27FC236}">
                <a16:creationId xmlns:a16="http://schemas.microsoft.com/office/drawing/2014/main" id="{BD43803D-83BD-4BB3-942C-AB8C1555139C}"/>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5" name="Fußzeilenplatzhalter 4">
            <a:extLst>
              <a:ext uri="{FF2B5EF4-FFF2-40B4-BE49-F238E27FC236}">
                <a16:creationId xmlns:a16="http://schemas.microsoft.com/office/drawing/2014/main" id="{5AE96921-C879-4E58-912D-35C81BDBC6A1}"/>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F7B6554E-E1E2-44DE-B09A-382FC245048F}"/>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3414173593"/>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A76CCD-92DE-4BE3-96AC-60A365B0005C}"/>
              </a:ext>
            </a:extLst>
          </p:cNvPr>
          <p:cNvSpPr>
            <a:spLocks noGrp="1"/>
          </p:cNvSpPr>
          <p:nvPr>
            <p:ph type="title"/>
          </p:nvPr>
        </p:nvSpPr>
        <p:spPr>
          <a:xfrm>
            <a:off x="831742" y="1709739"/>
            <a:ext cx="10514231" cy="2852737"/>
          </a:xfrm>
        </p:spPr>
        <p:txBody>
          <a:bodyPr anchor="b"/>
          <a:lstStyle>
            <a:lvl1pPr>
              <a:defRPr sz="5999"/>
            </a:lvl1pPr>
          </a:lstStyle>
          <a:p>
            <a:r>
              <a:rPr lang="en-US"/>
              <a:t>Click to edit Master title style</a:t>
            </a:r>
            <a:endParaRPr lang="es-ES"/>
          </a:p>
        </p:txBody>
      </p:sp>
      <p:sp>
        <p:nvSpPr>
          <p:cNvPr id="3" name="Textplatzhalter 2">
            <a:extLst>
              <a:ext uri="{FF2B5EF4-FFF2-40B4-BE49-F238E27FC236}">
                <a16:creationId xmlns:a16="http://schemas.microsoft.com/office/drawing/2014/main" id="{F903C0E0-DD09-4050-ADD3-66D67D68DE89}"/>
              </a:ext>
            </a:extLst>
          </p:cNvPr>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A2118DA9-1875-4F6B-BBEA-83736C5C2091}"/>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5" name="Fußzeilenplatzhalter 4">
            <a:extLst>
              <a:ext uri="{FF2B5EF4-FFF2-40B4-BE49-F238E27FC236}">
                <a16:creationId xmlns:a16="http://schemas.microsoft.com/office/drawing/2014/main" id="{5CFC9EBF-3F7C-4577-92E2-1AE4DBE176F1}"/>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A7E39B04-F07D-4A63-9C39-7C61E8EFDC13}"/>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548046189"/>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23F6E-8F6D-4EB6-8FF4-F079C01F334B}"/>
              </a:ext>
            </a:extLst>
          </p:cNvPr>
          <p:cNvSpPr>
            <a:spLocks noGrp="1"/>
          </p:cNvSpPr>
          <p:nvPr>
            <p:ph type="title"/>
          </p:nvPr>
        </p:nvSpPr>
        <p:spPr/>
        <p:txBody>
          <a:bodyPr/>
          <a:lstStyle/>
          <a:p>
            <a:r>
              <a:rPr lang="en-US"/>
              <a:t>Click to edit Master title style</a:t>
            </a:r>
            <a:endParaRPr lang="es-ES"/>
          </a:p>
        </p:txBody>
      </p:sp>
      <p:sp>
        <p:nvSpPr>
          <p:cNvPr id="3" name="Inhaltsplatzhalter 2">
            <a:extLst>
              <a:ext uri="{FF2B5EF4-FFF2-40B4-BE49-F238E27FC236}">
                <a16:creationId xmlns:a16="http://schemas.microsoft.com/office/drawing/2014/main" id="{EAF3C9E7-3D53-4C26-8D2D-2AA57445BDC3}"/>
              </a:ext>
            </a:extLst>
          </p:cNvPr>
          <p:cNvSpPr>
            <a:spLocks noGrp="1"/>
          </p:cNvSpPr>
          <p:nvPr>
            <p:ph sz="half" idx="1"/>
          </p:nvPr>
        </p:nvSpPr>
        <p:spPr>
          <a:xfrm>
            <a:off x="838091" y="1825625"/>
            <a:ext cx="518092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Inhaltsplatzhalter 3">
            <a:extLst>
              <a:ext uri="{FF2B5EF4-FFF2-40B4-BE49-F238E27FC236}">
                <a16:creationId xmlns:a16="http://schemas.microsoft.com/office/drawing/2014/main" id="{2D19ED78-593B-4240-BAFC-A7B9080C84B4}"/>
              </a:ext>
            </a:extLst>
          </p:cNvPr>
          <p:cNvSpPr>
            <a:spLocks noGrp="1"/>
          </p:cNvSpPr>
          <p:nvPr>
            <p:ph sz="half" idx="2"/>
          </p:nvPr>
        </p:nvSpPr>
        <p:spPr>
          <a:xfrm>
            <a:off x="6171396" y="1825625"/>
            <a:ext cx="518092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umsplatzhalter 4">
            <a:extLst>
              <a:ext uri="{FF2B5EF4-FFF2-40B4-BE49-F238E27FC236}">
                <a16:creationId xmlns:a16="http://schemas.microsoft.com/office/drawing/2014/main" id="{740E0DA6-97B3-4C72-83F2-01D3BD528FE4}"/>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6" name="Fußzeilenplatzhalter 5">
            <a:extLst>
              <a:ext uri="{FF2B5EF4-FFF2-40B4-BE49-F238E27FC236}">
                <a16:creationId xmlns:a16="http://schemas.microsoft.com/office/drawing/2014/main" id="{77A669DF-539D-491D-8AAC-0021D9E6BF2E}"/>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7" name="Foliennummernplatzhalter 6">
            <a:extLst>
              <a:ext uri="{FF2B5EF4-FFF2-40B4-BE49-F238E27FC236}">
                <a16:creationId xmlns:a16="http://schemas.microsoft.com/office/drawing/2014/main" id="{C39ADA05-0304-425B-88BA-5878B5605BD4}"/>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3044046081"/>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7CF649-95C2-48C8-9381-9FF149DF705D}"/>
              </a:ext>
            </a:extLst>
          </p:cNvPr>
          <p:cNvSpPr>
            <a:spLocks noGrp="1"/>
          </p:cNvSpPr>
          <p:nvPr>
            <p:ph type="title"/>
          </p:nvPr>
        </p:nvSpPr>
        <p:spPr>
          <a:xfrm>
            <a:off x="839679" y="365126"/>
            <a:ext cx="10514231" cy="1325563"/>
          </a:xfrm>
        </p:spPr>
        <p:txBody>
          <a:bodyPr/>
          <a:lstStyle/>
          <a:p>
            <a:r>
              <a:rPr lang="en-US"/>
              <a:t>Click to edit Master title style</a:t>
            </a:r>
            <a:endParaRPr lang="es-ES"/>
          </a:p>
        </p:txBody>
      </p:sp>
      <p:sp>
        <p:nvSpPr>
          <p:cNvPr id="3" name="Textplatzhalter 2">
            <a:extLst>
              <a:ext uri="{FF2B5EF4-FFF2-40B4-BE49-F238E27FC236}">
                <a16:creationId xmlns:a16="http://schemas.microsoft.com/office/drawing/2014/main" id="{58D31664-08A1-4161-BA90-E99BC9364F06}"/>
              </a:ext>
            </a:extLst>
          </p:cNvPr>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779C83E5-445B-447C-9A1F-B45FAB8368B7}"/>
              </a:ext>
            </a:extLst>
          </p:cNvPr>
          <p:cNvSpPr>
            <a:spLocks noGrp="1"/>
          </p:cNvSpPr>
          <p:nvPr>
            <p:ph sz="half" idx="2"/>
          </p:nvPr>
        </p:nvSpPr>
        <p:spPr>
          <a:xfrm>
            <a:off x="839679" y="2505075"/>
            <a:ext cx="51571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platzhalter 4">
            <a:extLst>
              <a:ext uri="{FF2B5EF4-FFF2-40B4-BE49-F238E27FC236}">
                <a16:creationId xmlns:a16="http://schemas.microsoft.com/office/drawing/2014/main" id="{52A1CBDE-63DD-4FD1-8691-FEF6332B86B7}"/>
              </a:ext>
            </a:extLst>
          </p:cNvPr>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5CF74B43-9EDF-40CD-8682-8E582D5006DA}"/>
              </a:ext>
            </a:extLst>
          </p:cNvPr>
          <p:cNvSpPr>
            <a:spLocks noGrp="1"/>
          </p:cNvSpPr>
          <p:nvPr>
            <p:ph sz="quarter" idx="4"/>
          </p:nvPr>
        </p:nvSpPr>
        <p:spPr>
          <a:xfrm>
            <a:off x="6171397" y="2505075"/>
            <a:ext cx="518251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umsplatzhalter 6">
            <a:extLst>
              <a:ext uri="{FF2B5EF4-FFF2-40B4-BE49-F238E27FC236}">
                <a16:creationId xmlns:a16="http://schemas.microsoft.com/office/drawing/2014/main" id="{9D67934E-92BD-42C5-8648-C9A794EB9936}"/>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8" name="Fußzeilenplatzhalter 7">
            <a:extLst>
              <a:ext uri="{FF2B5EF4-FFF2-40B4-BE49-F238E27FC236}">
                <a16:creationId xmlns:a16="http://schemas.microsoft.com/office/drawing/2014/main" id="{C895EB08-AAF5-42C4-9D6D-73C38BCFED6C}"/>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9" name="Foliennummernplatzhalter 8">
            <a:extLst>
              <a:ext uri="{FF2B5EF4-FFF2-40B4-BE49-F238E27FC236}">
                <a16:creationId xmlns:a16="http://schemas.microsoft.com/office/drawing/2014/main" id="{CEF6A40D-64F3-452A-9D81-844CB8D1BE62}"/>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851900745"/>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DA948F-BEE5-425D-A1A8-7869357B7123}"/>
              </a:ext>
            </a:extLst>
          </p:cNvPr>
          <p:cNvSpPr>
            <a:spLocks noGrp="1"/>
          </p:cNvSpPr>
          <p:nvPr>
            <p:ph type="title"/>
          </p:nvPr>
        </p:nvSpPr>
        <p:spPr/>
        <p:txBody>
          <a:bodyPr/>
          <a:lstStyle/>
          <a:p>
            <a:r>
              <a:rPr lang="en-US"/>
              <a:t>Click to edit Master title style</a:t>
            </a:r>
            <a:endParaRPr lang="es-ES"/>
          </a:p>
        </p:txBody>
      </p:sp>
      <p:sp>
        <p:nvSpPr>
          <p:cNvPr id="3" name="Datumsplatzhalter 2">
            <a:extLst>
              <a:ext uri="{FF2B5EF4-FFF2-40B4-BE49-F238E27FC236}">
                <a16:creationId xmlns:a16="http://schemas.microsoft.com/office/drawing/2014/main" id="{21DEAE4B-E96C-4D59-8C1C-DF96E3887F68}"/>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4" name="Fußzeilenplatzhalter 3">
            <a:extLst>
              <a:ext uri="{FF2B5EF4-FFF2-40B4-BE49-F238E27FC236}">
                <a16:creationId xmlns:a16="http://schemas.microsoft.com/office/drawing/2014/main" id="{62C10D1D-A471-4203-9BF7-4FF6973A6106}"/>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Foliennummernplatzhalter 4">
            <a:extLst>
              <a:ext uri="{FF2B5EF4-FFF2-40B4-BE49-F238E27FC236}">
                <a16:creationId xmlns:a16="http://schemas.microsoft.com/office/drawing/2014/main" id="{2115AE8F-BC8D-4385-BF06-CF91ED638FCD}"/>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415032050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B640BAC-8EB5-4880-88DA-590A167BCE88}"/>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3" name="Fußzeilenplatzhalter 2">
            <a:extLst>
              <a:ext uri="{FF2B5EF4-FFF2-40B4-BE49-F238E27FC236}">
                <a16:creationId xmlns:a16="http://schemas.microsoft.com/office/drawing/2014/main" id="{34744BA2-6D28-4177-87D4-4DCCBBCB35C8}"/>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4" name="Foliennummernplatzhalter 3">
            <a:extLst>
              <a:ext uri="{FF2B5EF4-FFF2-40B4-BE49-F238E27FC236}">
                <a16:creationId xmlns:a16="http://schemas.microsoft.com/office/drawing/2014/main" id="{525A29DA-9070-4F7A-BE51-E894C2C98ED8}"/>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141167283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179280-B552-4C97-9FCB-C2A83F29F7B6}"/>
              </a:ext>
            </a:extLst>
          </p:cNvPr>
          <p:cNvSpPr>
            <a:spLocks noGrp="1"/>
          </p:cNvSpPr>
          <p:nvPr>
            <p:ph type="title"/>
          </p:nvPr>
        </p:nvSpPr>
        <p:spPr>
          <a:xfrm>
            <a:off x="839679" y="457200"/>
            <a:ext cx="3931725" cy="1600200"/>
          </a:xfrm>
        </p:spPr>
        <p:txBody>
          <a:bodyPr anchor="b"/>
          <a:lstStyle>
            <a:lvl1pPr>
              <a:defRPr sz="3200"/>
            </a:lvl1pPr>
          </a:lstStyle>
          <a:p>
            <a:r>
              <a:rPr lang="en-US"/>
              <a:t>Click to edit Master title style</a:t>
            </a:r>
            <a:endParaRPr lang="es-ES"/>
          </a:p>
        </p:txBody>
      </p:sp>
      <p:sp>
        <p:nvSpPr>
          <p:cNvPr id="3" name="Inhaltsplatzhalter 2">
            <a:extLst>
              <a:ext uri="{FF2B5EF4-FFF2-40B4-BE49-F238E27FC236}">
                <a16:creationId xmlns:a16="http://schemas.microsoft.com/office/drawing/2014/main" id="{400CB482-D3CD-42D4-AD16-5245ABECC0B9}"/>
              </a:ext>
            </a:extLst>
          </p:cNvPr>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platzhalter 3">
            <a:extLst>
              <a:ext uri="{FF2B5EF4-FFF2-40B4-BE49-F238E27FC236}">
                <a16:creationId xmlns:a16="http://schemas.microsoft.com/office/drawing/2014/main" id="{BF467776-E974-47AC-8C12-13EFA31D338F}"/>
              </a:ext>
            </a:extLst>
          </p:cNvPr>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B2F4B35-BF93-48C6-B70F-C69EE0653DD2}"/>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6" name="Fußzeilenplatzhalter 5">
            <a:extLst>
              <a:ext uri="{FF2B5EF4-FFF2-40B4-BE49-F238E27FC236}">
                <a16:creationId xmlns:a16="http://schemas.microsoft.com/office/drawing/2014/main" id="{E8478AF0-4ED4-46C2-BA3A-E8B46AF83BBD}"/>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7" name="Foliennummernplatzhalter 6">
            <a:extLst>
              <a:ext uri="{FF2B5EF4-FFF2-40B4-BE49-F238E27FC236}">
                <a16:creationId xmlns:a16="http://schemas.microsoft.com/office/drawing/2014/main" id="{42327AC6-CBEB-4A49-AD3B-42BE426A13C0}"/>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20973238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FA0EA2-E15C-4E2B-A5FC-1DD1D83D9BFE}"/>
              </a:ext>
            </a:extLst>
          </p:cNvPr>
          <p:cNvSpPr>
            <a:spLocks noGrp="1"/>
          </p:cNvSpPr>
          <p:nvPr>
            <p:ph type="title"/>
          </p:nvPr>
        </p:nvSpPr>
        <p:spPr>
          <a:xfrm>
            <a:off x="839679" y="457200"/>
            <a:ext cx="3931725" cy="1600200"/>
          </a:xfrm>
        </p:spPr>
        <p:txBody>
          <a:bodyPr anchor="b"/>
          <a:lstStyle>
            <a:lvl1pPr>
              <a:defRPr sz="3200"/>
            </a:lvl1pPr>
          </a:lstStyle>
          <a:p>
            <a:r>
              <a:rPr lang="en-US"/>
              <a:t>Click to edit Master title style</a:t>
            </a:r>
            <a:endParaRPr lang="es-ES"/>
          </a:p>
        </p:txBody>
      </p:sp>
      <p:sp>
        <p:nvSpPr>
          <p:cNvPr id="3" name="Bildplatzhalter 2">
            <a:extLst>
              <a:ext uri="{FF2B5EF4-FFF2-40B4-BE49-F238E27FC236}">
                <a16:creationId xmlns:a16="http://schemas.microsoft.com/office/drawing/2014/main" id="{253DC72E-4827-4461-99AD-00B0B73B1C73}"/>
              </a:ext>
            </a:extLst>
          </p:cNvPr>
          <p:cNvSpPr>
            <a:spLocks noGrp="1"/>
          </p:cNvSpPr>
          <p:nvPr>
            <p:ph type="pic" idx="1"/>
          </p:nvPr>
        </p:nvSpPr>
        <p:spPr>
          <a:xfrm>
            <a:off x="5182513" y="987426"/>
            <a:ext cx="6171397" cy="4873625"/>
          </a:xfr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en-US"/>
              <a:t>Click icon to add picture</a:t>
            </a:r>
            <a:endParaRPr lang="es-ES"/>
          </a:p>
        </p:txBody>
      </p:sp>
      <p:sp>
        <p:nvSpPr>
          <p:cNvPr id="4" name="Textplatzhalter 3">
            <a:extLst>
              <a:ext uri="{FF2B5EF4-FFF2-40B4-BE49-F238E27FC236}">
                <a16:creationId xmlns:a16="http://schemas.microsoft.com/office/drawing/2014/main" id="{9605A86E-1FFA-4272-931B-B72B5BFDD923}"/>
              </a:ext>
            </a:extLst>
          </p:cNvPr>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B692B7D1-4206-4F8A-9D48-6F032F7D0002}"/>
              </a:ext>
            </a:extLst>
          </p:cNvPr>
          <p:cNvSpPr>
            <a:spLocks noGrp="1"/>
          </p:cNvSpPr>
          <p:nvPr>
            <p:ph type="dt" sz="half" idx="10"/>
          </p:nvPr>
        </p:nvSpPr>
        <p:spPr/>
        <p:txBody>
          <a:bodyPr/>
          <a:lstStyle/>
          <a:p>
            <a:fld id="{7616CC1A-F514-42AD-8318-B283F28C798C}" type="datetimeFigureOut">
              <a:rPr lang="es-ES" smtClean="0"/>
              <a:t>18/11/22</a:t>
            </a:fld>
            <a:endParaRPr lang="es-ES"/>
          </a:p>
        </p:txBody>
      </p:sp>
      <p:sp>
        <p:nvSpPr>
          <p:cNvPr id="6" name="Fußzeilenplatzhalter 5">
            <a:extLst>
              <a:ext uri="{FF2B5EF4-FFF2-40B4-BE49-F238E27FC236}">
                <a16:creationId xmlns:a16="http://schemas.microsoft.com/office/drawing/2014/main" id="{7AD68230-B880-45D1-A9AD-FA16461329E7}"/>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7" name="Foliennummernplatzhalter 6">
            <a:extLst>
              <a:ext uri="{FF2B5EF4-FFF2-40B4-BE49-F238E27FC236}">
                <a16:creationId xmlns:a16="http://schemas.microsoft.com/office/drawing/2014/main" id="{A35DB0E3-65C2-4DF4-9B6F-027AC381CE02}"/>
              </a:ext>
            </a:extLst>
          </p:cNvPr>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93737500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D2DC8D2-BFD3-4394-94DC-9CD8C52B4EFF}"/>
              </a:ext>
            </a:extLst>
          </p:cNvPr>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de-DE"/>
              <a:t>Mastertitelformat bearbeiten</a:t>
            </a:r>
            <a:endParaRPr lang="es-ES"/>
          </a:p>
        </p:txBody>
      </p:sp>
      <p:sp>
        <p:nvSpPr>
          <p:cNvPr id="3" name="Textplatzhalter 2">
            <a:extLst>
              <a:ext uri="{FF2B5EF4-FFF2-40B4-BE49-F238E27FC236}">
                <a16:creationId xmlns:a16="http://schemas.microsoft.com/office/drawing/2014/main" id="{7FFCF2E6-690D-45D8-9C01-879B110BCD6D}"/>
              </a:ext>
            </a:extLst>
          </p:cNvPr>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s-ES"/>
          </a:p>
        </p:txBody>
      </p:sp>
      <p:sp>
        <p:nvSpPr>
          <p:cNvPr id="4" name="Datumsplatzhalter 3">
            <a:extLst>
              <a:ext uri="{FF2B5EF4-FFF2-40B4-BE49-F238E27FC236}">
                <a16:creationId xmlns:a16="http://schemas.microsoft.com/office/drawing/2014/main" id="{883792A0-B2D3-475A-93FE-D28F1C715D30}"/>
              </a:ext>
            </a:extLst>
          </p:cNvPr>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6CC1A-F514-42AD-8318-B283F28C798C}" type="datetimeFigureOut">
              <a:rPr lang="es-ES" smtClean="0"/>
              <a:t>18/11/22</a:t>
            </a:fld>
            <a:endParaRPr lang="es-ES"/>
          </a:p>
        </p:txBody>
      </p:sp>
      <p:sp>
        <p:nvSpPr>
          <p:cNvPr id="5" name="Fußzeilenplatzhalter 4">
            <a:extLst>
              <a:ext uri="{FF2B5EF4-FFF2-40B4-BE49-F238E27FC236}">
                <a16:creationId xmlns:a16="http://schemas.microsoft.com/office/drawing/2014/main" id="{06EE8FA4-318F-41F2-A5C6-93EF2DF02C5D}"/>
              </a:ext>
            </a:extLst>
          </p:cNvPr>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8C659DE5-92BF-4E69-8619-DDBBF2DD841C}"/>
              </a:ext>
            </a:extLst>
          </p:cNvPr>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207BF-9610-4DCA-A632-B81271577532}" type="slidenum">
              <a:rPr lang="de-DE" smtClean="0"/>
              <a:pPr/>
              <a:t>‹N›</a:t>
            </a:fld>
            <a:endParaRPr lang="de-DE" dirty="0"/>
          </a:p>
        </p:txBody>
      </p:sp>
      <p:pic>
        <p:nvPicPr>
          <p:cNvPr id="8" name="Imagen 1" descr="Imagen que contiene firmar, alimentos, dibujo&#10;&#10;Descripción generada automáticamente">
            <a:extLst>
              <a:ext uri="{FF2B5EF4-FFF2-40B4-BE49-F238E27FC236}">
                <a16:creationId xmlns:a16="http://schemas.microsoft.com/office/drawing/2014/main" id="{185B5937-81CF-4A1D-8D0F-82D4B77B6A90}"/>
              </a:ext>
            </a:extLst>
          </p:cNvPr>
          <p:cNvPicPr/>
          <p:nvPr/>
        </p:nvPicPr>
        <p:blipFill>
          <a:blip r:embed="rId21" cstate="print">
            <a:extLst>
              <a:ext uri="{28A0092B-C50C-407E-A947-70E740481C1C}">
                <a14:useLocalDpi xmlns:a14="http://schemas.microsoft.com/office/drawing/2010/main" val="0"/>
              </a:ext>
            </a:extLst>
          </a:blip>
          <a:stretch>
            <a:fillRect/>
          </a:stretch>
        </p:blipFill>
        <p:spPr>
          <a:xfrm>
            <a:off x="10740237" y="240299"/>
            <a:ext cx="1224170" cy="750471"/>
          </a:xfrm>
          <a:prstGeom prst="rect">
            <a:avLst/>
          </a:prstGeom>
        </p:spPr>
      </p:pic>
      <p:sp>
        <p:nvSpPr>
          <p:cNvPr id="11" name="Fußzeilenplatzhalter 4">
            <a:extLst>
              <a:ext uri="{FF2B5EF4-FFF2-40B4-BE49-F238E27FC236}">
                <a16:creationId xmlns:a16="http://schemas.microsoft.com/office/drawing/2014/main" id="{B1525C04-9AB6-42FE-8527-E6A89E7E64C1}"/>
              </a:ext>
            </a:extLst>
          </p:cNvPr>
          <p:cNvSpPr txBox="1">
            <a:spLocks/>
          </p:cNvSpPr>
          <p:nvPr/>
        </p:nvSpPr>
        <p:spPr>
          <a:xfrm>
            <a:off x="4294956" y="6448345"/>
            <a:ext cx="5348377" cy="365125"/>
          </a:xfrm>
          <a:prstGeom prst="rect">
            <a:avLst/>
          </a:prstGeom>
        </p:spPr>
        <p:txBody>
          <a:bodyPr vert="horz" lIns="91440" tIns="45720" rIns="91440" bIns="45720" rtlCol="0" anchor="ctr"/>
          <a:lstStyle>
            <a:defPPr>
              <a:defRPr lang="es-ES"/>
            </a:defPPr>
            <a:lvl1pPr marL="0" algn="l" defTabSz="914400" rtl="0" eaLnBrk="1" latinLnBrk="0" hangingPunct="1">
              <a:defRPr sz="15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1000" b="1" dirty="0">
                <a:solidFill>
                  <a:srgbClr val="000000"/>
                </a:solidFill>
                <a:latin typeface="Arial" panose="020B0604020202020204" pitchFamily="34" charset="0"/>
              </a:rPr>
              <a:t>Project No. 610391-EPP-1-2019-1-IT-EPPKA2-CBHE-JP</a:t>
            </a:r>
            <a:endParaRPr lang="es-ES" sz="1000" dirty="0"/>
          </a:p>
        </p:txBody>
      </p:sp>
      <p:pic>
        <p:nvPicPr>
          <p:cNvPr id="13" name="Picture 15">
            <a:extLst>
              <a:ext uri="{FF2B5EF4-FFF2-40B4-BE49-F238E27FC236}">
                <a16:creationId xmlns:a16="http://schemas.microsoft.com/office/drawing/2014/main" id="{CF25EBCB-611F-4FB7-B5C4-D9C7381AE872}"/>
              </a:ext>
            </a:extLst>
          </p:cNvPr>
          <p:cNvPicPr/>
          <p:nvPr/>
        </p:nvPicPr>
        <p:blipFill>
          <a:blip r:embed="rId22">
            <a:extLst>
              <a:ext uri="{28A0092B-C50C-407E-A947-70E740481C1C}">
                <a14:useLocalDpi xmlns:a14="http://schemas.microsoft.com/office/drawing/2010/main" val="0"/>
              </a:ext>
            </a:extLst>
          </a:blip>
          <a:srcRect/>
          <a:stretch>
            <a:fillRect/>
          </a:stretch>
        </p:blipFill>
        <p:spPr bwMode="auto">
          <a:xfrm>
            <a:off x="698844" y="332570"/>
            <a:ext cx="1604645" cy="358775"/>
          </a:xfrm>
          <a:prstGeom prst="rect">
            <a:avLst/>
          </a:prstGeom>
          <a:noFill/>
          <a:ln>
            <a:noFill/>
          </a:ln>
        </p:spPr>
      </p:pic>
    </p:spTree>
    <p:extLst>
      <p:ext uri="{BB962C8B-B14F-4D97-AF65-F5344CB8AC3E}">
        <p14:creationId xmlns:p14="http://schemas.microsoft.com/office/powerpoint/2010/main" val="1034428426"/>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649" r:id="rId12"/>
    <p:sldLayoutId id="2147483726" r:id="rId13"/>
    <p:sldLayoutId id="2147483653" r:id="rId14"/>
    <p:sldLayoutId id="2147483670" r:id="rId15"/>
    <p:sldLayoutId id="2147483667" r:id="rId16"/>
    <p:sldLayoutId id="2147483671" r:id="rId17"/>
    <p:sldLayoutId id="2147483673" r:id="rId18"/>
    <p:sldLayoutId id="2147483672" r:id="rId19"/>
  </p:sldLayoutIdLst>
  <p:hf hdr="0" dt="0"/>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bscdesigner.com/university-kpi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s://www.consuunt.com/wp-content/uploads/2020/10/OGSM-vs-Balanced-Scorecard.gif" TargetMode="External"/><Relationship Id="rId2" Type="http://schemas.openxmlformats.org/officeDocument/2006/relationships/image" Target="../media/image19.gi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https://bscdesigner.com/wp-content/uploads/2017/03/university-strategy-map-1.png" TargetMode="External"/><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https://bscdesigner.com/wp-content/uploads/2017/03/university-dashboard.png" TargetMode="External"/><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bit.ly/2E78Auw"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395625-0D69-6844-BB63-73BFDEB9DECA}"/>
              </a:ext>
            </a:extLst>
          </p:cNvPr>
          <p:cNvSpPr>
            <a:spLocks noGrp="1"/>
          </p:cNvSpPr>
          <p:nvPr>
            <p:ph type="title"/>
          </p:nvPr>
        </p:nvSpPr>
        <p:spPr/>
        <p:txBody>
          <a:bodyPr/>
          <a:lstStyle/>
          <a:p>
            <a:pPr algn="ctr"/>
            <a:r>
              <a:rPr lang="it-IT" b="1" i="1" dirty="0" err="1"/>
              <a:t>Questionnaires</a:t>
            </a:r>
            <a:r>
              <a:rPr lang="it-IT" b="1" i="1" dirty="0"/>
              <a:t> and Reports.</a:t>
            </a:r>
            <a:br>
              <a:rPr lang="it-IT" b="1" i="1" dirty="0"/>
            </a:br>
            <a:r>
              <a:rPr lang="it-IT" b="1" i="1" dirty="0"/>
              <a:t>Some </a:t>
            </a:r>
            <a:r>
              <a:rPr lang="it-IT" b="1" i="1" dirty="0" err="1"/>
              <a:t>suggestions</a:t>
            </a:r>
            <a:endParaRPr lang="it-IT" b="1" i="1" dirty="0"/>
          </a:p>
        </p:txBody>
      </p:sp>
      <p:sp>
        <p:nvSpPr>
          <p:cNvPr id="3" name="Segnaposto contenuto 2">
            <a:extLst>
              <a:ext uri="{FF2B5EF4-FFF2-40B4-BE49-F238E27FC236}">
                <a16:creationId xmlns:a16="http://schemas.microsoft.com/office/drawing/2014/main" id="{3B606777-5BBA-5B43-B2CA-5B49874F9931}"/>
              </a:ext>
            </a:extLst>
          </p:cNvPr>
          <p:cNvSpPr>
            <a:spLocks noGrp="1"/>
          </p:cNvSpPr>
          <p:nvPr>
            <p:ph idx="1"/>
          </p:nvPr>
        </p:nvSpPr>
        <p:spPr>
          <a:xfrm>
            <a:off x="838091" y="1556792"/>
            <a:ext cx="10514231" cy="4620171"/>
          </a:xfrm>
        </p:spPr>
        <p:txBody>
          <a:bodyPr/>
          <a:lstStyle/>
          <a:p>
            <a:pPr marL="0" indent="0">
              <a:buNone/>
            </a:pPr>
            <a:endParaRPr lang="it-IT" dirty="0"/>
          </a:p>
          <a:p>
            <a:pPr marL="0" indent="0">
              <a:buNone/>
            </a:pPr>
            <a:endParaRPr lang="it-IT" dirty="0"/>
          </a:p>
          <a:p>
            <a:pPr marL="0" indent="0" algn="r">
              <a:lnSpc>
                <a:spcPct val="100000"/>
              </a:lnSpc>
              <a:buNone/>
            </a:pPr>
            <a:r>
              <a:rPr lang="en-GB" sz="3600" dirty="0">
                <a:latin typeface="+mj-lt"/>
              </a:rPr>
              <a:t>«MERGE» </a:t>
            </a:r>
            <a:r>
              <a:rPr lang="en-GB" sz="2800" dirty="0">
                <a:latin typeface="+mj-lt"/>
              </a:rPr>
              <a:t>ERASMUS+ CBHE PROJECT</a:t>
            </a:r>
          </a:p>
          <a:p>
            <a:pPr marL="0" indent="0" algn="r">
              <a:lnSpc>
                <a:spcPct val="100000"/>
              </a:lnSpc>
              <a:buNone/>
            </a:pPr>
            <a:r>
              <a:rPr lang="en-GB" sz="2800" cap="small" dirty="0">
                <a:latin typeface="+mj-lt"/>
              </a:rPr>
              <a:t>Third and Fourth Training Event in the Framework of W.P. 2 «Human Capacity Building» </a:t>
            </a:r>
          </a:p>
          <a:p>
            <a:pPr marL="0" indent="0" algn="r">
              <a:lnSpc>
                <a:spcPct val="100000"/>
              </a:lnSpc>
              <a:buNone/>
            </a:pPr>
            <a:r>
              <a:rPr lang="en-GB" sz="2800" cap="small" dirty="0">
                <a:latin typeface="+mj-lt"/>
              </a:rPr>
              <a:t>November 16/18, 2022</a:t>
            </a:r>
          </a:p>
          <a:p>
            <a:pPr marL="0" indent="0">
              <a:lnSpc>
                <a:spcPct val="100000"/>
              </a:lnSpc>
              <a:buNone/>
            </a:pPr>
            <a:r>
              <a:rPr lang="en-GB" b="1" cap="small" dirty="0">
                <a:latin typeface="+mj-lt"/>
              </a:rPr>
              <a:t>Andrea Mignone</a:t>
            </a:r>
          </a:p>
          <a:p>
            <a:pPr marL="0" indent="0">
              <a:lnSpc>
                <a:spcPct val="100000"/>
              </a:lnSpc>
              <a:buNone/>
            </a:pPr>
            <a:r>
              <a:rPr lang="en-GB" b="1" cap="small" dirty="0">
                <a:latin typeface="+mj-lt"/>
              </a:rPr>
              <a:t>University of Genoa</a:t>
            </a:r>
          </a:p>
          <a:p>
            <a:pPr marL="0" indent="0">
              <a:lnSpc>
                <a:spcPct val="100000"/>
              </a:lnSpc>
              <a:buNone/>
            </a:pPr>
            <a:endParaRPr lang="it-IT" dirty="0"/>
          </a:p>
        </p:txBody>
      </p:sp>
      <p:sp>
        <p:nvSpPr>
          <p:cNvPr id="4" name="Segnaposto piè di pagina 3">
            <a:extLst>
              <a:ext uri="{FF2B5EF4-FFF2-40B4-BE49-F238E27FC236}">
                <a16:creationId xmlns:a16="http://schemas.microsoft.com/office/drawing/2014/main" id="{CED640E9-CC52-644A-A394-6762B8CEF9BB}"/>
              </a:ext>
            </a:extLst>
          </p:cNvPr>
          <p:cNvSpPr>
            <a:spLocks noGrp="1"/>
          </p:cNvSpPr>
          <p:nvPr>
            <p:ph type="ftr" sz="quarter" idx="11"/>
          </p:nvPr>
        </p:nvSpPr>
        <p:spPr/>
        <p:txBody>
          <a:bodyPr/>
          <a:lstStyle/>
          <a:p>
            <a:endParaRPr lang="de-DE" dirty="0">
              <a:solidFill>
                <a:srgbClr val="000000"/>
              </a:solidFill>
            </a:endParaRPr>
          </a:p>
        </p:txBody>
      </p:sp>
      <p:sp>
        <p:nvSpPr>
          <p:cNvPr id="5" name="Segnaposto numero diapositiva 4">
            <a:extLst>
              <a:ext uri="{FF2B5EF4-FFF2-40B4-BE49-F238E27FC236}">
                <a16:creationId xmlns:a16="http://schemas.microsoft.com/office/drawing/2014/main" id="{D5F71C3D-3C88-5E40-884D-658C01B9417B}"/>
              </a:ext>
            </a:extLst>
          </p:cNvPr>
          <p:cNvSpPr>
            <a:spLocks noGrp="1"/>
          </p:cNvSpPr>
          <p:nvPr>
            <p:ph type="sldNum" sz="quarter" idx="12"/>
          </p:nvPr>
        </p:nvSpPr>
        <p:spPr/>
        <p:txBody>
          <a:bodyPr/>
          <a:lstStyle/>
          <a:p>
            <a:fld id="{610207BF-9610-4DCA-A632-B81271577532}" type="slidenum">
              <a:rPr lang="de-DE" smtClean="0"/>
              <a:pPr/>
              <a:t>1</a:t>
            </a:fld>
            <a:endParaRPr lang="de-DE" dirty="0"/>
          </a:p>
        </p:txBody>
      </p:sp>
    </p:spTree>
    <p:extLst>
      <p:ext uri="{BB962C8B-B14F-4D97-AF65-F5344CB8AC3E}">
        <p14:creationId xmlns:p14="http://schemas.microsoft.com/office/powerpoint/2010/main" val="3319836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6336685"/>
            <a:ext cx="12190413" cy="52086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6" name="Triangle 5"/>
          <p:cNvSpPr/>
          <p:nvPr/>
        </p:nvSpPr>
        <p:spPr>
          <a:xfrm rot="10800000">
            <a:off x="11065143" y="6336686"/>
            <a:ext cx="445419" cy="15178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7" name="TextBox 6"/>
          <p:cNvSpPr txBox="1"/>
          <p:nvPr/>
        </p:nvSpPr>
        <p:spPr>
          <a:xfrm>
            <a:off x="5862769" y="6476603"/>
            <a:ext cx="6200701" cy="338510"/>
          </a:xfrm>
          <a:prstGeom prst="rect">
            <a:avLst/>
          </a:prstGeom>
          <a:noFill/>
        </p:spPr>
        <p:txBody>
          <a:bodyPr wrap="square" rtlCol="0">
            <a:spAutoFit/>
          </a:bodyPr>
          <a:lstStyle/>
          <a:p>
            <a:pPr algn="r"/>
            <a:r>
              <a:rPr lang="en-US" sz="1600" b="1" dirty="0">
                <a:solidFill>
                  <a:schemeClr val="bg1"/>
                </a:solidFill>
                <a:latin typeface="Century Gothic" charset="0"/>
                <a:ea typeface="Century Gothic" charset="0"/>
                <a:cs typeface="Century Gothic" charset="0"/>
              </a:rPr>
              <a:t>THE BASIC BALANCED SCORECARD | STAKEHOLDERS</a:t>
            </a:r>
          </a:p>
        </p:txBody>
      </p:sp>
      <p:sp>
        <p:nvSpPr>
          <p:cNvPr id="19" name="TextBox 18"/>
          <p:cNvSpPr txBox="1"/>
          <p:nvPr/>
        </p:nvSpPr>
        <p:spPr>
          <a:xfrm>
            <a:off x="95572" y="6430115"/>
            <a:ext cx="6200701" cy="338510"/>
          </a:xfrm>
          <a:prstGeom prst="rect">
            <a:avLst/>
          </a:prstGeom>
          <a:noFill/>
        </p:spPr>
        <p:txBody>
          <a:bodyPr wrap="square" rtlCol="0">
            <a:spAutoFit/>
          </a:bodyPr>
          <a:lstStyle/>
          <a:p>
            <a:r>
              <a:rPr lang="en-US" sz="1600" b="1" dirty="0">
                <a:solidFill>
                  <a:schemeClr val="bg1"/>
                </a:solidFill>
                <a:latin typeface="Century Gothic" charset="0"/>
                <a:ea typeface="Century Gothic" charset="0"/>
                <a:cs typeface="Century Gothic" charset="0"/>
              </a:rPr>
              <a:t>UNIVERSITY NAME</a:t>
            </a:r>
          </a:p>
        </p:txBody>
      </p:sp>
      <p:graphicFrame>
        <p:nvGraphicFramePr>
          <p:cNvPr id="3" name="Table 2"/>
          <p:cNvGraphicFramePr>
            <a:graphicFrameLocks noGrp="1"/>
          </p:cNvGraphicFramePr>
          <p:nvPr>
            <p:extLst>
              <p:ext uri="{D42A27DB-BD31-4B8C-83A1-F6EECF244321}">
                <p14:modId xmlns:p14="http://schemas.microsoft.com/office/powerpoint/2010/main" val="340018267"/>
              </p:ext>
            </p:extLst>
          </p:nvPr>
        </p:nvGraphicFramePr>
        <p:xfrm>
          <a:off x="694606" y="980729"/>
          <a:ext cx="11191048" cy="4998540"/>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2686313">
                  <a:extLst>
                    <a:ext uri="{9D8B030D-6E8A-4147-A177-3AD203B41FA5}">
                      <a16:colId xmlns:a16="http://schemas.microsoft.com/office/drawing/2014/main" val="20000"/>
                    </a:ext>
                  </a:extLst>
                </a:gridCol>
                <a:gridCol w="2686313">
                  <a:extLst>
                    <a:ext uri="{9D8B030D-6E8A-4147-A177-3AD203B41FA5}">
                      <a16:colId xmlns:a16="http://schemas.microsoft.com/office/drawing/2014/main" val="20001"/>
                    </a:ext>
                  </a:extLst>
                </a:gridCol>
                <a:gridCol w="973848">
                  <a:extLst>
                    <a:ext uri="{9D8B030D-6E8A-4147-A177-3AD203B41FA5}">
                      <a16:colId xmlns:a16="http://schemas.microsoft.com/office/drawing/2014/main" val="20002"/>
                    </a:ext>
                  </a:extLst>
                </a:gridCol>
                <a:gridCol w="973848">
                  <a:extLst>
                    <a:ext uri="{9D8B030D-6E8A-4147-A177-3AD203B41FA5}">
                      <a16:colId xmlns:a16="http://schemas.microsoft.com/office/drawing/2014/main" val="20003"/>
                    </a:ext>
                  </a:extLst>
                </a:gridCol>
                <a:gridCol w="973848">
                  <a:extLst>
                    <a:ext uri="{9D8B030D-6E8A-4147-A177-3AD203B41FA5}">
                      <a16:colId xmlns:a16="http://schemas.microsoft.com/office/drawing/2014/main" val="20004"/>
                    </a:ext>
                  </a:extLst>
                </a:gridCol>
                <a:gridCol w="1448439">
                  <a:extLst>
                    <a:ext uri="{9D8B030D-6E8A-4147-A177-3AD203B41FA5}">
                      <a16:colId xmlns:a16="http://schemas.microsoft.com/office/drawing/2014/main" val="20005"/>
                    </a:ext>
                  </a:extLst>
                </a:gridCol>
                <a:gridCol w="1448439">
                  <a:extLst>
                    <a:ext uri="{9D8B030D-6E8A-4147-A177-3AD203B41FA5}">
                      <a16:colId xmlns:a16="http://schemas.microsoft.com/office/drawing/2014/main" val="20006"/>
                    </a:ext>
                  </a:extLst>
                </a:gridCol>
              </a:tblGrid>
              <a:tr h="272120">
                <a:tc gridSpan="7">
                  <a:txBody>
                    <a:bodyPr/>
                    <a:lstStyle/>
                    <a:p>
                      <a:pPr marL="0" marR="0" algn="ctr">
                        <a:spcBef>
                          <a:spcPts val="0"/>
                        </a:spcBef>
                        <a:spcAft>
                          <a:spcPts val="0"/>
                        </a:spcAft>
                      </a:pPr>
                      <a:r>
                        <a:rPr lang="en-US" sz="1200" dirty="0">
                          <a:solidFill>
                            <a:schemeClr val="bg1"/>
                          </a:solidFill>
                          <a:effectLst/>
                          <a:latin typeface="Century Gothic" charset="0"/>
                          <a:ea typeface="Century Gothic" charset="0"/>
                          <a:cs typeface="Century Gothic" charset="0"/>
                        </a:rPr>
                        <a:t>STAKEHOLDERS</a:t>
                      </a: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200" dirty="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extLst>
                  <a:ext uri="{0D108BD9-81ED-4DB2-BD59-A6C34878D82A}">
                    <a16:rowId xmlns:a16="http://schemas.microsoft.com/office/drawing/2014/main" val="10000"/>
                  </a:ext>
                </a:extLst>
              </a:tr>
              <a:tr h="248794">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STRATEGIC OBJECTIVES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KEY PERFORMANCE INDICATORS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gridSpan="3">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TARGETS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INITIATIVES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extLst>
                  <a:ext uri="{0D108BD9-81ED-4DB2-BD59-A6C34878D82A}">
                    <a16:rowId xmlns:a16="http://schemas.microsoft.com/office/drawing/2014/main" val="10001"/>
                  </a:ext>
                </a:extLst>
              </a:tr>
              <a:tr h="248794">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1</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2</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3</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a:solidFill>
                            <a:schemeClr val="bg1"/>
                          </a:solidFill>
                          <a:effectLst/>
                          <a:latin typeface="Century Gothic" charset="0"/>
                          <a:ea typeface="Century Gothic" charset="0"/>
                          <a:cs typeface="Century Gothic" charset="0"/>
                        </a:rPr>
                        <a:t>PROGRAMS</a:t>
                      </a:r>
                      <a:endParaRPr lang="en-US" sz="1400" b="1">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BUDGETS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10002"/>
                  </a:ext>
                </a:extLst>
              </a:tr>
              <a:tr h="605621">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05621">
                <a:tc>
                  <a:txBody>
                    <a:bodyPr/>
                    <a:lstStyle/>
                    <a:p>
                      <a:pPr lvl="0"/>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603518">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603518">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603518">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603518">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8"/>
                  </a:ext>
                </a:extLst>
              </a:tr>
              <a:tr h="603518">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384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6336685"/>
            <a:ext cx="12190413" cy="52086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6" name="Triangle 5"/>
          <p:cNvSpPr/>
          <p:nvPr/>
        </p:nvSpPr>
        <p:spPr>
          <a:xfrm rot="10800000">
            <a:off x="11065143" y="6336686"/>
            <a:ext cx="445419" cy="15178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7" name="TextBox 6"/>
          <p:cNvSpPr txBox="1"/>
          <p:nvPr/>
        </p:nvSpPr>
        <p:spPr>
          <a:xfrm>
            <a:off x="5862769" y="6476603"/>
            <a:ext cx="6200701" cy="338510"/>
          </a:xfrm>
          <a:prstGeom prst="rect">
            <a:avLst/>
          </a:prstGeom>
          <a:noFill/>
        </p:spPr>
        <p:txBody>
          <a:bodyPr wrap="square" rtlCol="0">
            <a:spAutoFit/>
          </a:bodyPr>
          <a:lstStyle/>
          <a:p>
            <a:pPr algn="r"/>
            <a:r>
              <a:rPr lang="en-US" sz="1600" b="1" dirty="0">
                <a:solidFill>
                  <a:schemeClr val="bg1"/>
                </a:solidFill>
                <a:latin typeface="Century Gothic" charset="0"/>
                <a:ea typeface="Century Gothic" charset="0"/>
                <a:cs typeface="Century Gothic" charset="0"/>
              </a:rPr>
              <a:t>THE BASIC BALANCED SCORECARD | INTERNAL PROCESSES</a:t>
            </a:r>
          </a:p>
        </p:txBody>
      </p:sp>
      <p:sp>
        <p:nvSpPr>
          <p:cNvPr id="19" name="TextBox 18"/>
          <p:cNvSpPr txBox="1"/>
          <p:nvPr/>
        </p:nvSpPr>
        <p:spPr>
          <a:xfrm>
            <a:off x="95572" y="6430115"/>
            <a:ext cx="6200701" cy="338510"/>
          </a:xfrm>
          <a:prstGeom prst="rect">
            <a:avLst/>
          </a:prstGeom>
          <a:noFill/>
        </p:spPr>
        <p:txBody>
          <a:bodyPr wrap="square" rtlCol="0">
            <a:spAutoFit/>
          </a:bodyPr>
          <a:lstStyle/>
          <a:p>
            <a:r>
              <a:rPr lang="en-US" sz="1600" b="1" dirty="0">
                <a:solidFill>
                  <a:schemeClr val="bg1"/>
                </a:solidFill>
                <a:latin typeface="Century Gothic" charset="0"/>
                <a:ea typeface="Century Gothic" charset="0"/>
                <a:cs typeface="Century Gothic" charset="0"/>
              </a:rPr>
              <a:t>UNIVERSITY NAME</a:t>
            </a:r>
          </a:p>
        </p:txBody>
      </p:sp>
      <p:graphicFrame>
        <p:nvGraphicFramePr>
          <p:cNvPr id="3" name="Table 2"/>
          <p:cNvGraphicFramePr>
            <a:graphicFrameLocks noGrp="1"/>
          </p:cNvGraphicFramePr>
          <p:nvPr>
            <p:extLst>
              <p:ext uri="{D42A27DB-BD31-4B8C-83A1-F6EECF244321}">
                <p14:modId xmlns:p14="http://schemas.microsoft.com/office/powerpoint/2010/main" val="3436316084"/>
              </p:ext>
            </p:extLst>
          </p:nvPr>
        </p:nvGraphicFramePr>
        <p:xfrm>
          <a:off x="766614" y="1196753"/>
          <a:ext cx="11119038" cy="4680517"/>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2669028">
                  <a:extLst>
                    <a:ext uri="{9D8B030D-6E8A-4147-A177-3AD203B41FA5}">
                      <a16:colId xmlns:a16="http://schemas.microsoft.com/office/drawing/2014/main" val="20000"/>
                    </a:ext>
                  </a:extLst>
                </a:gridCol>
                <a:gridCol w="2669028">
                  <a:extLst>
                    <a:ext uri="{9D8B030D-6E8A-4147-A177-3AD203B41FA5}">
                      <a16:colId xmlns:a16="http://schemas.microsoft.com/office/drawing/2014/main" val="20001"/>
                    </a:ext>
                  </a:extLst>
                </a:gridCol>
                <a:gridCol w="967582">
                  <a:extLst>
                    <a:ext uri="{9D8B030D-6E8A-4147-A177-3AD203B41FA5}">
                      <a16:colId xmlns:a16="http://schemas.microsoft.com/office/drawing/2014/main" val="20002"/>
                    </a:ext>
                  </a:extLst>
                </a:gridCol>
                <a:gridCol w="967582">
                  <a:extLst>
                    <a:ext uri="{9D8B030D-6E8A-4147-A177-3AD203B41FA5}">
                      <a16:colId xmlns:a16="http://schemas.microsoft.com/office/drawing/2014/main" val="20003"/>
                    </a:ext>
                  </a:extLst>
                </a:gridCol>
                <a:gridCol w="967582">
                  <a:extLst>
                    <a:ext uri="{9D8B030D-6E8A-4147-A177-3AD203B41FA5}">
                      <a16:colId xmlns:a16="http://schemas.microsoft.com/office/drawing/2014/main" val="20004"/>
                    </a:ext>
                  </a:extLst>
                </a:gridCol>
                <a:gridCol w="1439118">
                  <a:extLst>
                    <a:ext uri="{9D8B030D-6E8A-4147-A177-3AD203B41FA5}">
                      <a16:colId xmlns:a16="http://schemas.microsoft.com/office/drawing/2014/main" val="20005"/>
                    </a:ext>
                  </a:extLst>
                </a:gridCol>
                <a:gridCol w="1439118">
                  <a:extLst>
                    <a:ext uri="{9D8B030D-6E8A-4147-A177-3AD203B41FA5}">
                      <a16:colId xmlns:a16="http://schemas.microsoft.com/office/drawing/2014/main" val="20006"/>
                    </a:ext>
                  </a:extLst>
                </a:gridCol>
              </a:tblGrid>
              <a:tr h="254807">
                <a:tc gridSpan="7">
                  <a:txBody>
                    <a:bodyPr/>
                    <a:lstStyle/>
                    <a:p>
                      <a:pPr marL="0" marR="0" algn="ctr">
                        <a:spcBef>
                          <a:spcPts val="0"/>
                        </a:spcBef>
                        <a:spcAft>
                          <a:spcPts val="0"/>
                        </a:spcAft>
                      </a:pPr>
                      <a:r>
                        <a:rPr lang="en-US" sz="1200" dirty="0">
                          <a:solidFill>
                            <a:schemeClr val="bg1"/>
                          </a:solidFill>
                          <a:effectLst/>
                          <a:latin typeface="Century Gothic" charset="0"/>
                          <a:ea typeface="Century Gothic" charset="0"/>
                          <a:cs typeface="Century Gothic" charset="0"/>
                        </a:rPr>
                        <a:t>I N T E R N A L     P R O C E S S E S</a:t>
                      </a: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200" dirty="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extLst>
                  <a:ext uri="{0D108BD9-81ED-4DB2-BD59-A6C34878D82A}">
                    <a16:rowId xmlns:a16="http://schemas.microsoft.com/office/drawing/2014/main" val="10000"/>
                  </a:ext>
                </a:extLst>
              </a:tr>
              <a:tr h="232965">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STRATEGIC OBJECTIVES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KEY PERFORMANCE INDICATORS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gridSpan="3">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TARGETS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INITIATIVES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extLst>
                  <a:ext uri="{0D108BD9-81ED-4DB2-BD59-A6C34878D82A}">
                    <a16:rowId xmlns:a16="http://schemas.microsoft.com/office/drawing/2014/main" val="10001"/>
                  </a:ext>
                </a:extLst>
              </a:tr>
              <a:tr h="232965">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1</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2</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3</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a:solidFill>
                            <a:schemeClr val="bg1"/>
                          </a:solidFill>
                          <a:effectLst/>
                          <a:latin typeface="Century Gothic" charset="0"/>
                          <a:ea typeface="Century Gothic" charset="0"/>
                          <a:cs typeface="Century Gothic" charset="0"/>
                        </a:rPr>
                        <a:t>PROGRAMS</a:t>
                      </a:r>
                      <a:endParaRPr lang="en-US" sz="1400" b="1">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BUDGETS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10002"/>
                  </a:ext>
                </a:extLst>
              </a:tr>
              <a:tr h="567090">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67090">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565120">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565120">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565120">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565120">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8"/>
                  </a:ext>
                </a:extLst>
              </a:tr>
              <a:tr h="565120">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60641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6336685"/>
            <a:ext cx="12190413" cy="52086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6" name="Triangle 5"/>
          <p:cNvSpPr/>
          <p:nvPr/>
        </p:nvSpPr>
        <p:spPr>
          <a:xfrm rot="10800000">
            <a:off x="11065143" y="6336686"/>
            <a:ext cx="445419" cy="15178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7" name="TextBox 6"/>
          <p:cNvSpPr txBox="1"/>
          <p:nvPr/>
        </p:nvSpPr>
        <p:spPr>
          <a:xfrm>
            <a:off x="5862769" y="6476603"/>
            <a:ext cx="6200701" cy="338510"/>
          </a:xfrm>
          <a:prstGeom prst="rect">
            <a:avLst/>
          </a:prstGeom>
          <a:noFill/>
        </p:spPr>
        <p:txBody>
          <a:bodyPr wrap="square" rtlCol="0">
            <a:spAutoFit/>
          </a:bodyPr>
          <a:lstStyle/>
          <a:p>
            <a:pPr algn="r"/>
            <a:r>
              <a:rPr lang="en-US" sz="1600" b="1" dirty="0">
                <a:solidFill>
                  <a:schemeClr val="bg1"/>
                </a:solidFill>
                <a:latin typeface="Century Gothic" charset="0"/>
                <a:ea typeface="Century Gothic" charset="0"/>
                <a:cs typeface="Century Gothic" charset="0"/>
              </a:rPr>
              <a:t>THE BASIC BALANCED SCORECARD | LEARNING</a:t>
            </a:r>
          </a:p>
        </p:txBody>
      </p:sp>
      <p:sp>
        <p:nvSpPr>
          <p:cNvPr id="19" name="TextBox 18"/>
          <p:cNvSpPr txBox="1"/>
          <p:nvPr/>
        </p:nvSpPr>
        <p:spPr>
          <a:xfrm>
            <a:off x="95572" y="6430115"/>
            <a:ext cx="6200701" cy="338510"/>
          </a:xfrm>
          <a:prstGeom prst="rect">
            <a:avLst/>
          </a:prstGeom>
          <a:noFill/>
        </p:spPr>
        <p:txBody>
          <a:bodyPr wrap="square" rtlCol="0">
            <a:spAutoFit/>
          </a:bodyPr>
          <a:lstStyle/>
          <a:p>
            <a:r>
              <a:rPr lang="en-US" sz="1600" b="1" dirty="0">
                <a:solidFill>
                  <a:schemeClr val="bg1"/>
                </a:solidFill>
                <a:latin typeface="Century Gothic" charset="0"/>
                <a:ea typeface="Century Gothic" charset="0"/>
                <a:cs typeface="Century Gothic" charset="0"/>
              </a:rPr>
              <a:t>UNIVERSITY NAME</a:t>
            </a:r>
          </a:p>
        </p:txBody>
      </p:sp>
      <p:graphicFrame>
        <p:nvGraphicFramePr>
          <p:cNvPr id="3" name="Table 2"/>
          <p:cNvGraphicFramePr>
            <a:graphicFrameLocks noGrp="1"/>
          </p:cNvGraphicFramePr>
          <p:nvPr>
            <p:extLst>
              <p:ext uri="{D42A27DB-BD31-4B8C-83A1-F6EECF244321}">
                <p14:modId xmlns:p14="http://schemas.microsoft.com/office/powerpoint/2010/main" val="78754957"/>
              </p:ext>
            </p:extLst>
          </p:nvPr>
        </p:nvGraphicFramePr>
        <p:xfrm>
          <a:off x="694606" y="1340767"/>
          <a:ext cx="11191046" cy="4638501"/>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2686313">
                  <a:extLst>
                    <a:ext uri="{9D8B030D-6E8A-4147-A177-3AD203B41FA5}">
                      <a16:colId xmlns:a16="http://schemas.microsoft.com/office/drawing/2014/main" val="20000"/>
                    </a:ext>
                  </a:extLst>
                </a:gridCol>
                <a:gridCol w="2686313">
                  <a:extLst>
                    <a:ext uri="{9D8B030D-6E8A-4147-A177-3AD203B41FA5}">
                      <a16:colId xmlns:a16="http://schemas.microsoft.com/office/drawing/2014/main" val="20001"/>
                    </a:ext>
                  </a:extLst>
                </a:gridCol>
                <a:gridCol w="973848">
                  <a:extLst>
                    <a:ext uri="{9D8B030D-6E8A-4147-A177-3AD203B41FA5}">
                      <a16:colId xmlns:a16="http://schemas.microsoft.com/office/drawing/2014/main" val="20002"/>
                    </a:ext>
                  </a:extLst>
                </a:gridCol>
                <a:gridCol w="973848">
                  <a:extLst>
                    <a:ext uri="{9D8B030D-6E8A-4147-A177-3AD203B41FA5}">
                      <a16:colId xmlns:a16="http://schemas.microsoft.com/office/drawing/2014/main" val="20003"/>
                    </a:ext>
                  </a:extLst>
                </a:gridCol>
                <a:gridCol w="973848">
                  <a:extLst>
                    <a:ext uri="{9D8B030D-6E8A-4147-A177-3AD203B41FA5}">
                      <a16:colId xmlns:a16="http://schemas.microsoft.com/office/drawing/2014/main" val="20004"/>
                    </a:ext>
                  </a:extLst>
                </a:gridCol>
                <a:gridCol w="1448438">
                  <a:extLst>
                    <a:ext uri="{9D8B030D-6E8A-4147-A177-3AD203B41FA5}">
                      <a16:colId xmlns:a16="http://schemas.microsoft.com/office/drawing/2014/main" val="20005"/>
                    </a:ext>
                  </a:extLst>
                </a:gridCol>
                <a:gridCol w="1448438">
                  <a:extLst>
                    <a:ext uri="{9D8B030D-6E8A-4147-A177-3AD203B41FA5}">
                      <a16:colId xmlns:a16="http://schemas.microsoft.com/office/drawing/2014/main" val="20006"/>
                    </a:ext>
                  </a:extLst>
                </a:gridCol>
              </a:tblGrid>
              <a:tr h="252520">
                <a:tc gridSpan="7">
                  <a:txBody>
                    <a:bodyPr/>
                    <a:lstStyle/>
                    <a:p>
                      <a:pPr marL="0" marR="0" algn="ctr">
                        <a:spcBef>
                          <a:spcPts val="0"/>
                        </a:spcBef>
                        <a:spcAft>
                          <a:spcPts val="0"/>
                        </a:spcAft>
                      </a:pPr>
                      <a:r>
                        <a:rPr lang="en-US" sz="1200" dirty="0">
                          <a:solidFill>
                            <a:schemeClr val="bg1"/>
                          </a:solidFill>
                          <a:effectLst/>
                          <a:latin typeface="Century Gothic" charset="0"/>
                          <a:ea typeface="Century Gothic" charset="0"/>
                          <a:cs typeface="Century Gothic" charset="0"/>
                        </a:rPr>
                        <a:t>L E A R N I N G</a:t>
                      </a: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200" dirty="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extLst>
                  <a:ext uri="{0D108BD9-81ED-4DB2-BD59-A6C34878D82A}">
                    <a16:rowId xmlns:a16="http://schemas.microsoft.com/office/drawing/2014/main" val="10000"/>
                  </a:ext>
                </a:extLst>
              </a:tr>
              <a:tr h="230874">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STRATEGIC OBJECTIVES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KEY PERFORMANCE INDICATORS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gridSpan="3">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TARGETS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INITIATIVES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extLst>
                  <a:ext uri="{0D108BD9-81ED-4DB2-BD59-A6C34878D82A}">
                    <a16:rowId xmlns:a16="http://schemas.microsoft.com/office/drawing/2014/main" val="10001"/>
                  </a:ext>
                </a:extLst>
              </a:tr>
              <a:tr h="230874">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1</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2</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3</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a:solidFill>
                            <a:schemeClr val="bg1"/>
                          </a:solidFill>
                          <a:effectLst/>
                          <a:latin typeface="Century Gothic" charset="0"/>
                          <a:ea typeface="Century Gothic" charset="0"/>
                          <a:cs typeface="Century Gothic" charset="0"/>
                        </a:rPr>
                        <a:t>PROGRAMS</a:t>
                      </a:r>
                      <a:endParaRPr lang="en-US" sz="1400" b="1">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BUDGETS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10002"/>
                  </a:ext>
                </a:extLst>
              </a:tr>
              <a:tr h="561999">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61999">
                <a:tc>
                  <a:txBody>
                    <a:bodyPr/>
                    <a:lstStyle/>
                    <a:p>
                      <a:pPr lvl="0"/>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560047">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560047">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560047">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560047">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8"/>
                  </a:ext>
                </a:extLst>
              </a:tr>
              <a:tr h="560047">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63012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8B4F67-49DC-4844-B623-1F76B7EEA7C0}"/>
              </a:ext>
            </a:extLst>
          </p:cNvPr>
          <p:cNvSpPr>
            <a:spLocks noGrp="1"/>
          </p:cNvSpPr>
          <p:nvPr>
            <p:ph type="title"/>
          </p:nvPr>
        </p:nvSpPr>
        <p:spPr>
          <a:xfrm>
            <a:off x="838091" y="365127"/>
            <a:ext cx="10514231" cy="759618"/>
          </a:xfrm>
        </p:spPr>
        <p:txBody>
          <a:bodyPr/>
          <a:lstStyle/>
          <a:p>
            <a:r>
              <a:rPr lang="it-IT" dirty="0"/>
              <a:t>                               </a:t>
            </a:r>
            <a:r>
              <a:rPr lang="it-IT" dirty="0" err="1"/>
              <a:t>Bibliography</a:t>
            </a:r>
            <a:endParaRPr lang="it-IT" dirty="0"/>
          </a:p>
        </p:txBody>
      </p:sp>
      <p:sp>
        <p:nvSpPr>
          <p:cNvPr id="3" name="Segnaposto contenuto 2">
            <a:extLst>
              <a:ext uri="{FF2B5EF4-FFF2-40B4-BE49-F238E27FC236}">
                <a16:creationId xmlns:a16="http://schemas.microsoft.com/office/drawing/2014/main" id="{30F1061A-2140-3144-B0B5-E5635E45738F}"/>
              </a:ext>
            </a:extLst>
          </p:cNvPr>
          <p:cNvSpPr>
            <a:spLocks noGrp="1"/>
          </p:cNvSpPr>
          <p:nvPr>
            <p:ph idx="1"/>
          </p:nvPr>
        </p:nvSpPr>
        <p:spPr/>
        <p:txBody>
          <a:bodyPr/>
          <a:lstStyle/>
          <a:p>
            <a:pPr marL="0" indent="0">
              <a:buNone/>
            </a:pPr>
            <a:r>
              <a:rPr lang="it-IT" dirty="0"/>
              <a:t>For more information:</a:t>
            </a:r>
          </a:p>
          <a:p>
            <a:pPr marL="0" indent="0">
              <a:buNone/>
            </a:pPr>
            <a:r>
              <a:rPr lang="it-IT" dirty="0">
                <a:hlinkClick r:id="rId2"/>
              </a:rPr>
              <a:t>https://bscdesigner.com/university-kpis.htm</a:t>
            </a:r>
            <a:endParaRPr lang="it-IT" dirty="0"/>
          </a:p>
          <a:p>
            <a:pPr marL="0" indent="0">
              <a:buNone/>
            </a:pPr>
            <a:r>
              <a:rPr lang="it-IT" dirty="0"/>
              <a:t>A., </a:t>
            </a:r>
            <a:r>
              <a:rPr lang="it-IT" dirty="0" err="1"/>
              <a:t>Savkin</a:t>
            </a:r>
            <a:r>
              <a:rPr lang="it-IT" dirty="0"/>
              <a:t>, </a:t>
            </a:r>
            <a:r>
              <a:rPr lang="it-IT" i="1" dirty="0"/>
              <a:t>An </a:t>
            </a:r>
            <a:r>
              <a:rPr lang="it-IT" i="1" dirty="0" err="1"/>
              <a:t>example</a:t>
            </a:r>
            <a:r>
              <a:rPr lang="it-IT" i="1" dirty="0"/>
              <a:t> of </a:t>
            </a:r>
            <a:r>
              <a:rPr lang="it-IT" i="1" dirty="0" err="1"/>
              <a:t>University</a:t>
            </a:r>
            <a:r>
              <a:rPr lang="it-IT" i="1" dirty="0"/>
              <a:t> </a:t>
            </a:r>
            <a:r>
              <a:rPr lang="it-IT" i="1" dirty="0" err="1"/>
              <a:t>Scorecard</a:t>
            </a:r>
            <a:r>
              <a:rPr lang="it-IT" i="1" dirty="0"/>
              <a:t> with </a:t>
            </a:r>
            <a:r>
              <a:rPr lang="it-IT" i="1" dirty="0" err="1"/>
              <a:t>Specific</a:t>
            </a:r>
            <a:r>
              <a:rPr lang="it-IT" i="1" dirty="0"/>
              <a:t> </a:t>
            </a:r>
            <a:r>
              <a:rPr lang="it-IT" i="1" dirty="0" err="1"/>
              <a:t>KPIs</a:t>
            </a:r>
            <a:r>
              <a:rPr lang="it-IT" dirty="0"/>
              <a:t>,</a:t>
            </a:r>
          </a:p>
          <a:p>
            <a:pPr marL="0" indent="0">
              <a:buNone/>
            </a:pPr>
            <a:r>
              <a:rPr lang="it-IT" dirty="0"/>
              <a:t>13.3.2017</a:t>
            </a:r>
          </a:p>
        </p:txBody>
      </p:sp>
      <p:sp>
        <p:nvSpPr>
          <p:cNvPr id="4" name="Segnaposto piè di pagina 3">
            <a:extLst>
              <a:ext uri="{FF2B5EF4-FFF2-40B4-BE49-F238E27FC236}">
                <a16:creationId xmlns:a16="http://schemas.microsoft.com/office/drawing/2014/main" id="{89FF0972-1CE2-9B47-8377-6169828E27CC}"/>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76FE983C-C71D-7E45-82C2-57D06B4ADAA3}"/>
              </a:ext>
            </a:extLst>
          </p:cNvPr>
          <p:cNvSpPr>
            <a:spLocks noGrp="1"/>
          </p:cNvSpPr>
          <p:nvPr>
            <p:ph type="sldNum" sz="quarter" idx="12"/>
          </p:nvPr>
        </p:nvSpPr>
        <p:spPr/>
        <p:txBody>
          <a:bodyPr/>
          <a:lstStyle/>
          <a:p>
            <a:fld id="{610207BF-9610-4DCA-A632-B81271577532}" type="slidenum">
              <a:rPr lang="de-DE" smtClean="0"/>
              <a:pPr/>
              <a:t>13</a:t>
            </a:fld>
            <a:endParaRPr lang="de-DE" dirty="0"/>
          </a:p>
        </p:txBody>
      </p:sp>
    </p:spTree>
    <p:extLst>
      <p:ext uri="{BB962C8B-B14F-4D97-AF65-F5344CB8AC3E}">
        <p14:creationId xmlns:p14="http://schemas.microsoft.com/office/powerpoint/2010/main" val="648855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FC28B5-814B-CE48-8708-9E73A03BB89B}"/>
              </a:ext>
            </a:extLst>
          </p:cNvPr>
          <p:cNvSpPr>
            <a:spLocks noGrp="1"/>
          </p:cNvSpPr>
          <p:nvPr>
            <p:ph type="title"/>
          </p:nvPr>
        </p:nvSpPr>
        <p:spPr>
          <a:xfrm>
            <a:off x="838091" y="179309"/>
            <a:ext cx="10514231" cy="441379"/>
          </a:xfrm>
        </p:spPr>
        <p:txBody>
          <a:bodyPr>
            <a:normAutofit/>
          </a:bodyPr>
          <a:lstStyle/>
          <a:p>
            <a:pPr algn="ctr"/>
            <a:r>
              <a:rPr lang="it-IT" sz="2400" dirty="0" err="1">
                <a:latin typeface="+mn-lt"/>
              </a:rPr>
              <a:t>Balanced</a:t>
            </a:r>
            <a:r>
              <a:rPr lang="it-IT" sz="2400" dirty="0">
                <a:latin typeface="+mn-lt"/>
              </a:rPr>
              <a:t> </a:t>
            </a:r>
            <a:r>
              <a:rPr lang="it-IT" sz="2400" dirty="0" err="1">
                <a:latin typeface="+mn-lt"/>
              </a:rPr>
              <a:t>Scorecard</a:t>
            </a:r>
            <a:r>
              <a:rPr lang="it-IT" sz="2400" dirty="0">
                <a:latin typeface="+mn-lt"/>
              </a:rPr>
              <a:t> Framework for </a:t>
            </a:r>
            <a:r>
              <a:rPr lang="it-IT" sz="2400" dirty="0" err="1">
                <a:latin typeface="+mn-lt"/>
              </a:rPr>
              <a:t>Higher</a:t>
            </a:r>
            <a:r>
              <a:rPr lang="it-IT" sz="2400" dirty="0">
                <a:latin typeface="+mn-lt"/>
              </a:rPr>
              <a:t> </a:t>
            </a:r>
            <a:r>
              <a:rPr lang="it-IT" sz="2400" dirty="0" err="1">
                <a:latin typeface="+mn-lt"/>
              </a:rPr>
              <a:t>Education</a:t>
            </a:r>
            <a:endParaRPr lang="it-IT" sz="2400" dirty="0">
              <a:latin typeface="+mn-lt"/>
            </a:endParaRPr>
          </a:p>
        </p:txBody>
      </p:sp>
      <p:graphicFrame>
        <p:nvGraphicFramePr>
          <p:cNvPr id="6" name="Segnaposto contenuto 5">
            <a:extLst>
              <a:ext uri="{FF2B5EF4-FFF2-40B4-BE49-F238E27FC236}">
                <a16:creationId xmlns:a16="http://schemas.microsoft.com/office/drawing/2014/main" id="{0DA9479D-40E7-BE4D-A7BE-70852DCB86E3}"/>
              </a:ext>
            </a:extLst>
          </p:cNvPr>
          <p:cNvGraphicFramePr>
            <a:graphicFrameLocks noGrp="1"/>
          </p:cNvGraphicFramePr>
          <p:nvPr>
            <p:ph idx="1"/>
            <p:extLst>
              <p:ext uri="{D42A27DB-BD31-4B8C-83A1-F6EECF244321}">
                <p14:modId xmlns:p14="http://schemas.microsoft.com/office/powerpoint/2010/main" val="650338996"/>
              </p:ext>
            </p:extLst>
          </p:nvPr>
        </p:nvGraphicFramePr>
        <p:xfrm>
          <a:off x="838091" y="620688"/>
          <a:ext cx="10009645" cy="6583289"/>
        </p:xfrm>
        <a:graphic>
          <a:graphicData uri="http://schemas.openxmlformats.org/drawingml/2006/table">
            <a:tbl>
              <a:tblPr/>
              <a:tblGrid>
                <a:gridCol w="2001929">
                  <a:extLst>
                    <a:ext uri="{9D8B030D-6E8A-4147-A177-3AD203B41FA5}">
                      <a16:colId xmlns:a16="http://schemas.microsoft.com/office/drawing/2014/main" val="266808011"/>
                    </a:ext>
                  </a:extLst>
                </a:gridCol>
                <a:gridCol w="2001929">
                  <a:extLst>
                    <a:ext uri="{9D8B030D-6E8A-4147-A177-3AD203B41FA5}">
                      <a16:colId xmlns:a16="http://schemas.microsoft.com/office/drawing/2014/main" val="1637640121"/>
                    </a:ext>
                  </a:extLst>
                </a:gridCol>
                <a:gridCol w="2001929">
                  <a:extLst>
                    <a:ext uri="{9D8B030D-6E8A-4147-A177-3AD203B41FA5}">
                      <a16:colId xmlns:a16="http://schemas.microsoft.com/office/drawing/2014/main" val="3968751004"/>
                    </a:ext>
                  </a:extLst>
                </a:gridCol>
                <a:gridCol w="2001929">
                  <a:extLst>
                    <a:ext uri="{9D8B030D-6E8A-4147-A177-3AD203B41FA5}">
                      <a16:colId xmlns:a16="http://schemas.microsoft.com/office/drawing/2014/main" val="3375570258"/>
                    </a:ext>
                  </a:extLst>
                </a:gridCol>
                <a:gridCol w="2001929">
                  <a:extLst>
                    <a:ext uri="{9D8B030D-6E8A-4147-A177-3AD203B41FA5}">
                      <a16:colId xmlns:a16="http://schemas.microsoft.com/office/drawing/2014/main" val="1685308602"/>
                    </a:ext>
                  </a:extLst>
                </a:gridCol>
              </a:tblGrid>
              <a:tr h="658329">
                <a:tc>
                  <a:txBody>
                    <a:bodyPr/>
                    <a:lstStyle/>
                    <a:p>
                      <a:r>
                        <a:rPr lang="it-IT" sz="1600" b="0">
                          <a:effectLst/>
                          <a:latin typeface="+mn-lt"/>
                        </a:rPr>
                        <a:t>BSC Assessment and Training </a:t>
                      </a:r>
                      <a:endParaRPr lang="it-IT" sz="1600">
                        <a:effectLst/>
                        <a:latin typeface="+mn-lt"/>
                      </a:endParaRPr>
                    </a:p>
                  </a:txBody>
                  <a:tcPr anchor="ctr">
                    <a:lnL w="3175" cap="flat" cmpd="sng" algn="ctr">
                      <a:solidFill>
                        <a:srgbClr val="232323"/>
                      </a:solidFill>
                      <a:prstDash val="solid"/>
                      <a:round/>
                      <a:headEnd type="none" w="med" len="med"/>
                      <a:tailEnd type="none" w="med" len="med"/>
                    </a:lnL>
                    <a:lnR w="3175" cap="flat" cmpd="sng" algn="ctr">
                      <a:solidFill>
                        <a:srgbClr val="232323"/>
                      </a:solidFill>
                      <a:prstDash val="solid"/>
                      <a:round/>
                      <a:headEnd type="none" w="med" len="med"/>
                      <a:tailEnd type="none" w="med" len="med"/>
                    </a:lnR>
                    <a:lnT w="3175" cap="flat" cmpd="sng" algn="ctr">
                      <a:solidFill>
                        <a:srgbClr val="191919"/>
                      </a:solidFill>
                      <a:prstDash val="solid"/>
                      <a:round/>
                      <a:headEnd type="none" w="med" len="med"/>
                      <a:tailEnd type="none" w="med" len="med"/>
                    </a:lnT>
                    <a:lnB w="3175" cap="flat" cmpd="sng" algn="ctr">
                      <a:solidFill>
                        <a:srgbClr val="191919"/>
                      </a:solidFill>
                      <a:prstDash val="solid"/>
                      <a:round/>
                      <a:headEnd type="none" w="med" len="med"/>
                      <a:tailEnd type="none" w="med" len="med"/>
                    </a:lnB>
                  </a:tcPr>
                </a:tc>
                <a:tc>
                  <a:txBody>
                    <a:bodyPr/>
                    <a:lstStyle/>
                    <a:p>
                      <a:r>
                        <a:rPr lang="it-IT" sz="1600" b="0" dirty="0">
                          <a:effectLst/>
                          <a:latin typeface="+mn-lt"/>
                        </a:rPr>
                        <a:t>BSC Design &amp; Development </a:t>
                      </a:r>
                      <a:endParaRPr lang="it-IT" sz="1600" dirty="0">
                        <a:effectLst/>
                        <a:latin typeface="+mn-lt"/>
                      </a:endParaRPr>
                    </a:p>
                  </a:txBody>
                  <a:tcPr anchor="ctr">
                    <a:lnL w="3175" cap="flat" cmpd="sng" algn="ctr">
                      <a:solidFill>
                        <a:srgbClr val="232323"/>
                      </a:solidFill>
                      <a:prstDash val="solid"/>
                      <a:round/>
                      <a:headEnd type="none" w="med" len="med"/>
                      <a:tailEnd type="none" w="med" len="med"/>
                    </a:lnL>
                    <a:lnR w="3175" cap="flat" cmpd="sng" algn="ctr">
                      <a:solidFill>
                        <a:srgbClr val="232323"/>
                      </a:solidFill>
                      <a:prstDash val="solid"/>
                      <a:round/>
                      <a:headEnd type="none" w="med" len="med"/>
                      <a:tailEnd type="none" w="med" len="med"/>
                    </a:lnR>
                    <a:lnT w="3175" cap="flat" cmpd="sng" algn="ctr">
                      <a:solidFill>
                        <a:srgbClr val="1C1919"/>
                      </a:solidFill>
                      <a:prstDash val="solid"/>
                      <a:round/>
                      <a:headEnd type="none" w="med" len="med"/>
                      <a:tailEnd type="none" w="med" len="med"/>
                    </a:lnT>
                    <a:lnB w="3175" cap="flat" cmpd="sng" algn="ctr">
                      <a:solidFill>
                        <a:srgbClr val="1C1919"/>
                      </a:solidFill>
                      <a:prstDash val="solid"/>
                      <a:round/>
                      <a:headEnd type="none" w="med" len="med"/>
                      <a:tailEnd type="none" w="med" len="med"/>
                    </a:lnB>
                  </a:tcPr>
                </a:tc>
                <a:tc>
                  <a:txBody>
                    <a:bodyPr/>
                    <a:lstStyle/>
                    <a:p>
                      <a:r>
                        <a:rPr lang="it-IT" sz="1600" b="0" dirty="0">
                          <a:effectLst/>
                          <a:latin typeface="+mn-lt"/>
                        </a:rPr>
                        <a:t>BSC Automation </a:t>
                      </a:r>
                      <a:endParaRPr lang="it-IT" sz="1600" dirty="0">
                        <a:effectLst/>
                        <a:latin typeface="+mn-lt"/>
                      </a:endParaRPr>
                    </a:p>
                  </a:txBody>
                  <a:tcPr anchor="ctr">
                    <a:lnL w="3175" cap="flat" cmpd="sng" algn="ctr">
                      <a:solidFill>
                        <a:srgbClr val="232323"/>
                      </a:solidFill>
                      <a:prstDash val="solid"/>
                      <a:round/>
                      <a:headEnd type="none" w="med" len="med"/>
                      <a:tailEnd type="none" w="med" len="med"/>
                    </a:lnL>
                    <a:lnR w="3175" cap="flat" cmpd="sng" algn="ctr">
                      <a:solidFill>
                        <a:srgbClr val="232323"/>
                      </a:solidFill>
                      <a:prstDash val="solid"/>
                      <a:round/>
                      <a:headEnd type="none" w="med" len="med"/>
                      <a:tailEnd type="none" w="med" len="med"/>
                    </a:lnR>
                    <a:lnT w="3175" cap="flat" cmpd="sng" algn="ctr">
                      <a:solidFill>
                        <a:srgbClr val="1C1919"/>
                      </a:solidFill>
                      <a:prstDash val="solid"/>
                      <a:round/>
                      <a:headEnd type="none" w="med" len="med"/>
                      <a:tailEnd type="none" w="med" len="med"/>
                    </a:lnT>
                    <a:lnB w="3175" cap="flat" cmpd="sng" algn="ctr">
                      <a:solidFill>
                        <a:srgbClr val="1C1919"/>
                      </a:solidFill>
                      <a:prstDash val="solid"/>
                      <a:round/>
                      <a:headEnd type="none" w="med" len="med"/>
                      <a:tailEnd type="none" w="med" len="med"/>
                    </a:lnB>
                  </a:tcPr>
                </a:tc>
                <a:tc>
                  <a:txBody>
                    <a:bodyPr/>
                    <a:lstStyle/>
                    <a:p>
                      <a:r>
                        <a:rPr lang="it-IT" sz="1600" b="0" dirty="0">
                          <a:effectLst/>
                          <a:latin typeface="+mn-lt"/>
                        </a:rPr>
                        <a:t>BSC </a:t>
                      </a:r>
                      <a:r>
                        <a:rPr lang="it-IT" sz="1600" b="0" dirty="0" err="1">
                          <a:effectLst/>
                          <a:latin typeface="+mn-lt"/>
                        </a:rPr>
                        <a:t>Cascading</a:t>
                      </a:r>
                      <a:r>
                        <a:rPr lang="it-IT" sz="1600" b="0" dirty="0">
                          <a:effectLst/>
                          <a:latin typeface="+mn-lt"/>
                        </a:rPr>
                        <a:t> </a:t>
                      </a:r>
                      <a:endParaRPr lang="it-IT" sz="1600" dirty="0">
                        <a:effectLst/>
                        <a:latin typeface="+mn-lt"/>
                      </a:endParaRPr>
                    </a:p>
                  </a:txBody>
                  <a:tcPr anchor="ctr">
                    <a:lnL w="3175" cap="flat" cmpd="sng" algn="ctr">
                      <a:solidFill>
                        <a:srgbClr val="232323"/>
                      </a:solidFill>
                      <a:prstDash val="solid"/>
                      <a:round/>
                      <a:headEnd type="none" w="med" len="med"/>
                      <a:tailEnd type="none" w="med" len="med"/>
                    </a:lnL>
                    <a:lnR w="3175" cap="flat" cmpd="sng" algn="ctr">
                      <a:solidFill>
                        <a:srgbClr val="232323"/>
                      </a:solidFill>
                      <a:prstDash val="solid"/>
                      <a:round/>
                      <a:headEnd type="none" w="med" len="med"/>
                      <a:tailEnd type="none" w="med" len="med"/>
                    </a:lnR>
                    <a:lnT w="3175" cap="flat" cmpd="sng" algn="ctr">
                      <a:solidFill>
                        <a:srgbClr val="1C1C1C"/>
                      </a:solidFill>
                      <a:prstDash val="solid"/>
                      <a:round/>
                      <a:headEnd type="none" w="med" len="med"/>
                      <a:tailEnd type="none" w="med" len="med"/>
                    </a:lnT>
                    <a:lnB w="3175" cap="flat" cmpd="sng" algn="ctr">
                      <a:solidFill>
                        <a:srgbClr val="1C1C1C"/>
                      </a:solidFill>
                      <a:prstDash val="solid"/>
                      <a:round/>
                      <a:headEnd type="none" w="med" len="med"/>
                      <a:tailEnd type="none" w="med" len="med"/>
                    </a:lnB>
                  </a:tcPr>
                </a:tc>
                <a:tc>
                  <a:txBody>
                    <a:bodyPr/>
                    <a:lstStyle/>
                    <a:p>
                      <a:r>
                        <a:rPr lang="it-IT" sz="1600" b="0" dirty="0">
                          <a:effectLst/>
                          <a:latin typeface="+mn-lt"/>
                        </a:rPr>
                        <a:t>BSC </a:t>
                      </a:r>
                      <a:r>
                        <a:rPr lang="it-IT" sz="1600" b="0" dirty="0" err="1">
                          <a:effectLst/>
                          <a:latin typeface="+mn-lt"/>
                        </a:rPr>
                        <a:t>Review</a:t>
                      </a:r>
                      <a:r>
                        <a:rPr lang="it-IT" sz="1600" b="0" dirty="0">
                          <a:effectLst/>
                          <a:latin typeface="+mn-lt"/>
                        </a:rPr>
                        <a:t> </a:t>
                      </a:r>
                      <a:endParaRPr lang="it-IT" sz="1600" dirty="0">
                        <a:effectLst/>
                        <a:latin typeface="+mn-lt"/>
                      </a:endParaRPr>
                    </a:p>
                  </a:txBody>
                  <a:tcPr anchor="ctr">
                    <a:lnL w="3175" cap="flat" cmpd="sng" algn="ctr">
                      <a:solidFill>
                        <a:srgbClr val="232323"/>
                      </a:solidFill>
                      <a:prstDash val="solid"/>
                      <a:round/>
                      <a:headEnd type="none" w="med" len="med"/>
                      <a:tailEnd type="none" w="med" len="med"/>
                    </a:lnL>
                    <a:lnR w="3175" cap="flat" cmpd="sng" algn="ctr">
                      <a:solidFill>
                        <a:srgbClr val="232323"/>
                      </a:solidFill>
                      <a:prstDash val="solid"/>
                      <a:round/>
                      <a:headEnd type="none" w="med" len="med"/>
                      <a:tailEnd type="none" w="med" len="med"/>
                    </a:lnR>
                    <a:lnT w="3175" cap="flat" cmpd="sng" algn="ctr">
                      <a:solidFill>
                        <a:srgbClr val="1C1919"/>
                      </a:solidFill>
                      <a:prstDash val="solid"/>
                      <a:round/>
                      <a:headEnd type="none" w="med" len="med"/>
                      <a:tailEnd type="none" w="med" len="med"/>
                    </a:lnT>
                    <a:lnB w="3175" cap="flat" cmpd="sng" algn="ctr">
                      <a:solidFill>
                        <a:srgbClr val="1C1919"/>
                      </a:solidFill>
                      <a:prstDash val="solid"/>
                      <a:round/>
                      <a:headEnd type="none" w="med" len="med"/>
                      <a:tailEnd type="none" w="med" len="med"/>
                    </a:lnB>
                  </a:tcPr>
                </a:tc>
                <a:extLst>
                  <a:ext uri="{0D108BD9-81ED-4DB2-BD59-A6C34878D82A}">
                    <a16:rowId xmlns:a16="http://schemas.microsoft.com/office/drawing/2014/main" val="3673204259"/>
                  </a:ext>
                </a:extLst>
              </a:tr>
              <a:tr h="5924960">
                <a:tc>
                  <a:txBody>
                    <a:bodyPr/>
                    <a:lstStyle/>
                    <a:p>
                      <a:r>
                        <a:rPr lang="it-IT" sz="1400" b="0" dirty="0">
                          <a:effectLst/>
                          <a:latin typeface="+mn-lt"/>
                        </a:rPr>
                        <a:t>Readiness </a:t>
                      </a:r>
                      <a:r>
                        <a:rPr lang="it-IT" sz="1400" b="0" dirty="0" err="1">
                          <a:effectLst/>
                          <a:latin typeface="+mn-lt"/>
                        </a:rPr>
                        <a:t>assessment</a:t>
                      </a:r>
                      <a:r>
                        <a:rPr lang="it-IT" sz="1400" b="0" dirty="0">
                          <a:effectLst/>
                          <a:latin typeface="+mn-lt"/>
                        </a:rPr>
                        <a:t> </a:t>
                      </a:r>
                      <a:r>
                        <a:rPr lang="it-IT" sz="1400" b="0" dirty="0" err="1">
                          <a:effectLst/>
                          <a:latin typeface="+mn-lt"/>
                        </a:rPr>
                        <a:t>done</a:t>
                      </a:r>
                      <a:r>
                        <a:rPr lang="it-IT" sz="1400" b="0" dirty="0">
                          <a:effectLst/>
                          <a:latin typeface="+mn-lt"/>
                        </a:rPr>
                        <a:t> by </a:t>
                      </a:r>
                      <a:r>
                        <a:rPr lang="it-IT" sz="1400" b="0" dirty="0" err="1">
                          <a:effectLst/>
                          <a:latin typeface="+mn-lt"/>
                        </a:rPr>
                        <a:t>Consulting</a:t>
                      </a:r>
                      <a:r>
                        <a:rPr lang="it-IT" sz="1400" b="0" dirty="0">
                          <a:effectLst/>
                          <a:latin typeface="+mn-lt"/>
                        </a:rPr>
                        <a:t> Services and </a:t>
                      </a:r>
                      <a:r>
                        <a:rPr lang="it-IT" sz="1400" b="0" dirty="0" err="1">
                          <a:effectLst/>
                          <a:latin typeface="+mn-lt"/>
                        </a:rPr>
                        <a:t>sometimes</a:t>
                      </a:r>
                      <a:r>
                        <a:rPr lang="it-IT" sz="1400" b="0" dirty="0">
                          <a:effectLst/>
                          <a:latin typeface="+mn-lt"/>
                        </a:rPr>
                        <a:t> </a:t>
                      </a:r>
                      <a:r>
                        <a:rPr lang="it-IT" sz="1400" b="0" dirty="0" err="1">
                          <a:effectLst/>
                          <a:latin typeface="+mn-lt"/>
                        </a:rPr>
                        <a:t>internally</a:t>
                      </a:r>
                      <a:r>
                        <a:rPr lang="it-IT" sz="1400" b="0" dirty="0">
                          <a:effectLst/>
                          <a:latin typeface="+mn-lt"/>
                        </a:rPr>
                        <a:t> by the </a:t>
                      </a:r>
                      <a:r>
                        <a:rPr lang="it-IT" sz="1400" b="0" dirty="0" err="1">
                          <a:effectLst/>
                          <a:latin typeface="+mn-lt"/>
                        </a:rPr>
                        <a:t>organization</a:t>
                      </a:r>
                      <a:r>
                        <a:rPr lang="it-IT" sz="1400" b="0" dirty="0">
                          <a:effectLst/>
                          <a:latin typeface="+mn-lt"/>
                        </a:rPr>
                        <a:t> in </a:t>
                      </a:r>
                      <a:r>
                        <a:rPr lang="it-IT" sz="1400" b="0" dirty="0" err="1">
                          <a:effectLst/>
                          <a:latin typeface="+mn-lt"/>
                        </a:rPr>
                        <a:t>order</a:t>
                      </a:r>
                      <a:r>
                        <a:rPr lang="it-IT" sz="1400" b="0" dirty="0">
                          <a:effectLst/>
                          <a:latin typeface="+mn-lt"/>
                        </a:rPr>
                        <a:t> to </a:t>
                      </a:r>
                      <a:r>
                        <a:rPr lang="it-IT" sz="1400" b="0" dirty="0" err="1">
                          <a:effectLst/>
                          <a:latin typeface="+mn-lt"/>
                        </a:rPr>
                        <a:t>provide</a:t>
                      </a:r>
                      <a:r>
                        <a:rPr lang="it-IT" sz="1400" b="0" dirty="0">
                          <a:effectLst/>
                          <a:latin typeface="+mn-lt"/>
                        </a:rPr>
                        <a:t> </a:t>
                      </a:r>
                      <a:r>
                        <a:rPr lang="it-IT" sz="1400" b="0" dirty="0" err="1">
                          <a:effectLst/>
                          <a:latin typeface="+mn-lt"/>
                        </a:rPr>
                        <a:t>recommendation</a:t>
                      </a:r>
                      <a:r>
                        <a:rPr lang="it-IT" sz="1400" b="0" dirty="0">
                          <a:effectLst/>
                          <a:latin typeface="+mn-lt"/>
                        </a:rPr>
                        <a:t> and </a:t>
                      </a:r>
                      <a:r>
                        <a:rPr lang="it-IT" sz="1400" b="0" dirty="0" err="1">
                          <a:effectLst/>
                          <a:latin typeface="+mn-lt"/>
                        </a:rPr>
                        <a:t>assistance</a:t>
                      </a:r>
                      <a:r>
                        <a:rPr lang="it-IT" sz="1400" b="0" dirty="0">
                          <a:effectLst/>
                          <a:latin typeface="+mn-lt"/>
                        </a:rPr>
                        <a:t> in </a:t>
                      </a:r>
                      <a:r>
                        <a:rPr lang="it-IT" sz="1400" b="0" dirty="0" err="1">
                          <a:effectLst/>
                          <a:latin typeface="+mn-lt"/>
                        </a:rPr>
                        <a:t>prioritizing</a:t>
                      </a:r>
                      <a:r>
                        <a:rPr lang="it-IT" sz="1400" b="0" dirty="0">
                          <a:effectLst/>
                          <a:latin typeface="+mn-lt"/>
                        </a:rPr>
                        <a:t> BSC </a:t>
                      </a:r>
                      <a:r>
                        <a:rPr lang="it-IT" sz="1400" b="0" dirty="0" err="1">
                          <a:effectLst/>
                          <a:latin typeface="+mn-lt"/>
                        </a:rPr>
                        <a:t>implementation</a:t>
                      </a:r>
                      <a:r>
                        <a:rPr lang="it-IT" sz="1400" b="0" dirty="0">
                          <a:effectLst/>
                          <a:latin typeface="+mn-lt"/>
                        </a:rPr>
                        <a:t>, </a:t>
                      </a:r>
                      <a:r>
                        <a:rPr lang="it-IT" sz="1400" b="0" dirty="0" err="1">
                          <a:effectLst/>
                          <a:latin typeface="+mn-lt"/>
                        </a:rPr>
                        <a:t>including</a:t>
                      </a:r>
                      <a:r>
                        <a:rPr lang="it-IT" sz="1400" b="0" dirty="0">
                          <a:effectLst/>
                          <a:latin typeface="+mn-lt"/>
                        </a:rPr>
                        <a:t> </a:t>
                      </a:r>
                      <a:r>
                        <a:rPr lang="it-IT" sz="1400" b="0" dirty="0" err="1">
                          <a:effectLst/>
                          <a:latin typeface="+mn-lt"/>
                        </a:rPr>
                        <a:t>education</a:t>
                      </a:r>
                      <a:r>
                        <a:rPr lang="it-IT" sz="1400" b="0" dirty="0">
                          <a:effectLst/>
                          <a:latin typeface="+mn-lt"/>
                        </a:rPr>
                        <a:t>, </a:t>
                      </a:r>
                      <a:r>
                        <a:rPr lang="it-IT" sz="1400" b="0" dirty="0" err="1">
                          <a:effectLst/>
                          <a:latin typeface="+mn-lt"/>
                        </a:rPr>
                        <a:t>strategic</a:t>
                      </a:r>
                      <a:r>
                        <a:rPr lang="it-IT" sz="1400" b="0" dirty="0">
                          <a:effectLst/>
                          <a:latin typeface="+mn-lt"/>
                        </a:rPr>
                        <a:t> </a:t>
                      </a:r>
                      <a:r>
                        <a:rPr lang="it-IT" sz="1400" b="0" dirty="0" err="1">
                          <a:effectLst/>
                          <a:latin typeface="+mn-lt"/>
                        </a:rPr>
                        <a:t>alignment</a:t>
                      </a:r>
                      <a:r>
                        <a:rPr lang="it-IT" sz="1400" b="0" dirty="0">
                          <a:effectLst/>
                          <a:latin typeface="+mn-lt"/>
                        </a:rPr>
                        <a:t>, and </a:t>
                      </a:r>
                      <a:r>
                        <a:rPr lang="it-IT" sz="1400" b="0" dirty="0" err="1">
                          <a:effectLst/>
                          <a:latin typeface="+mn-lt"/>
                        </a:rPr>
                        <a:t>internal</a:t>
                      </a:r>
                      <a:r>
                        <a:rPr lang="it-IT" sz="1400" b="0" dirty="0">
                          <a:effectLst/>
                          <a:latin typeface="+mn-lt"/>
                        </a:rPr>
                        <a:t> marketing. </a:t>
                      </a:r>
                      <a:endParaRPr lang="it-IT" sz="1400" dirty="0">
                        <a:effectLst/>
                        <a:latin typeface="+mn-lt"/>
                      </a:endParaRPr>
                    </a:p>
                    <a:p>
                      <a:r>
                        <a:rPr lang="it-IT" sz="1400" b="0" dirty="0">
                          <a:effectLst/>
                          <a:latin typeface="+mn-lt"/>
                        </a:rPr>
                        <a:t>The training </a:t>
                      </a:r>
                      <a:r>
                        <a:rPr lang="it-IT" sz="1400" b="0" dirty="0" err="1">
                          <a:effectLst/>
                          <a:latin typeface="+mn-lt"/>
                        </a:rPr>
                        <a:t>should</a:t>
                      </a:r>
                      <a:r>
                        <a:rPr lang="it-IT" sz="1400" b="0" dirty="0">
                          <a:effectLst/>
                          <a:latin typeface="+mn-lt"/>
                        </a:rPr>
                        <a:t> include </a:t>
                      </a:r>
                      <a:r>
                        <a:rPr lang="it-IT" sz="1400" b="0" dirty="0" err="1">
                          <a:effectLst/>
                          <a:latin typeface="+mn-lt"/>
                        </a:rPr>
                        <a:t>Introduction</a:t>
                      </a:r>
                      <a:r>
                        <a:rPr lang="it-IT" sz="1400" b="0" dirty="0">
                          <a:effectLst/>
                          <a:latin typeface="+mn-lt"/>
                        </a:rPr>
                        <a:t> to BSC, Intermediate </a:t>
                      </a:r>
                      <a:r>
                        <a:rPr lang="it-IT" sz="1400" b="0" dirty="0" err="1">
                          <a:effectLst/>
                          <a:latin typeface="+mn-lt"/>
                        </a:rPr>
                        <a:t>courses</a:t>
                      </a:r>
                      <a:r>
                        <a:rPr lang="it-IT" sz="1400" b="0" dirty="0">
                          <a:effectLst/>
                          <a:latin typeface="+mn-lt"/>
                        </a:rPr>
                        <a:t> in </a:t>
                      </a:r>
                      <a:r>
                        <a:rPr lang="it-IT" sz="1400" b="0" dirty="0" err="1">
                          <a:effectLst/>
                          <a:latin typeface="+mn-lt"/>
                        </a:rPr>
                        <a:t>Designing</a:t>
                      </a:r>
                      <a:r>
                        <a:rPr lang="it-IT" sz="1400" b="0" dirty="0">
                          <a:effectLst/>
                          <a:latin typeface="+mn-lt"/>
                        </a:rPr>
                        <a:t> &amp; </a:t>
                      </a:r>
                      <a:r>
                        <a:rPr lang="it-IT" sz="1400" b="0" dirty="0" err="1">
                          <a:effectLst/>
                          <a:latin typeface="+mn-lt"/>
                        </a:rPr>
                        <a:t>Developing</a:t>
                      </a:r>
                      <a:r>
                        <a:rPr lang="it-IT" sz="1400" b="0" dirty="0">
                          <a:effectLst/>
                          <a:latin typeface="+mn-lt"/>
                        </a:rPr>
                        <a:t> BSC and </a:t>
                      </a:r>
                      <a:r>
                        <a:rPr lang="it-IT" sz="1400" b="0" dirty="0" err="1">
                          <a:effectLst/>
                          <a:latin typeface="+mn-lt"/>
                        </a:rPr>
                        <a:t>advanced</a:t>
                      </a:r>
                      <a:r>
                        <a:rPr lang="it-IT" sz="1400" b="0" dirty="0">
                          <a:effectLst/>
                          <a:latin typeface="+mn-lt"/>
                        </a:rPr>
                        <a:t> </a:t>
                      </a:r>
                      <a:r>
                        <a:rPr lang="it-IT" sz="1400" b="0" dirty="0" err="1">
                          <a:effectLst/>
                          <a:latin typeface="+mn-lt"/>
                        </a:rPr>
                        <a:t>courses</a:t>
                      </a:r>
                      <a:r>
                        <a:rPr lang="it-IT" sz="1400" b="0" dirty="0">
                          <a:effectLst/>
                          <a:latin typeface="+mn-lt"/>
                        </a:rPr>
                        <a:t> in </a:t>
                      </a:r>
                      <a:r>
                        <a:rPr lang="it-IT" sz="1400" b="0" dirty="0" err="1">
                          <a:effectLst/>
                          <a:latin typeface="+mn-lt"/>
                        </a:rPr>
                        <a:t>Cascading</a:t>
                      </a:r>
                      <a:r>
                        <a:rPr lang="it-IT" sz="1400" b="0" dirty="0">
                          <a:effectLst/>
                          <a:latin typeface="+mn-lt"/>
                        </a:rPr>
                        <a:t> </a:t>
                      </a:r>
                      <a:r>
                        <a:rPr lang="it-IT" sz="1400" b="0" dirty="0" err="1">
                          <a:effectLst/>
                          <a:latin typeface="+mn-lt"/>
                        </a:rPr>
                        <a:t>Scorecards</a:t>
                      </a:r>
                      <a:r>
                        <a:rPr lang="it-IT" sz="1400" b="0" dirty="0">
                          <a:effectLst/>
                          <a:latin typeface="+mn-lt"/>
                        </a:rPr>
                        <a:t>. Training </a:t>
                      </a:r>
                      <a:r>
                        <a:rPr lang="it-IT" sz="1400" b="0" dirty="0" err="1">
                          <a:effectLst/>
                          <a:latin typeface="+mn-lt"/>
                        </a:rPr>
                        <a:t>will</a:t>
                      </a:r>
                      <a:r>
                        <a:rPr lang="it-IT" sz="1400" b="0" dirty="0">
                          <a:effectLst/>
                          <a:latin typeface="+mn-lt"/>
                        </a:rPr>
                        <a:t> </a:t>
                      </a:r>
                      <a:r>
                        <a:rPr lang="it-IT" sz="1400" b="0" dirty="0" err="1">
                          <a:effectLst/>
                          <a:latin typeface="+mn-lt"/>
                        </a:rPr>
                        <a:t>give</a:t>
                      </a:r>
                      <a:r>
                        <a:rPr lang="it-IT" sz="1400" b="0" dirty="0">
                          <a:effectLst/>
                          <a:latin typeface="+mn-lt"/>
                        </a:rPr>
                        <a:t> </a:t>
                      </a:r>
                      <a:r>
                        <a:rPr lang="it-IT" sz="1400" b="0" dirty="0" err="1">
                          <a:effectLst/>
                          <a:latin typeface="+mn-lt"/>
                        </a:rPr>
                        <a:t>ideas</a:t>
                      </a:r>
                      <a:r>
                        <a:rPr lang="it-IT" sz="1400" b="0" dirty="0">
                          <a:effectLst/>
                          <a:latin typeface="+mn-lt"/>
                        </a:rPr>
                        <a:t> on the </a:t>
                      </a:r>
                      <a:r>
                        <a:rPr lang="it-IT" sz="1400" b="0" dirty="0" err="1">
                          <a:effectLst/>
                          <a:latin typeface="+mn-lt"/>
                        </a:rPr>
                        <a:t>importance</a:t>
                      </a:r>
                      <a:r>
                        <a:rPr lang="it-IT" sz="1400" b="0" dirty="0">
                          <a:effectLst/>
                          <a:latin typeface="+mn-lt"/>
                        </a:rPr>
                        <a:t> of BSC </a:t>
                      </a:r>
                      <a:r>
                        <a:rPr lang="it-IT" sz="1400" b="0" dirty="0" err="1">
                          <a:effectLst/>
                          <a:latin typeface="+mn-lt"/>
                        </a:rPr>
                        <a:t>as</a:t>
                      </a:r>
                      <a:r>
                        <a:rPr lang="it-IT" sz="1400" b="0" dirty="0">
                          <a:effectLst/>
                          <a:latin typeface="+mn-lt"/>
                        </a:rPr>
                        <a:t> </a:t>
                      </a:r>
                      <a:r>
                        <a:rPr lang="it-IT" sz="1400" b="0" dirty="0" err="1">
                          <a:effectLst/>
                          <a:latin typeface="+mn-lt"/>
                        </a:rPr>
                        <a:t>well</a:t>
                      </a:r>
                      <a:r>
                        <a:rPr lang="it-IT" sz="1400" b="0" dirty="0">
                          <a:effectLst/>
                          <a:latin typeface="+mn-lt"/>
                        </a:rPr>
                        <a:t> and </a:t>
                      </a:r>
                      <a:r>
                        <a:rPr lang="it-IT" sz="1400" b="0" dirty="0" err="1">
                          <a:effectLst/>
                          <a:latin typeface="+mn-lt"/>
                        </a:rPr>
                        <a:t>how</a:t>
                      </a:r>
                      <a:r>
                        <a:rPr lang="it-IT" sz="1400" b="0" dirty="0">
                          <a:effectLst/>
                          <a:latin typeface="+mn-lt"/>
                        </a:rPr>
                        <a:t> to </a:t>
                      </a:r>
                      <a:r>
                        <a:rPr lang="it-IT" sz="1400" b="0" dirty="0" err="1">
                          <a:effectLst/>
                          <a:latin typeface="+mn-lt"/>
                        </a:rPr>
                        <a:t>make</a:t>
                      </a:r>
                      <a:r>
                        <a:rPr lang="it-IT" sz="1400" b="0" dirty="0">
                          <a:effectLst/>
                          <a:latin typeface="+mn-lt"/>
                        </a:rPr>
                        <a:t> the best out of BSC. </a:t>
                      </a:r>
                      <a:endParaRPr lang="it-IT" sz="1400" dirty="0">
                        <a:effectLst/>
                        <a:latin typeface="+mn-lt"/>
                      </a:endParaRPr>
                    </a:p>
                  </a:txBody>
                  <a:tcPr anchor="ctr">
                    <a:lnL w="3175" cap="flat" cmpd="sng" algn="ctr">
                      <a:solidFill>
                        <a:srgbClr val="191616"/>
                      </a:solidFill>
                      <a:prstDash val="solid"/>
                      <a:round/>
                      <a:headEnd type="none" w="med" len="med"/>
                      <a:tailEnd type="none" w="med" len="med"/>
                    </a:lnL>
                    <a:lnR w="3175" cap="flat" cmpd="sng" algn="ctr">
                      <a:solidFill>
                        <a:srgbClr val="191616"/>
                      </a:solidFill>
                      <a:prstDash val="solid"/>
                      <a:round/>
                      <a:headEnd type="none" w="med" len="med"/>
                      <a:tailEnd type="none" w="med" len="med"/>
                    </a:lnR>
                    <a:lnT w="3175" cap="flat" cmpd="sng" algn="ctr">
                      <a:solidFill>
                        <a:srgbClr val="191919"/>
                      </a:solidFill>
                      <a:prstDash val="solid"/>
                      <a:round/>
                      <a:headEnd type="none" w="med" len="med"/>
                      <a:tailEnd type="none" w="med" len="med"/>
                    </a:lnT>
                    <a:lnB w="3175" cap="flat" cmpd="sng" algn="ctr">
                      <a:solidFill>
                        <a:srgbClr val="191919"/>
                      </a:solidFill>
                      <a:prstDash val="solid"/>
                      <a:round/>
                      <a:headEnd type="none" w="med" len="med"/>
                      <a:tailEnd type="none" w="med" len="med"/>
                    </a:lnB>
                  </a:tcPr>
                </a:tc>
                <a:tc>
                  <a:txBody>
                    <a:bodyPr/>
                    <a:lstStyle/>
                    <a:p>
                      <a:r>
                        <a:rPr lang="it-IT" sz="1400" b="0" dirty="0" err="1">
                          <a:effectLst/>
                          <a:latin typeface="+mn-lt"/>
                        </a:rPr>
                        <a:t>During</a:t>
                      </a:r>
                      <a:r>
                        <a:rPr lang="it-IT" sz="1400" b="0" dirty="0">
                          <a:effectLst/>
                          <a:latin typeface="+mn-lt"/>
                        </a:rPr>
                        <a:t> the stage of BSC design and </a:t>
                      </a:r>
                      <a:r>
                        <a:rPr lang="it-IT" sz="1400" b="0" dirty="0" err="1">
                          <a:effectLst/>
                          <a:latin typeface="+mn-lt"/>
                        </a:rPr>
                        <a:t>develop</a:t>
                      </a:r>
                      <a:r>
                        <a:rPr lang="it-IT" sz="1400" b="0" dirty="0">
                          <a:effectLst/>
                          <a:latin typeface="+mn-lt"/>
                        </a:rPr>
                        <a:t>- </a:t>
                      </a:r>
                      <a:r>
                        <a:rPr lang="it-IT" sz="1400" b="0" dirty="0" err="1">
                          <a:effectLst/>
                          <a:latin typeface="+mn-lt"/>
                        </a:rPr>
                        <a:t>ment</a:t>
                      </a:r>
                      <a:r>
                        <a:rPr lang="it-IT" sz="1400" b="0" dirty="0">
                          <a:effectLst/>
                          <a:latin typeface="+mn-lt"/>
                        </a:rPr>
                        <a:t>, the ‘top </a:t>
                      </a:r>
                      <a:r>
                        <a:rPr lang="it-IT" sz="1400" b="0" dirty="0" err="1">
                          <a:effectLst/>
                          <a:latin typeface="+mn-lt"/>
                        </a:rPr>
                        <a:t>level</a:t>
                      </a:r>
                      <a:r>
                        <a:rPr lang="it-IT" sz="1400" b="0" dirty="0">
                          <a:effectLst/>
                          <a:latin typeface="+mn-lt"/>
                        </a:rPr>
                        <a:t>’ </a:t>
                      </a:r>
                      <a:r>
                        <a:rPr lang="it-IT" sz="1400" b="0" dirty="0" err="1">
                          <a:effectLst/>
                          <a:latin typeface="+mn-lt"/>
                        </a:rPr>
                        <a:t>strategy</a:t>
                      </a:r>
                      <a:r>
                        <a:rPr lang="it-IT" sz="1400" b="0" dirty="0">
                          <a:effectLst/>
                          <a:latin typeface="+mn-lt"/>
                        </a:rPr>
                        <a:t> </a:t>
                      </a:r>
                      <a:r>
                        <a:rPr lang="it-IT" sz="1400" b="0" dirty="0" err="1">
                          <a:effectLst/>
                          <a:latin typeface="+mn-lt"/>
                        </a:rPr>
                        <a:t>maps</a:t>
                      </a:r>
                      <a:r>
                        <a:rPr lang="it-IT" sz="1400" b="0" dirty="0">
                          <a:effectLst/>
                          <a:latin typeface="+mn-lt"/>
                        </a:rPr>
                        <a:t> </a:t>
                      </a:r>
                      <a:r>
                        <a:rPr lang="it-IT" sz="1400" b="0" dirty="0" err="1">
                          <a:effectLst/>
                          <a:latin typeface="+mn-lt"/>
                        </a:rPr>
                        <a:t>should</a:t>
                      </a:r>
                      <a:r>
                        <a:rPr lang="it-IT" sz="1400" b="0" dirty="0">
                          <a:effectLst/>
                          <a:latin typeface="+mn-lt"/>
                        </a:rPr>
                        <a:t> be set. </a:t>
                      </a:r>
                      <a:r>
                        <a:rPr lang="it-IT" sz="1400" b="0" dirty="0" err="1">
                          <a:effectLst/>
                          <a:latin typeface="+mn-lt"/>
                        </a:rPr>
                        <a:t>Together</a:t>
                      </a:r>
                      <a:r>
                        <a:rPr lang="it-IT" sz="1400" b="0" dirty="0">
                          <a:effectLst/>
                          <a:latin typeface="+mn-lt"/>
                        </a:rPr>
                        <a:t> with </a:t>
                      </a:r>
                      <a:r>
                        <a:rPr lang="it-IT" sz="1400" b="0" dirty="0" err="1">
                          <a:effectLst/>
                          <a:latin typeface="+mn-lt"/>
                        </a:rPr>
                        <a:t>strate</a:t>
                      </a:r>
                      <a:r>
                        <a:rPr lang="it-IT" sz="1400" b="0" dirty="0">
                          <a:effectLst/>
                          <a:latin typeface="+mn-lt"/>
                        </a:rPr>
                        <a:t>- </a:t>
                      </a:r>
                      <a:endParaRPr lang="it-IT" sz="1400" dirty="0">
                        <a:effectLst/>
                        <a:latin typeface="+mn-lt"/>
                      </a:endParaRPr>
                    </a:p>
                    <a:p>
                      <a:r>
                        <a:rPr lang="it-IT" sz="1400" b="0" dirty="0" err="1">
                          <a:effectLst/>
                          <a:latin typeface="+mn-lt"/>
                        </a:rPr>
                        <a:t>gy</a:t>
                      </a:r>
                      <a:r>
                        <a:rPr lang="it-IT" sz="1400" b="0" dirty="0">
                          <a:effectLst/>
                          <a:latin typeface="+mn-lt"/>
                        </a:rPr>
                        <a:t> </a:t>
                      </a:r>
                      <a:r>
                        <a:rPr lang="it-IT" sz="1400" b="0" dirty="0" err="1">
                          <a:effectLst/>
                          <a:latin typeface="+mn-lt"/>
                        </a:rPr>
                        <a:t>maps</a:t>
                      </a:r>
                      <a:r>
                        <a:rPr lang="it-IT" sz="1400" b="0" dirty="0">
                          <a:effectLst/>
                          <a:latin typeface="+mn-lt"/>
                        </a:rPr>
                        <a:t> the </a:t>
                      </a:r>
                      <a:r>
                        <a:rPr lang="it-IT" sz="1400" b="0" dirty="0" err="1">
                          <a:effectLst/>
                          <a:latin typeface="+mn-lt"/>
                        </a:rPr>
                        <a:t>measures</a:t>
                      </a:r>
                      <a:r>
                        <a:rPr lang="it-IT" sz="1400" b="0" dirty="0">
                          <a:effectLst/>
                          <a:latin typeface="+mn-lt"/>
                        </a:rPr>
                        <a:t> and targets </a:t>
                      </a:r>
                      <a:r>
                        <a:rPr lang="it-IT" sz="1400" b="0" dirty="0" err="1">
                          <a:effectLst/>
                          <a:latin typeface="+mn-lt"/>
                        </a:rPr>
                        <a:t>should</a:t>
                      </a:r>
                      <a:r>
                        <a:rPr lang="it-IT" sz="1400" b="0" dirty="0">
                          <a:effectLst/>
                          <a:latin typeface="+mn-lt"/>
                        </a:rPr>
                        <a:t> be </a:t>
                      </a:r>
                      <a:r>
                        <a:rPr lang="it-IT" sz="1400" b="0" dirty="0" err="1">
                          <a:effectLst/>
                          <a:latin typeface="+mn-lt"/>
                        </a:rPr>
                        <a:t>determined</a:t>
                      </a:r>
                      <a:r>
                        <a:rPr lang="it-IT" sz="1400" b="0" dirty="0">
                          <a:effectLst/>
                          <a:latin typeface="+mn-lt"/>
                        </a:rPr>
                        <a:t> </a:t>
                      </a:r>
                      <a:r>
                        <a:rPr lang="it-IT" sz="1400" b="0" dirty="0" err="1">
                          <a:effectLst/>
                          <a:latin typeface="+mn-lt"/>
                        </a:rPr>
                        <a:t>as</a:t>
                      </a:r>
                      <a:r>
                        <a:rPr lang="it-IT" sz="1400" b="0" dirty="0">
                          <a:effectLst/>
                          <a:latin typeface="+mn-lt"/>
                        </a:rPr>
                        <a:t> </a:t>
                      </a:r>
                      <a:r>
                        <a:rPr lang="it-IT" sz="1400" b="0" dirty="0" err="1">
                          <a:effectLst/>
                          <a:latin typeface="+mn-lt"/>
                        </a:rPr>
                        <a:t>well</a:t>
                      </a:r>
                      <a:r>
                        <a:rPr lang="it-IT" sz="1400" b="0" dirty="0">
                          <a:effectLst/>
                          <a:latin typeface="+mn-lt"/>
                        </a:rPr>
                        <a:t>. </a:t>
                      </a:r>
                      <a:r>
                        <a:rPr lang="it-IT" sz="1400" b="0" dirty="0" err="1">
                          <a:effectLst/>
                          <a:latin typeface="+mn-lt"/>
                        </a:rPr>
                        <a:t>Another</a:t>
                      </a:r>
                      <a:r>
                        <a:rPr lang="it-IT" sz="1400" b="0" dirty="0">
                          <a:effectLst/>
                          <a:latin typeface="+mn-lt"/>
                        </a:rPr>
                        <a:t> </a:t>
                      </a:r>
                      <a:r>
                        <a:rPr lang="it-IT" sz="1400" b="0" dirty="0" err="1">
                          <a:effectLst/>
                          <a:latin typeface="+mn-lt"/>
                        </a:rPr>
                        <a:t>important</a:t>
                      </a:r>
                      <a:r>
                        <a:rPr lang="it-IT" sz="1400" b="0" dirty="0">
                          <a:effectLst/>
                          <a:latin typeface="+mn-lt"/>
                        </a:rPr>
                        <a:t> pro- </a:t>
                      </a:r>
                      <a:r>
                        <a:rPr lang="it-IT" sz="1400" b="0" dirty="0" err="1">
                          <a:effectLst/>
                          <a:latin typeface="+mn-lt"/>
                        </a:rPr>
                        <a:t>cess</a:t>
                      </a:r>
                      <a:r>
                        <a:rPr lang="it-IT" sz="1400" b="0" dirty="0">
                          <a:effectLst/>
                          <a:latin typeface="+mn-lt"/>
                        </a:rPr>
                        <a:t> </a:t>
                      </a:r>
                      <a:r>
                        <a:rPr lang="it-IT" sz="1400" b="0" dirty="0" err="1">
                          <a:effectLst/>
                          <a:latin typeface="+mn-lt"/>
                        </a:rPr>
                        <a:t>that</a:t>
                      </a:r>
                      <a:r>
                        <a:rPr lang="it-IT" sz="1400" b="0" dirty="0">
                          <a:effectLst/>
                          <a:latin typeface="+mn-lt"/>
                        </a:rPr>
                        <a:t> </a:t>
                      </a:r>
                      <a:r>
                        <a:rPr lang="it-IT" sz="1400" b="0" dirty="0" err="1">
                          <a:effectLst/>
                          <a:latin typeface="+mn-lt"/>
                        </a:rPr>
                        <a:t>should</a:t>
                      </a:r>
                      <a:r>
                        <a:rPr lang="it-IT" sz="1400" b="0" dirty="0">
                          <a:effectLst/>
                          <a:latin typeface="+mn-lt"/>
                        </a:rPr>
                        <a:t> take </a:t>
                      </a:r>
                      <a:r>
                        <a:rPr lang="it-IT" sz="1400" b="0" dirty="0" err="1">
                          <a:effectLst/>
                          <a:latin typeface="+mn-lt"/>
                        </a:rPr>
                        <a:t>place</a:t>
                      </a:r>
                      <a:r>
                        <a:rPr lang="it-IT" sz="1400" b="0" dirty="0">
                          <a:effectLst/>
                          <a:latin typeface="+mn-lt"/>
                        </a:rPr>
                        <a:t> </a:t>
                      </a:r>
                      <a:r>
                        <a:rPr lang="it-IT" sz="1400" b="0" dirty="0" err="1">
                          <a:effectLst/>
                          <a:latin typeface="+mn-lt"/>
                        </a:rPr>
                        <a:t>during</a:t>
                      </a:r>
                      <a:r>
                        <a:rPr lang="it-IT" sz="1400" b="0" dirty="0">
                          <a:effectLst/>
                          <a:latin typeface="+mn-lt"/>
                        </a:rPr>
                        <a:t> </a:t>
                      </a:r>
                      <a:r>
                        <a:rPr lang="it-IT" sz="1400" b="0" dirty="0" err="1">
                          <a:effectLst/>
                          <a:latin typeface="+mn-lt"/>
                        </a:rPr>
                        <a:t>this</a:t>
                      </a:r>
                      <a:r>
                        <a:rPr lang="it-IT" sz="1400" b="0" dirty="0">
                          <a:effectLst/>
                          <a:latin typeface="+mn-lt"/>
                        </a:rPr>
                        <a:t> stage are the </a:t>
                      </a:r>
                      <a:r>
                        <a:rPr lang="it-IT" sz="1400" b="0" dirty="0" err="1">
                          <a:effectLst/>
                          <a:latin typeface="+mn-lt"/>
                        </a:rPr>
                        <a:t>initiatives</a:t>
                      </a:r>
                      <a:r>
                        <a:rPr lang="it-IT" sz="1400" b="0" dirty="0">
                          <a:effectLst/>
                          <a:latin typeface="+mn-lt"/>
                        </a:rPr>
                        <a:t> </a:t>
                      </a:r>
                      <a:r>
                        <a:rPr lang="it-IT" sz="1400" b="0" dirty="0" err="1">
                          <a:effectLst/>
                          <a:latin typeface="+mn-lt"/>
                        </a:rPr>
                        <a:t>concerning</a:t>
                      </a:r>
                      <a:r>
                        <a:rPr lang="it-IT" sz="1400" b="0" dirty="0">
                          <a:effectLst/>
                          <a:latin typeface="+mn-lt"/>
                        </a:rPr>
                        <a:t> the </a:t>
                      </a:r>
                      <a:r>
                        <a:rPr lang="it-IT" sz="1400" b="0" dirty="0" err="1">
                          <a:effectLst/>
                          <a:latin typeface="+mn-lt"/>
                        </a:rPr>
                        <a:t>agreed</a:t>
                      </a:r>
                      <a:r>
                        <a:rPr lang="it-IT" sz="1400" b="0" dirty="0">
                          <a:effectLst/>
                          <a:latin typeface="+mn-lt"/>
                        </a:rPr>
                        <a:t> </a:t>
                      </a:r>
                      <a:r>
                        <a:rPr lang="it-IT" sz="1400" b="0" dirty="0" err="1">
                          <a:effectLst/>
                          <a:latin typeface="+mn-lt"/>
                        </a:rPr>
                        <a:t>implementation</a:t>
                      </a:r>
                      <a:r>
                        <a:rPr lang="it-IT" sz="1400" b="0" dirty="0">
                          <a:effectLst/>
                          <a:latin typeface="+mn-lt"/>
                        </a:rPr>
                        <a:t> and </a:t>
                      </a:r>
                      <a:r>
                        <a:rPr lang="it-IT" sz="1400" b="0" dirty="0" err="1">
                          <a:effectLst/>
                          <a:latin typeface="+mn-lt"/>
                        </a:rPr>
                        <a:t>communication</a:t>
                      </a:r>
                      <a:r>
                        <a:rPr lang="it-IT" sz="1400" b="0" dirty="0">
                          <a:effectLst/>
                          <a:latin typeface="+mn-lt"/>
                        </a:rPr>
                        <a:t> </a:t>
                      </a:r>
                      <a:r>
                        <a:rPr lang="it-IT" sz="1400" b="0" dirty="0" err="1">
                          <a:effectLst/>
                          <a:latin typeface="+mn-lt"/>
                        </a:rPr>
                        <a:t>guidelines</a:t>
                      </a:r>
                      <a:r>
                        <a:rPr lang="it-IT" sz="1400" b="0" dirty="0">
                          <a:effectLst/>
                          <a:latin typeface="+mn-lt"/>
                        </a:rPr>
                        <a:t>. </a:t>
                      </a:r>
                      <a:r>
                        <a:rPr lang="it-IT" sz="1400" b="0" dirty="0" err="1">
                          <a:effectLst/>
                          <a:latin typeface="+mn-lt"/>
                        </a:rPr>
                        <a:t>This</a:t>
                      </a:r>
                      <a:r>
                        <a:rPr lang="it-IT" sz="1400" b="0" dirty="0">
                          <a:effectLst/>
                          <a:latin typeface="+mn-lt"/>
                        </a:rPr>
                        <a:t> stage </a:t>
                      </a:r>
                      <a:r>
                        <a:rPr lang="it-IT" sz="1400" b="0" dirty="0" err="1">
                          <a:effectLst/>
                          <a:latin typeface="+mn-lt"/>
                        </a:rPr>
                        <a:t>usually</a:t>
                      </a:r>
                      <a:r>
                        <a:rPr lang="it-IT" sz="1400" b="0" dirty="0">
                          <a:effectLst/>
                          <a:latin typeface="+mn-lt"/>
                        </a:rPr>
                        <a:t> </a:t>
                      </a:r>
                      <a:r>
                        <a:rPr lang="it-IT" sz="1400" b="0" dirty="0" err="1">
                          <a:effectLst/>
                          <a:latin typeface="+mn-lt"/>
                        </a:rPr>
                        <a:t>ranges</a:t>
                      </a:r>
                      <a:r>
                        <a:rPr lang="it-IT" sz="1400" b="0" dirty="0">
                          <a:effectLst/>
                          <a:latin typeface="+mn-lt"/>
                        </a:rPr>
                        <a:t> from </a:t>
                      </a:r>
                      <a:r>
                        <a:rPr lang="it-IT" sz="1400" b="0" dirty="0" err="1">
                          <a:effectLst/>
                          <a:latin typeface="+mn-lt"/>
                        </a:rPr>
                        <a:t>eight</a:t>
                      </a:r>
                      <a:r>
                        <a:rPr lang="it-IT" sz="1400" b="0" dirty="0">
                          <a:effectLst/>
                          <a:latin typeface="+mn-lt"/>
                        </a:rPr>
                        <a:t> to </a:t>
                      </a:r>
                      <a:r>
                        <a:rPr lang="it-IT" sz="1400" b="0" dirty="0" err="1">
                          <a:effectLst/>
                          <a:latin typeface="+mn-lt"/>
                        </a:rPr>
                        <a:t>twelve</a:t>
                      </a:r>
                      <a:r>
                        <a:rPr lang="it-IT" sz="1400" b="0" dirty="0">
                          <a:effectLst/>
                          <a:latin typeface="+mn-lt"/>
                        </a:rPr>
                        <a:t> weeks. </a:t>
                      </a:r>
                      <a:endParaRPr lang="it-IT" sz="1400" dirty="0">
                        <a:effectLst/>
                        <a:latin typeface="+mn-lt"/>
                      </a:endParaRPr>
                    </a:p>
                  </a:txBody>
                  <a:tcPr anchor="ctr">
                    <a:lnL w="3175" cap="flat" cmpd="sng" algn="ctr">
                      <a:solidFill>
                        <a:srgbClr val="191616"/>
                      </a:solidFill>
                      <a:prstDash val="solid"/>
                      <a:round/>
                      <a:headEnd type="none" w="med" len="med"/>
                      <a:tailEnd type="none" w="med" len="med"/>
                    </a:lnL>
                    <a:lnR w="3175" cap="flat" cmpd="sng" algn="ctr">
                      <a:solidFill>
                        <a:srgbClr val="191616"/>
                      </a:solidFill>
                      <a:prstDash val="solid"/>
                      <a:round/>
                      <a:headEnd type="none" w="med" len="med"/>
                      <a:tailEnd type="none" w="med" len="med"/>
                    </a:lnR>
                    <a:lnT w="3175" cap="flat" cmpd="sng" algn="ctr">
                      <a:solidFill>
                        <a:srgbClr val="1C1919"/>
                      </a:solidFill>
                      <a:prstDash val="solid"/>
                      <a:round/>
                      <a:headEnd type="none" w="med" len="med"/>
                      <a:tailEnd type="none" w="med" len="med"/>
                    </a:lnT>
                    <a:lnB w="3175" cap="flat" cmpd="sng" algn="ctr">
                      <a:solidFill>
                        <a:srgbClr val="1C1919"/>
                      </a:solidFill>
                      <a:prstDash val="solid"/>
                      <a:round/>
                      <a:headEnd type="none" w="med" len="med"/>
                      <a:tailEnd type="none" w="med" len="med"/>
                    </a:lnB>
                  </a:tcPr>
                </a:tc>
                <a:tc>
                  <a:txBody>
                    <a:bodyPr/>
                    <a:lstStyle/>
                    <a:p>
                      <a:r>
                        <a:rPr lang="it-IT" sz="1800" b="0" dirty="0">
                          <a:effectLst/>
                          <a:latin typeface="+mn-lt"/>
                        </a:rPr>
                        <a:t>In </a:t>
                      </a:r>
                      <a:r>
                        <a:rPr lang="it-IT" sz="1800" b="0" dirty="0" err="1">
                          <a:effectLst/>
                          <a:latin typeface="+mn-lt"/>
                        </a:rPr>
                        <a:t>this</a:t>
                      </a:r>
                      <a:r>
                        <a:rPr lang="it-IT" sz="1800" b="0" dirty="0">
                          <a:effectLst/>
                          <a:latin typeface="+mn-lt"/>
                        </a:rPr>
                        <a:t> stage, </a:t>
                      </a:r>
                      <a:r>
                        <a:rPr lang="it-IT" sz="1800" b="0" dirty="0" err="1">
                          <a:effectLst/>
                          <a:latin typeface="+mn-lt"/>
                        </a:rPr>
                        <a:t>there</a:t>
                      </a:r>
                      <a:r>
                        <a:rPr lang="it-IT" sz="1800" b="0" dirty="0">
                          <a:effectLst/>
                          <a:latin typeface="+mn-lt"/>
                        </a:rPr>
                        <a:t> are </a:t>
                      </a:r>
                      <a:r>
                        <a:rPr lang="it-IT" sz="1800" b="0" dirty="0" err="1">
                          <a:effectLst/>
                          <a:latin typeface="+mn-lt"/>
                        </a:rPr>
                        <a:t>technicalities</a:t>
                      </a:r>
                      <a:r>
                        <a:rPr lang="it-IT" sz="1800" b="0" dirty="0">
                          <a:effectLst/>
                          <a:latin typeface="+mn-lt"/>
                        </a:rPr>
                        <a:t> </a:t>
                      </a:r>
                      <a:r>
                        <a:rPr lang="it-IT" sz="1800" b="0" dirty="0" err="1">
                          <a:effectLst/>
                          <a:latin typeface="+mn-lt"/>
                        </a:rPr>
                        <a:t>that</a:t>
                      </a:r>
                      <a:r>
                        <a:rPr lang="it-IT" sz="1800" b="0" dirty="0">
                          <a:effectLst/>
                          <a:latin typeface="+mn-lt"/>
                        </a:rPr>
                        <a:t> </a:t>
                      </a:r>
                      <a:r>
                        <a:rPr lang="it-IT" sz="1800" b="0" dirty="0" err="1">
                          <a:effectLst/>
                          <a:latin typeface="+mn-lt"/>
                        </a:rPr>
                        <a:t>will</a:t>
                      </a:r>
                      <a:r>
                        <a:rPr lang="it-IT" sz="1800" b="0" dirty="0">
                          <a:effectLst/>
                          <a:latin typeface="+mn-lt"/>
                        </a:rPr>
                        <a:t> take </a:t>
                      </a:r>
                      <a:r>
                        <a:rPr lang="it-IT" sz="1800" b="0" dirty="0" err="1">
                          <a:effectLst/>
                          <a:latin typeface="+mn-lt"/>
                        </a:rPr>
                        <a:t>place</a:t>
                      </a:r>
                      <a:r>
                        <a:rPr lang="it-IT" sz="1800" b="0" dirty="0">
                          <a:effectLst/>
                          <a:latin typeface="+mn-lt"/>
                        </a:rPr>
                        <a:t> </a:t>
                      </a:r>
                      <a:r>
                        <a:rPr lang="it-IT" sz="1800" b="0" dirty="0" err="1">
                          <a:effectLst/>
                          <a:latin typeface="+mn-lt"/>
                        </a:rPr>
                        <a:t>like</a:t>
                      </a:r>
                      <a:r>
                        <a:rPr lang="it-IT" sz="1800" b="0" dirty="0">
                          <a:effectLst/>
                          <a:latin typeface="+mn-lt"/>
                        </a:rPr>
                        <a:t>, </a:t>
                      </a:r>
                      <a:r>
                        <a:rPr lang="it-IT" sz="1800" b="0" dirty="0" err="1">
                          <a:effectLst/>
                          <a:latin typeface="+mn-lt"/>
                        </a:rPr>
                        <a:t>installing</a:t>
                      </a:r>
                      <a:r>
                        <a:rPr lang="it-IT" sz="1800" b="0" dirty="0">
                          <a:effectLst/>
                          <a:latin typeface="+mn-lt"/>
                        </a:rPr>
                        <a:t> BSC software the server </a:t>
                      </a:r>
                      <a:r>
                        <a:rPr lang="it-IT" sz="1800" b="0" dirty="0" err="1">
                          <a:effectLst/>
                          <a:latin typeface="+mn-lt"/>
                        </a:rPr>
                        <a:t>as</a:t>
                      </a:r>
                      <a:r>
                        <a:rPr lang="it-IT" sz="1800" b="0" dirty="0">
                          <a:effectLst/>
                          <a:latin typeface="+mn-lt"/>
                        </a:rPr>
                        <a:t> </a:t>
                      </a:r>
                      <a:r>
                        <a:rPr lang="it-IT" sz="1800" b="0" dirty="0" err="1">
                          <a:effectLst/>
                          <a:latin typeface="+mn-lt"/>
                        </a:rPr>
                        <a:t>well</a:t>
                      </a:r>
                      <a:r>
                        <a:rPr lang="it-IT" sz="1800" b="0" dirty="0">
                          <a:effectLst/>
                          <a:latin typeface="+mn-lt"/>
                        </a:rPr>
                        <a:t> </a:t>
                      </a:r>
                      <a:r>
                        <a:rPr lang="it-IT" sz="1800" b="0" dirty="0" err="1">
                          <a:effectLst/>
                          <a:latin typeface="+mn-lt"/>
                        </a:rPr>
                        <a:t>as</a:t>
                      </a:r>
                      <a:r>
                        <a:rPr lang="it-IT" sz="1800" b="0" dirty="0">
                          <a:effectLst/>
                          <a:latin typeface="+mn-lt"/>
                        </a:rPr>
                        <a:t> client side. </a:t>
                      </a:r>
                      <a:r>
                        <a:rPr lang="it-IT" sz="1800" b="0" dirty="0" err="1">
                          <a:effectLst/>
                          <a:latin typeface="+mn-lt"/>
                        </a:rPr>
                        <a:t>This</a:t>
                      </a:r>
                      <a:r>
                        <a:rPr lang="it-IT" sz="1800" b="0" dirty="0">
                          <a:effectLst/>
                          <a:latin typeface="+mn-lt"/>
                        </a:rPr>
                        <a:t> stage </a:t>
                      </a:r>
                      <a:r>
                        <a:rPr lang="it-IT" sz="1800" b="0" dirty="0" err="1">
                          <a:effectLst/>
                          <a:latin typeface="+mn-lt"/>
                        </a:rPr>
                        <a:t>usually</a:t>
                      </a:r>
                      <a:r>
                        <a:rPr lang="it-IT" sz="1800" b="0" dirty="0">
                          <a:effectLst/>
                          <a:latin typeface="+mn-lt"/>
                        </a:rPr>
                        <a:t> </a:t>
                      </a:r>
                      <a:r>
                        <a:rPr lang="it-IT" sz="1800" b="0" dirty="0" err="1">
                          <a:effectLst/>
                          <a:latin typeface="+mn-lt"/>
                        </a:rPr>
                        <a:t>takes</a:t>
                      </a:r>
                      <a:r>
                        <a:rPr lang="it-IT" sz="1800" b="0" dirty="0">
                          <a:effectLst/>
                          <a:latin typeface="+mn-lt"/>
                        </a:rPr>
                        <a:t> from </a:t>
                      </a:r>
                      <a:r>
                        <a:rPr lang="it-IT" sz="1800" b="0" dirty="0" err="1">
                          <a:effectLst/>
                          <a:latin typeface="+mn-lt"/>
                        </a:rPr>
                        <a:t>one</a:t>
                      </a:r>
                      <a:r>
                        <a:rPr lang="it-IT" sz="1800" b="0" dirty="0">
                          <a:effectLst/>
                          <a:latin typeface="+mn-lt"/>
                        </a:rPr>
                        <a:t> to </a:t>
                      </a:r>
                      <a:r>
                        <a:rPr lang="it-IT" sz="1800" b="0" dirty="0" err="1">
                          <a:effectLst/>
                          <a:latin typeface="+mn-lt"/>
                        </a:rPr>
                        <a:t>four</a:t>
                      </a:r>
                      <a:r>
                        <a:rPr lang="it-IT" sz="1800" b="0" dirty="0">
                          <a:effectLst/>
                          <a:latin typeface="+mn-lt"/>
                        </a:rPr>
                        <a:t> weeks</a:t>
                      </a:r>
                      <a:r>
                        <a:rPr lang="it-IT" sz="1400" b="0" dirty="0">
                          <a:effectLst/>
                          <a:latin typeface="+mn-lt"/>
                        </a:rPr>
                        <a:t>. </a:t>
                      </a:r>
                      <a:endParaRPr lang="it-IT" sz="1400" dirty="0">
                        <a:effectLst/>
                        <a:latin typeface="+mn-lt"/>
                      </a:endParaRPr>
                    </a:p>
                  </a:txBody>
                  <a:tcPr anchor="ctr">
                    <a:lnL w="3175" cap="flat" cmpd="sng" algn="ctr">
                      <a:solidFill>
                        <a:srgbClr val="191616"/>
                      </a:solidFill>
                      <a:prstDash val="solid"/>
                      <a:round/>
                      <a:headEnd type="none" w="med" len="med"/>
                      <a:tailEnd type="none" w="med" len="med"/>
                    </a:lnL>
                    <a:lnR w="3175" cap="flat" cmpd="sng" algn="ctr">
                      <a:solidFill>
                        <a:srgbClr val="191616"/>
                      </a:solidFill>
                      <a:prstDash val="solid"/>
                      <a:round/>
                      <a:headEnd type="none" w="med" len="med"/>
                      <a:tailEnd type="none" w="med" len="med"/>
                    </a:lnR>
                    <a:lnT w="3175" cap="flat" cmpd="sng" algn="ctr">
                      <a:solidFill>
                        <a:srgbClr val="1C1919"/>
                      </a:solidFill>
                      <a:prstDash val="solid"/>
                      <a:round/>
                      <a:headEnd type="none" w="med" len="med"/>
                      <a:tailEnd type="none" w="med" len="med"/>
                    </a:lnT>
                    <a:lnB w="3175" cap="flat" cmpd="sng" algn="ctr">
                      <a:solidFill>
                        <a:srgbClr val="1C1919"/>
                      </a:solidFill>
                      <a:prstDash val="solid"/>
                      <a:round/>
                      <a:headEnd type="none" w="med" len="med"/>
                      <a:tailEnd type="none" w="med" len="med"/>
                    </a:lnB>
                  </a:tcPr>
                </a:tc>
                <a:tc>
                  <a:txBody>
                    <a:bodyPr/>
                    <a:lstStyle/>
                    <a:p>
                      <a:r>
                        <a:rPr lang="it-IT" sz="1800" b="0" dirty="0">
                          <a:effectLst/>
                          <a:latin typeface="+mn-lt"/>
                        </a:rPr>
                        <a:t>BSC </a:t>
                      </a:r>
                      <a:r>
                        <a:rPr lang="it-IT" sz="1800" b="0" dirty="0" err="1">
                          <a:effectLst/>
                          <a:latin typeface="+mn-lt"/>
                        </a:rPr>
                        <a:t>cascading</a:t>
                      </a:r>
                      <a:r>
                        <a:rPr lang="it-IT" sz="1800" b="0" dirty="0">
                          <a:effectLst/>
                          <a:latin typeface="+mn-lt"/>
                        </a:rPr>
                        <a:t> </a:t>
                      </a:r>
                      <a:r>
                        <a:rPr lang="it-IT" sz="1800" b="0" dirty="0" err="1">
                          <a:effectLst/>
                          <a:latin typeface="+mn-lt"/>
                        </a:rPr>
                        <a:t>means</a:t>
                      </a:r>
                      <a:r>
                        <a:rPr lang="it-IT" sz="1800" b="0" dirty="0">
                          <a:effectLst/>
                          <a:latin typeface="+mn-lt"/>
                        </a:rPr>
                        <a:t> </a:t>
                      </a:r>
                      <a:r>
                        <a:rPr lang="it-IT" sz="1800" b="0" dirty="0" err="1">
                          <a:effectLst/>
                          <a:latin typeface="+mn-lt"/>
                        </a:rPr>
                        <a:t>that</a:t>
                      </a:r>
                      <a:r>
                        <a:rPr lang="it-IT" sz="1800" b="0" dirty="0">
                          <a:effectLst/>
                          <a:latin typeface="+mn-lt"/>
                        </a:rPr>
                        <a:t> </a:t>
                      </a:r>
                      <a:r>
                        <a:rPr lang="it-IT" sz="1800" b="0" dirty="0" err="1">
                          <a:effectLst/>
                          <a:latin typeface="+mn-lt"/>
                        </a:rPr>
                        <a:t>there</a:t>
                      </a:r>
                      <a:r>
                        <a:rPr lang="it-IT" sz="1800" b="0" dirty="0">
                          <a:effectLst/>
                          <a:latin typeface="+mn-lt"/>
                        </a:rPr>
                        <a:t> </a:t>
                      </a:r>
                      <a:r>
                        <a:rPr lang="it-IT" sz="1800" b="0" dirty="0" err="1">
                          <a:effectLst/>
                          <a:latin typeface="+mn-lt"/>
                        </a:rPr>
                        <a:t>will</a:t>
                      </a:r>
                      <a:r>
                        <a:rPr lang="it-IT" sz="1800" b="0" dirty="0">
                          <a:effectLst/>
                          <a:latin typeface="+mn-lt"/>
                        </a:rPr>
                        <a:t> be multiple </a:t>
                      </a:r>
                      <a:r>
                        <a:rPr lang="it-IT" sz="1800" b="0" dirty="0" err="1">
                          <a:effectLst/>
                          <a:latin typeface="+mn-lt"/>
                        </a:rPr>
                        <a:t>scorecards</a:t>
                      </a:r>
                      <a:r>
                        <a:rPr lang="it-IT" sz="1800" b="0" dirty="0">
                          <a:effectLst/>
                          <a:latin typeface="+mn-lt"/>
                        </a:rPr>
                        <a:t> </a:t>
                      </a:r>
                      <a:r>
                        <a:rPr lang="it-IT" sz="1800" b="0" dirty="0" err="1">
                          <a:effectLst/>
                          <a:latin typeface="+mn-lt"/>
                        </a:rPr>
                        <a:t>developed</a:t>
                      </a:r>
                      <a:r>
                        <a:rPr lang="it-IT" sz="1800" b="0" dirty="0">
                          <a:effectLst/>
                          <a:latin typeface="+mn-lt"/>
                        </a:rPr>
                        <a:t> and </a:t>
                      </a:r>
                      <a:r>
                        <a:rPr lang="it-IT" sz="1800" b="0" dirty="0" err="1">
                          <a:effectLst/>
                          <a:latin typeface="+mn-lt"/>
                        </a:rPr>
                        <a:t>those</a:t>
                      </a:r>
                      <a:r>
                        <a:rPr lang="it-IT" sz="1800" b="0" dirty="0">
                          <a:effectLst/>
                          <a:latin typeface="+mn-lt"/>
                        </a:rPr>
                        <a:t> </a:t>
                      </a:r>
                      <a:r>
                        <a:rPr lang="it-IT" sz="1800" b="0" dirty="0" err="1">
                          <a:effectLst/>
                          <a:latin typeface="+mn-lt"/>
                        </a:rPr>
                        <a:t>scorecards</a:t>
                      </a:r>
                      <a:r>
                        <a:rPr lang="it-IT" sz="1800" b="0" dirty="0">
                          <a:effectLst/>
                          <a:latin typeface="+mn-lt"/>
                        </a:rPr>
                        <a:t> are </a:t>
                      </a:r>
                      <a:r>
                        <a:rPr lang="it-IT" sz="1800" b="0" dirty="0" err="1">
                          <a:effectLst/>
                          <a:latin typeface="+mn-lt"/>
                        </a:rPr>
                        <a:t>aligned</a:t>
                      </a:r>
                      <a:r>
                        <a:rPr lang="it-IT" sz="1800" b="0" dirty="0">
                          <a:effectLst/>
                          <a:latin typeface="+mn-lt"/>
                        </a:rPr>
                        <a:t> and </a:t>
                      </a:r>
                      <a:r>
                        <a:rPr lang="it-IT" sz="1800" b="0" dirty="0" err="1">
                          <a:effectLst/>
                          <a:latin typeface="+mn-lt"/>
                        </a:rPr>
                        <a:t>cascaded</a:t>
                      </a:r>
                      <a:r>
                        <a:rPr lang="it-IT" sz="1800" b="0" dirty="0">
                          <a:effectLst/>
                          <a:latin typeface="+mn-lt"/>
                        </a:rPr>
                        <a:t> </a:t>
                      </a:r>
                      <a:r>
                        <a:rPr lang="it-IT" sz="1800" b="0" dirty="0" err="1">
                          <a:effectLst/>
                          <a:latin typeface="+mn-lt"/>
                        </a:rPr>
                        <a:t>across</a:t>
                      </a:r>
                      <a:r>
                        <a:rPr lang="it-IT" sz="1800" b="0" dirty="0">
                          <a:effectLst/>
                          <a:latin typeface="+mn-lt"/>
                        </a:rPr>
                        <a:t> multiple </a:t>
                      </a:r>
                      <a:r>
                        <a:rPr lang="it-IT" sz="1800" b="0" dirty="0" err="1">
                          <a:effectLst/>
                          <a:latin typeface="+mn-lt"/>
                        </a:rPr>
                        <a:t>divisions</a:t>
                      </a:r>
                      <a:r>
                        <a:rPr lang="it-IT" sz="1800" b="0" dirty="0">
                          <a:effectLst/>
                          <a:latin typeface="+mn-lt"/>
                        </a:rPr>
                        <a:t> </a:t>
                      </a:r>
                      <a:r>
                        <a:rPr lang="it-IT" sz="1800" b="0" dirty="0" err="1">
                          <a:effectLst/>
                          <a:latin typeface="+mn-lt"/>
                        </a:rPr>
                        <a:t>across</a:t>
                      </a:r>
                      <a:r>
                        <a:rPr lang="it-IT" sz="1800" b="0" dirty="0">
                          <a:effectLst/>
                          <a:latin typeface="+mn-lt"/>
                        </a:rPr>
                        <a:t> the </a:t>
                      </a:r>
                      <a:r>
                        <a:rPr lang="it-IT" sz="1800" b="0" dirty="0" err="1">
                          <a:effectLst/>
                          <a:latin typeface="+mn-lt"/>
                        </a:rPr>
                        <a:t>whole</a:t>
                      </a:r>
                      <a:r>
                        <a:rPr lang="it-IT" sz="1800" b="0" dirty="0">
                          <a:effectLst/>
                          <a:latin typeface="+mn-lt"/>
                        </a:rPr>
                        <a:t> </a:t>
                      </a:r>
                      <a:r>
                        <a:rPr lang="it-IT" sz="1800" b="0" dirty="0" err="1">
                          <a:effectLst/>
                          <a:latin typeface="+mn-lt"/>
                        </a:rPr>
                        <a:t>institution</a:t>
                      </a:r>
                      <a:r>
                        <a:rPr lang="it-IT" sz="1800" b="0" dirty="0">
                          <a:effectLst/>
                          <a:latin typeface="+mn-lt"/>
                        </a:rPr>
                        <a:t>. </a:t>
                      </a:r>
                      <a:endParaRPr lang="it-IT" sz="1800" dirty="0">
                        <a:effectLst/>
                        <a:latin typeface="+mn-lt"/>
                      </a:endParaRPr>
                    </a:p>
                  </a:txBody>
                  <a:tcPr anchor="ctr">
                    <a:lnL w="3175" cap="flat" cmpd="sng" algn="ctr">
                      <a:solidFill>
                        <a:srgbClr val="191616"/>
                      </a:solidFill>
                      <a:prstDash val="solid"/>
                      <a:round/>
                      <a:headEnd type="none" w="med" len="med"/>
                      <a:tailEnd type="none" w="med" len="med"/>
                    </a:lnL>
                    <a:lnR w="3175" cap="flat" cmpd="sng" algn="ctr">
                      <a:solidFill>
                        <a:srgbClr val="191616"/>
                      </a:solidFill>
                      <a:prstDash val="solid"/>
                      <a:round/>
                      <a:headEnd type="none" w="med" len="med"/>
                      <a:tailEnd type="none" w="med" len="med"/>
                    </a:lnR>
                    <a:lnT w="3175" cap="flat" cmpd="sng" algn="ctr">
                      <a:solidFill>
                        <a:srgbClr val="1C1C1C"/>
                      </a:solidFill>
                      <a:prstDash val="solid"/>
                      <a:round/>
                      <a:headEnd type="none" w="med" len="med"/>
                      <a:tailEnd type="none" w="med" len="med"/>
                    </a:lnT>
                    <a:lnB w="3175" cap="flat" cmpd="sng" algn="ctr">
                      <a:solidFill>
                        <a:srgbClr val="1C1C1C"/>
                      </a:solidFill>
                      <a:prstDash val="solid"/>
                      <a:round/>
                      <a:headEnd type="none" w="med" len="med"/>
                      <a:tailEnd type="none" w="med" len="med"/>
                    </a:lnB>
                  </a:tcPr>
                </a:tc>
                <a:tc>
                  <a:txBody>
                    <a:bodyPr/>
                    <a:lstStyle/>
                    <a:p>
                      <a:r>
                        <a:rPr lang="it-IT" sz="1600" b="0" dirty="0" err="1">
                          <a:effectLst/>
                          <a:latin typeface="+mn-lt"/>
                        </a:rPr>
                        <a:t>During</a:t>
                      </a:r>
                      <a:r>
                        <a:rPr lang="it-IT" sz="1600" b="0" dirty="0">
                          <a:effectLst/>
                          <a:latin typeface="+mn-lt"/>
                        </a:rPr>
                        <a:t> </a:t>
                      </a:r>
                      <a:r>
                        <a:rPr lang="it-IT" sz="1600" b="0" dirty="0" err="1">
                          <a:effectLst/>
                          <a:latin typeface="+mn-lt"/>
                        </a:rPr>
                        <a:t>this</a:t>
                      </a:r>
                      <a:r>
                        <a:rPr lang="it-IT" sz="1600" b="0" dirty="0">
                          <a:effectLst/>
                          <a:latin typeface="+mn-lt"/>
                        </a:rPr>
                        <a:t> stage </a:t>
                      </a:r>
                      <a:r>
                        <a:rPr lang="it-IT" sz="1600" b="0" dirty="0" err="1">
                          <a:effectLst/>
                          <a:latin typeface="+mn-lt"/>
                        </a:rPr>
                        <a:t>consulting</a:t>
                      </a:r>
                      <a:r>
                        <a:rPr lang="it-IT" sz="1600" b="0" dirty="0">
                          <a:effectLst/>
                          <a:latin typeface="+mn-lt"/>
                        </a:rPr>
                        <a:t> </a:t>
                      </a:r>
                      <a:r>
                        <a:rPr lang="it-IT" sz="1600" b="0" dirty="0" err="1">
                          <a:effectLst/>
                          <a:latin typeface="+mn-lt"/>
                        </a:rPr>
                        <a:t>services</a:t>
                      </a:r>
                      <a:r>
                        <a:rPr lang="it-IT" sz="1600" b="0" dirty="0">
                          <a:effectLst/>
                          <a:latin typeface="+mn-lt"/>
                        </a:rPr>
                        <a:t> </a:t>
                      </a:r>
                      <a:r>
                        <a:rPr lang="it-IT" sz="1600" b="0" dirty="0" err="1">
                          <a:effectLst/>
                          <a:latin typeface="+mn-lt"/>
                        </a:rPr>
                        <a:t>should</a:t>
                      </a:r>
                      <a:r>
                        <a:rPr lang="it-IT" sz="1600" b="0" dirty="0">
                          <a:effectLst/>
                          <a:latin typeface="+mn-lt"/>
                        </a:rPr>
                        <a:t> </a:t>
                      </a:r>
                      <a:r>
                        <a:rPr lang="it-IT" sz="1600" b="0" dirty="0" err="1">
                          <a:effectLst/>
                          <a:latin typeface="+mn-lt"/>
                        </a:rPr>
                        <a:t>review</a:t>
                      </a:r>
                      <a:r>
                        <a:rPr lang="it-IT" sz="1600" b="0" dirty="0">
                          <a:effectLst/>
                          <a:latin typeface="+mn-lt"/>
                        </a:rPr>
                        <a:t> the </a:t>
                      </a:r>
                      <a:r>
                        <a:rPr lang="it-IT" sz="1600" b="0" dirty="0" err="1">
                          <a:effectLst/>
                          <a:latin typeface="+mn-lt"/>
                        </a:rPr>
                        <a:t>effectiveness</a:t>
                      </a:r>
                      <a:br>
                        <a:rPr lang="it-IT" sz="1600" b="0" dirty="0">
                          <a:effectLst/>
                          <a:latin typeface="+mn-lt"/>
                        </a:rPr>
                      </a:br>
                      <a:r>
                        <a:rPr lang="it-IT" sz="1600" b="0" dirty="0">
                          <a:effectLst/>
                          <a:latin typeface="+mn-lt"/>
                        </a:rPr>
                        <a:t>of the BSC and </a:t>
                      </a:r>
                      <a:r>
                        <a:rPr lang="it-IT" sz="1600" b="0" dirty="0" err="1">
                          <a:effectLst/>
                          <a:latin typeface="+mn-lt"/>
                        </a:rPr>
                        <a:t>should</a:t>
                      </a:r>
                      <a:r>
                        <a:rPr lang="it-IT" sz="1600" b="0" dirty="0">
                          <a:effectLst/>
                          <a:latin typeface="+mn-lt"/>
                        </a:rPr>
                        <a:t> </a:t>
                      </a:r>
                      <a:r>
                        <a:rPr lang="it-IT" sz="1600" b="0" dirty="0" err="1">
                          <a:effectLst/>
                          <a:latin typeface="+mn-lt"/>
                        </a:rPr>
                        <a:t>provide</a:t>
                      </a:r>
                      <a:r>
                        <a:rPr lang="it-IT" sz="1600" b="0" dirty="0">
                          <a:effectLst/>
                          <a:latin typeface="+mn-lt"/>
                        </a:rPr>
                        <a:t> </a:t>
                      </a:r>
                      <a:r>
                        <a:rPr lang="it-IT" sz="1600" b="0" dirty="0" err="1">
                          <a:effectLst/>
                          <a:latin typeface="+mn-lt"/>
                        </a:rPr>
                        <a:t>recommendation</a:t>
                      </a:r>
                      <a:r>
                        <a:rPr lang="it-IT" sz="1600" b="0" dirty="0">
                          <a:effectLst/>
                          <a:latin typeface="+mn-lt"/>
                        </a:rPr>
                        <a:t> for </a:t>
                      </a:r>
                      <a:r>
                        <a:rPr lang="it-IT" sz="1600" b="0" dirty="0" err="1">
                          <a:effectLst/>
                          <a:latin typeface="+mn-lt"/>
                        </a:rPr>
                        <a:t>any</a:t>
                      </a:r>
                      <a:r>
                        <a:rPr lang="it-IT" sz="1600" b="0" dirty="0">
                          <a:effectLst/>
                          <a:latin typeface="+mn-lt"/>
                        </a:rPr>
                        <a:t> </a:t>
                      </a:r>
                      <a:r>
                        <a:rPr lang="it-IT" sz="1600" b="0" dirty="0" err="1">
                          <a:effectLst/>
                          <a:latin typeface="+mn-lt"/>
                        </a:rPr>
                        <a:t>enhancement</a:t>
                      </a:r>
                      <a:r>
                        <a:rPr lang="it-IT" sz="1600" b="0" dirty="0">
                          <a:effectLst/>
                          <a:latin typeface="+mn-lt"/>
                        </a:rPr>
                        <a:t>. </a:t>
                      </a:r>
                      <a:r>
                        <a:rPr lang="it-IT" sz="1600" b="0" dirty="0" err="1">
                          <a:effectLst/>
                          <a:latin typeface="+mn-lt"/>
                        </a:rPr>
                        <a:t>They</a:t>
                      </a:r>
                      <a:r>
                        <a:rPr lang="it-IT" sz="1600" b="0" dirty="0">
                          <a:effectLst/>
                          <a:latin typeface="+mn-lt"/>
                        </a:rPr>
                        <a:t> </a:t>
                      </a:r>
                      <a:r>
                        <a:rPr lang="it-IT" sz="1600" b="0" dirty="0" err="1">
                          <a:effectLst/>
                          <a:latin typeface="+mn-lt"/>
                        </a:rPr>
                        <a:t>should</a:t>
                      </a:r>
                      <a:r>
                        <a:rPr lang="it-IT" sz="1600" b="0" dirty="0">
                          <a:effectLst/>
                          <a:latin typeface="+mn-lt"/>
                        </a:rPr>
                        <a:t> </a:t>
                      </a:r>
                      <a:r>
                        <a:rPr lang="it-IT" sz="1600" b="0" dirty="0" err="1">
                          <a:effectLst/>
                          <a:latin typeface="+mn-lt"/>
                        </a:rPr>
                        <a:t>perform</a:t>
                      </a:r>
                      <a:r>
                        <a:rPr lang="it-IT" sz="1600" b="0" dirty="0">
                          <a:effectLst/>
                          <a:latin typeface="+mn-lt"/>
                        </a:rPr>
                        <a:t> a gap </a:t>
                      </a:r>
                      <a:r>
                        <a:rPr lang="it-IT" sz="1600" b="0" dirty="0" err="1">
                          <a:effectLst/>
                          <a:latin typeface="+mn-lt"/>
                        </a:rPr>
                        <a:t>analysis</a:t>
                      </a:r>
                      <a:r>
                        <a:rPr lang="it-IT" sz="1600" b="0" dirty="0">
                          <a:effectLst/>
                          <a:latin typeface="+mn-lt"/>
                        </a:rPr>
                        <a:t> on </a:t>
                      </a:r>
                      <a:r>
                        <a:rPr lang="it-IT" sz="1600" b="0" dirty="0" err="1">
                          <a:effectLst/>
                          <a:latin typeface="+mn-lt"/>
                        </a:rPr>
                        <a:t>original</a:t>
                      </a:r>
                      <a:r>
                        <a:rPr lang="it-IT" sz="1600" b="0" dirty="0">
                          <a:effectLst/>
                          <a:latin typeface="+mn-lt"/>
                        </a:rPr>
                        <a:t> </a:t>
                      </a:r>
                      <a:r>
                        <a:rPr lang="it-IT" sz="1600" b="0" dirty="0" err="1">
                          <a:effectLst/>
                          <a:latin typeface="+mn-lt"/>
                        </a:rPr>
                        <a:t>requirements</a:t>
                      </a:r>
                      <a:r>
                        <a:rPr lang="it-IT" sz="1600" b="0" dirty="0">
                          <a:effectLst/>
                          <a:latin typeface="+mn-lt"/>
                        </a:rPr>
                        <a:t> versus </a:t>
                      </a:r>
                      <a:r>
                        <a:rPr lang="it-IT" sz="1600" b="0" dirty="0" err="1">
                          <a:effectLst/>
                          <a:latin typeface="+mn-lt"/>
                        </a:rPr>
                        <a:t>what</a:t>
                      </a:r>
                      <a:r>
                        <a:rPr lang="it-IT" sz="1600" b="0" dirty="0">
                          <a:effectLst/>
                          <a:latin typeface="+mn-lt"/>
                        </a:rPr>
                        <a:t> </a:t>
                      </a:r>
                      <a:r>
                        <a:rPr lang="it-IT" sz="1600" b="0" dirty="0" err="1">
                          <a:effectLst/>
                          <a:latin typeface="+mn-lt"/>
                        </a:rPr>
                        <a:t>is</a:t>
                      </a:r>
                      <a:r>
                        <a:rPr lang="it-IT" sz="1600" b="0" dirty="0">
                          <a:effectLst/>
                          <a:latin typeface="+mn-lt"/>
                        </a:rPr>
                        <a:t> </a:t>
                      </a:r>
                      <a:r>
                        <a:rPr lang="it-IT" sz="1600" b="0" dirty="0" err="1">
                          <a:effectLst/>
                          <a:latin typeface="+mn-lt"/>
                        </a:rPr>
                        <a:t>implemented</a:t>
                      </a:r>
                      <a:br>
                        <a:rPr lang="it-IT" sz="1600" b="0" dirty="0">
                          <a:effectLst/>
                          <a:latin typeface="+mn-lt"/>
                        </a:rPr>
                      </a:br>
                      <a:r>
                        <a:rPr lang="it-IT" sz="1600" b="0" dirty="0">
                          <a:effectLst/>
                          <a:latin typeface="+mn-lt"/>
                        </a:rPr>
                        <a:t>to </a:t>
                      </a:r>
                      <a:r>
                        <a:rPr lang="it-IT" sz="1600" b="0" dirty="0" err="1">
                          <a:effectLst/>
                          <a:latin typeface="+mn-lt"/>
                        </a:rPr>
                        <a:t>see</a:t>
                      </a:r>
                      <a:r>
                        <a:rPr lang="it-IT" sz="1600" b="0" dirty="0">
                          <a:effectLst/>
                          <a:latin typeface="+mn-lt"/>
                        </a:rPr>
                        <a:t> </a:t>
                      </a:r>
                      <a:r>
                        <a:rPr lang="it-IT" sz="1600" b="0" dirty="0" err="1">
                          <a:effectLst/>
                          <a:latin typeface="+mn-lt"/>
                        </a:rPr>
                        <a:t>whether</a:t>
                      </a:r>
                      <a:r>
                        <a:rPr lang="it-IT" sz="1600" b="0" dirty="0">
                          <a:effectLst/>
                          <a:latin typeface="+mn-lt"/>
                        </a:rPr>
                        <a:t> the </a:t>
                      </a:r>
                      <a:r>
                        <a:rPr lang="it-IT" sz="1600" b="0" dirty="0" err="1">
                          <a:effectLst/>
                          <a:latin typeface="+mn-lt"/>
                        </a:rPr>
                        <a:t>requirements</a:t>
                      </a:r>
                      <a:r>
                        <a:rPr lang="it-IT" sz="1600" b="0" dirty="0">
                          <a:effectLst/>
                          <a:latin typeface="+mn-lt"/>
                        </a:rPr>
                        <a:t> are </a:t>
                      </a:r>
                      <a:r>
                        <a:rPr lang="it-IT" sz="1600" b="0" dirty="0" err="1">
                          <a:effectLst/>
                          <a:latin typeface="+mn-lt"/>
                        </a:rPr>
                        <a:t>met</a:t>
                      </a:r>
                      <a:r>
                        <a:rPr lang="it-IT" sz="1600" b="0" dirty="0">
                          <a:effectLst/>
                          <a:latin typeface="+mn-lt"/>
                        </a:rPr>
                        <a:t> or </a:t>
                      </a:r>
                      <a:r>
                        <a:rPr lang="it-IT" sz="1600" b="0" dirty="0" err="1">
                          <a:effectLst/>
                          <a:latin typeface="+mn-lt"/>
                        </a:rPr>
                        <a:t>not</a:t>
                      </a:r>
                      <a:r>
                        <a:rPr lang="it-IT" sz="1600" b="0" dirty="0">
                          <a:effectLst/>
                          <a:latin typeface="+mn-lt"/>
                        </a:rPr>
                        <a:t>. </a:t>
                      </a:r>
                      <a:r>
                        <a:rPr lang="it-IT" sz="1600" b="0" dirty="0" err="1">
                          <a:effectLst/>
                          <a:latin typeface="+mn-lt"/>
                        </a:rPr>
                        <a:t>Lastly</a:t>
                      </a:r>
                      <a:r>
                        <a:rPr lang="it-IT" sz="1600" b="0" dirty="0">
                          <a:effectLst/>
                          <a:latin typeface="+mn-lt"/>
                        </a:rPr>
                        <a:t>, in </a:t>
                      </a:r>
                      <a:r>
                        <a:rPr lang="it-IT" sz="1600" b="0" dirty="0" err="1">
                          <a:effectLst/>
                          <a:latin typeface="+mn-lt"/>
                        </a:rPr>
                        <a:t>this</a:t>
                      </a:r>
                      <a:r>
                        <a:rPr lang="it-IT" sz="1600" b="0" dirty="0">
                          <a:effectLst/>
                          <a:latin typeface="+mn-lt"/>
                        </a:rPr>
                        <a:t> stage, </a:t>
                      </a:r>
                      <a:r>
                        <a:rPr lang="it-IT" sz="1600" b="0" dirty="0" err="1">
                          <a:effectLst/>
                          <a:latin typeface="+mn-lt"/>
                        </a:rPr>
                        <a:t>there</a:t>
                      </a:r>
                      <a:r>
                        <a:rPr lang="it-IT" sz="1600" b="0" dirty="0">
                          <a:effectLst/>
                          <a:latin typeface="+mn-lt"/>
                        </a:rPr>
                        <a:t> </a:t>
                      </a:r>
                      <a:r>
                        <a:rPr lang="it-IT" sz="1600" b="0" dirty="0" err="1">
                          <a:effectLst/>
                          <a:latin typeface="+mn-lt"/>
                        </a:rPr>
                        <a:t>should</a:t>
                      </a:r>
                      <a:r>
                        <a:rPr lang="it-IT" sz="1600" b="0" dirty="0">
                          <a:effectLst/>
                          <a:latin typeface="+mn-lt"/>
                        </a:rPr>
                        <a:t> be </a:t>
                      </a:r>
                      <a:r>
                        <a:rPr lang="it-IT" sz="1600" b="0" dirty="0" err="1">
                          <a:effectLst/>
                          <a:latin typeface="+mn-lt"/>
                        </a:rPr>
                        <a:t>included</a:t>
                      </a:r>
                      <a:br>
                        <a:rPr lang="it-IT" sz="1600" b="0" dirty="0">
                          <a:effectLst/>
                          <a:latin typeface="+mn-lt"/>
                        </a:rPr>
                      </a:br>
                      <a:r>
                        <a:rPr lang="it-IT" sz="1600" b="0" dirty="0">
                          <a:effectLst/>
                          <a:latin typeface="+mn-lt"/>
                        </a:rPr>
                        <a:t>the </a:t>
                      </a:r>
                      <a:r>
                        <a:rPr lang="it-IT" sz="1600" b="0" dirty="0" err="1">
                          <a:effectLst/>
                          <a:latin typeface="+mn-lt"/>
                        </a:rPr>
                        <a:t>services</a:t>
                      </a:r>
                      <a:r>
                        <a:rPr lang="it-IT" sz="1600" b="0" dirty="0">
                          <a:effectLst/>
                          <a:latin typeface="+mn-lt"/>
                        </a:rPr>
                        <a:t> to fine-</a:t>
                      </a:r>
                      <a:r>
                        <a:rPr lang="it-IT" sz="1600" b="0" dirty="0" err="1">
                          <a:effectLst/>
                          <a:latin typeface="+mn-lt"/>
                        </a:rPr>
                        <a:t>tune</a:t>
                      </a:r>
                      <a:r>
                        <a:rPr lang="it-IT" sz="1600" b="0" dirty="0">
                          <a:effectLst/>
                          <a:latin typeface="+mn-lt"/>
                        </a:rPr>
                        <a:t> and </a:t>
                      </a:r>
                      <a:r>
                        <a:rPr lang="it-IT" sz="1600" b="0" dirty="0" err="1">
                          <a:effectLst/>
                          <a:latin typeface="+mn-lt"/>
                        </a:rPr>
                        <a:t>further</a:t>
                      </a:r>
                      <a:r>
                        <a:rPr lang="it-IT" sz="1600" b="0" dirty="0">
                          <a:effectLst/>
                          <a:latin typeface="+mn-lt"/>
                        </a:rPr>
                        <a:t> </a:t>
                      </a:r>
                      <a:r>
                        <a:rPr lang="it-IT" sz="1600" b="0" dirty="0" err="1">
                          <a:effectLst/>
                          <a:latin typeface="+mn-lt"/>
                        </a:rPr>
                        <a:t>optimize</a:t>
                      </a:r>
                      <a:r>
                        <a:rPr lang="it-IT" sz="1600" b="0" dirty="0">
                          <a:effectLst/>
                          <a:latin typeface="+mn-lt"/>
                        </a:rPr>
                        <a:t> the BSC. </a:t>
                      </a:r>
                      <a:endParaRPr lang="it-IT" sz="1600" dirty="0">
                        <a:effectLst/>
                        <a:latin typeface="+mn-lt"/>
                      </a:endParaRPr>
                    </a:p>
                  </a:txBody>
                  <a:tcPr anchor="ctr">
                    <a:lnL w="3175" cap="flat" cmpd="sng" algn="ctr">
                      <a:solidFill>
                        <a:srgbClr val="191616"/>
                      </a:solidFill>
                      <a:prstDash val="solid"/>
                      <a:round/>
                      <a:headEnd type="none" w="med" len="med"/>
                      <a:tailEnd type="none" w="med" len="med"/>
                    </a:lnL>
                    <a:lnR w="3175" cap="flat" cmpd="sng" algn="ctr">
                      <a:solidFill>
                        <a:srgbClr val="191616"/>
                      </a:solidFill>
                      <a:prstDash val="solid"/>
                      <a:round/>
                      <a:headEnd type="none" w="med" len="med"/>
                      <a:tailEnd type="none" w="med" len="med"/>
                    </a:lnR>
                    <a:lnT w="3175" cap="flat" cmpd="sng" algn="ctr">
                      <a:solidFill>
                        <a:srgbClr val="1C1919"/>
                      </a:solidFill>
                      <a:prstDash val="solid"/>
                      <a:round/>
                      <a:headEnd type="none" w="med" len="med"/>
                      <a:tailEnd type="none" w="med" len="med"/>
                    </a:lnT>
                    <a:lnB w="3175" cap="flat" cmpd="sng" algn="ctr">
                      <a:solidFill>
                        <a:srgbClr val="1C1919"/>
                      </a:solidFill>
                      <a:prstDash val="solid"/>
                      <a:round/>
                      <a:headEnd type="none" w="med" len="med"/>
                      <a:tailEnd type="none" w="med" len="med"/>
                    </a:lnB>
                  </a:tcPr>
                </a:tc>
                <a:extLst>
                  <a:ext uri="{0D108BD9-81ED-4DB2-BD59-A6C34878D82A}">
                    <a16:rowId xmlns:a16="http://schemas.microsoft.com/office/drawing/2014/main" val="3725733308"/>
                  </a:ext>
                </a:extLst>
              </a:tr>
            </a:tbl>
          </a:graphicData>
        </a:graphic>
      </p:graphicFrame>
      <p:sp>
        <p:nvSpPr>
          <p:cNvPr id="4" name="Segnaposto piè di pagina 3">
            <a:extLst>
              <a:ext uri="{FF2B5EF4-FFF2-40B4-BE49-F238E27FC236}">
                <a16:creationId xmlns:a16="http://schemas.microsoft.com/office/drawing/2014/main" id="{F29E5202-46AD-7748-BD2B-ABDDDAF2C9BD}"/>
              </a:ext>
            </a:extLst>
          </p:cNvPr>
          <p:cNvSpPr>
            <a:spLocks noGrp="1"/>
          </p:cNvSpPr>
          <p:nvPr>
            <p:ph type="ftr" sz="quarter" idx="11"/>
          </p:nvPr>
        </p:nvSpPr>
        <p:spPr/>
        <p:txBody>
          <a:bodyPr/>
          <a:lstStyle/>
          <a:p>
            <a:endParaRPr lang="de-DE" dirty="0">
              <a:solidFill>
                <a:srgbClr val="000000"/>
              </a:solidFill>
            </a:endParaRPr>
          </a:p>
        </p:txBody>
      </p:sp>
      <p:sp>
        <p:nvSpPr>
          <p:cNvPr id="5" name="Segnaposto numero diapositiva 4">
            <a:extLst>
              <a:ext uri="{FF2B5EF4-FFF2-40B4-BE49-F238E27FC236}">
                <a16:creationId xmlns:a16="http://schemas.microsoft.com/office/drawing/2014/main" id="{C4DC2E21-6DF1-2F4F-809E-07B45E1B5629}"/>
              </a:ext>
            </a:extLst>
          </p:cNvPr>
          <p:cNvSpPr>
            <a:spLocks noGrp="1"/>
          </p:cNvSpPr>
          <p:nvPr>
            <p:ph type="sldNum" sz="quarter" idx="12"/>
          </p:nvPr>
        </p:nvSpPr>
        <p:spPr/>
        <p:txBody>
          <a:bodyPr/>
          <a:lstStyle/>
          <a:p>
            <a:fld id="{610207BF-9610-4DCA-A632-B81271577532}" type="slidenum">
              <a:rPr lang="de-DE" smtClean="0"/>
              <a:pPr/>
              <a:t>14</a:t>
            </a:fld>
            <a:endParaRPr lang="de-DE" dirty="0"/>
          </a:p>
        </p:txBody>
      </p:sp>
      <p:pic>
        <p:nvPicPr>
          <p:cNvPr id="2050" name="Picture 2" descr="page17image45210752">
            <a:extLst>
              <a:ext uri="{FF2B5EF4-FFF2-40B4-BE49-F238E27FC236}">
                <a16:creationId xmlns:a16="http://schemas.microsoft.com/office/drawing/2014/main" id="{24340534-F6D9-FD4F-86DA-674861359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1716"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page17image45210560">
            <a:extLst>
              <a:ext uri="{FF2B5EF4-FFF2-40B4-BE49-F238E27FC236}">
                <a16:creationId xmlns:a16="http://schemas.microsoft.com/office/drawing/2014/main" id="{952E2F96-02D3-8A41-97D7-E91ECF1B1D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95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age17image45206336">
            <a:extLst>
              <a:ext uri="{FF2B5EF4-FFF2-40B4-BE49-F238E27FC236}">
                <a16:creationId xmlns:a16="http://schemas.microsoft.com/office/drawing/2014/main" id="{590F561D-BCB1-D440-A586-618B037A3E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42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page17image56283520">
            <a:extLst>
              <a:ext uri="{FF2B5EF4-FFF2-40B4-BE49-F238E27FC236}">
                <a16:creationId xmlns:a16="http://schemas.microsoft.com/office/drawing/2014/main" id="{A7A0621D-6018-5E4D-AB39-589D72F670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90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age17image45208640">
            <a:extLst>
              <a:ext uri="{FF2B5EF4-FFF2-40B4-BE49-F238E27FC236}">
                <a16:creationId xmlns:a16="http://schemas.microsoft.com/office/drawing/2014/main" id="{DD51A66B-F8F4-B64C-858A-0CE6E200F8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38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page17image45207104">
            <a:extLst>
              <a:ext uri="{FF2B5EF4-FFF2-40B4-BE49-F238E27FC236}">
                <a16:creationId xmlns:a16="http://schemas.microsoft.com/office/drawing/2014/main" id="{DCF7A7ED-32CF-414F-9E16-3E698C3971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86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page17image45209408">
            <a:extLst>
              <a:ext uri="{FF2B5EF4-FFF2-40B4-BE49-F238E27FC236}">
                <a16:creationId xmlns:a16="http://schemas.microsoft.com/office/drawing/2014/main" id="{15C101B0-71CF-3B4A-AC4E-2A7DFC1B70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33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page17image45214976">
            <a:extLst>
              <a:ext uri="{FF2B5EF4-FFF2-40B4-BE49-F238E27FC236}">
                <a16:creationId xmlns:a16="http://schemas.microsoft.com/office/drawing/2014/main" id="{5580E23F-4E22-A442-B179-EB9E1C76BA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81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page17image45215168">
            <a:extLst>
              <a:ext uri="{FF2B5EF4-FFF2-40B4-BE49-F238E27FC236}">
                <a16:creationId xmlns:a16="http://schemas.microsoft.com/office/drawing/2014/main" id="{EFA05EB3-2A49-E84A-A62C-0CB74F0AAC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29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page17image56279264">
            <a:extLst>
              <a:ext uri="{FF2B5EF4-FFF2-40B4-BE49-F238E27FC236}">
                <a16:creationId xmlns:a16="http://schemas.microsoft.com/office/drawing/2014/main" id="{1063B0DF-A6E3-7F4A-9E64-D3481AFAB2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77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page17image45215936">
            <a:extLst>
              <a:ext uri="{FF2B5EF4-FFF2-40B4-BE49-F238E27FC236}">
                <a16:creationId xmlns:a16="http://schemas.microsoft.com/office/drawing/2014/main" id="{213ED71E-87DD-5642-AADB-9890A722E5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24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page17image45216128">
            <a:extLst>
              <a:ext uri="{FF2B5EF4-FFF2-40B4-BE49-F238E27FC236}">
                <a16:creationId xmlns:a16="http://schemas.microsoft.com/office/drawing/2014/main" id="{825CEB29-45F0-6D4E-A29D-2AF26E87A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72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page17image45216896">
            <a:extLst>
              <a:ext uri="{FF2B5EF4-FFF2-40B4-BE49-F238E27FC236}">
                <a16:creationId xmlns:a16="http://schemas.microsoft.com/office/drawing/2014/main" id="{E4C040D1-1A67-3445-ABD1-1FD5858758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20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descr="page17image45217472">
            <a:extLst>
              <a:ext uri="{FF2B5EF4-FFF2-40B4-BE49-F238E27FC236}">
                <a16:creationId xmlns:a16="http://schemas.microsoft.com/office/drawing/2014/main" id="{353C49AE-A3A0-3348-9122-00919D9CF4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68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page17image56283632">
            <a:extLst>
              <a:ext uri="{FF2B5EF4-FFF2-40B4-BE49-F238E27FC236}">
                <a16:creationId xmlns:a16="http://schemas.microsoft.com/office/drawing/2014/main" id="{EB9DCE4F-E570-4B48-8877-4C04FC157E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15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5" name="Picture 17" descr="page17image45218048">
            <a:extLst>
              <a:ext uri="{FF2B5EF4-FFF2-40B4-BE49-F238E27FC236}">
                <a16:creationId xmlns:a16="http://schemas.microsoft.com/office/drawing/2014/main" id="{74B80322-A535-054E-B820-44CC9EA906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63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page17image45218432">
            <a:extLst>
              <a:ext uri="{FF2B5EF4-FFF2-40B4-BE49-F238E27FC236}">
                <a16:creationId xmlns:a16="http://schemas.microsoft.com/office/drawing/2014/main" id="{31165ADF-9DE3-EA43-92E5-EB936FD761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11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7" name="Picture 19" descr="page17image45218624">
            <a:extLst>
              <a:ext uri="{FF2B5EF4-FFF2-40B4-BE49-F238E27FC236}">
                <a16:creationId xmlns:a16="http://schemas.microsoft.com/office/drawing/2014/main" id="{F4641DB7-25A7-F24C-BA7D-2C7BF7F23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59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page17image45219392">
            <a:extLst>
              <a:ext uri="{FF2B5EF4-FFF2-40B4-BE49-F238E27FC236}">
                <a16:creationId xmlns:a16="http://schemas.microsoft.com/office/drawing/2014/main" id="{4E08F903-1E62-CA4F-878C-A0752AE1BD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06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69" name="Picture 21" descr="page17image45262016">
            <a:extLst>
              <a:ext uri="{FF2B5EF4-FFF2-40B4-BE49-F238E27FC236}">
                <a16:creationId xmlns:a16="http://schemas.microsoft.com/office/drawing/2014/main" id="{38E35E60-BD17-F84D-B35F-CEB0A5BB0F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54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page17image45267200">
            <a:extLst>
              <a:ext uri="{FF2B5EF4-FFF2-40B4-BE49-F238E27FC236}">
                <a16:creationId xmlns:a16="http://schemas.microsoft.com/office/drawing/2014/main" id="{9D54047E-5488-4C48-A239-1FCEDC1681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02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descr="page17image45220992">
            <a:extLst>
              <a:ext uri="{FF2B5EF4-FFF2-40B4-BE49-F238E27FC236}">
                <a16:creationId xmlns:a16="http://schemas.microsoft.com/office/drawing/2014/main" id="{16D5436C-6DC7-8F48-8EB9-F8009F598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50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page17image45447616">
            <a:extLst>
              <a:ext uri="{FF2B5EF4-FFF2-40B4-BE49-F238E27FC236}">
                <a16:creationId xmlns:a16="http://schemas.microsoft.com/office/drawing/2014/main" id="{B85F3450-4848-6B4E-ABDB-9FCB516464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97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descr="page17image56285312">
            <a:extLst>
              <a:ext uri="{FF2B5EF4-FFF2-40B4-BE49-F238E27FC236}">
                <a16:creationId xmlns:a16="http://schemas.microsoft.com/office/drawing/2014/main" id="{7382E43A-97F5-C947-B13B-F4A7E41052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45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descr="page17image45447232">
            <a:extLst>
              <a:ext uri="{FF2B5EF4-FFF2-40B4-BE49-F238E27FC236}">
                <a16:creationId xmlns:a16="http://schemas.microsoft.com/office/drawing/2014/main" id="{2C20CFE7-93E1-F849-BD02-E9928BD2B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93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5" name="Picture 27" descr="page17image45448960">
            <a:extLst>
              <a:ext uri="{FF2B5EF4-FFF2-40B4-BE49-F238E27FC236}">
                <a16:creationId xmlns:a16="http://schemas.microsoft.com/office/drawing/2014/main" id="{3544F163-0156-8C48-92D3-868EBB1C6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41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6" name="Picture 28" descr="page17image56285424">
            <a:extLst>
              <a:ext uri="{FF2B5EF4-FFF2-40B4-BE49-F238E27FC236}">
                <a16:creationId xmlns:a16="http://schemas.microsoft.com/office/drawing/2014/main" id="{9BDF7EE1-FEA4-7046-9BC8-6F3EA80F9D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88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7" name="Picture 29" descr="page17image45416832">
            <a:extLst>
              <a:ext uri="{FF2B5EF4-FFF2-40B4-BE49-F238E27FC236}">
                <a16:creationId xmlns:a16="http://schemas.microsoft.com/office/drawing/2014/main" id="{B97B91B9-ADEA-3144-9DB7-FC1AA5CC7A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36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8" name="Picture 30" descr="page17image45417408">
            <a:extLst>
              <a:ext uri="{FF2B5EF4-FFF2-40B4-BE49-F238E27FC236}">
                <a16:creationId xmlns:a16="http://schemas.microsoft.com/office/drawing/2014/main" id="{6D4AF9DC-9C23-C24B-B38F-31096A899C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84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79" name="Picture 31" descr="page17image45417792">
            <a:extLst>
              <a:ext uri="{FF2B5EF4-FFF2-40B4-BE49-F238E27FC236}">
                <a16:creationId xmlns:a16="http://schemas.microsoft.com/office/drawing/2014/main" id="{4FB28754-0484-8040-BDA6-4F4CE78BEC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32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0" name="Picture 32" descr="page17image45418560">
            <a:extLst>
              <a:ext uri="{FF2B5EF4-FFF2-40B4-BE49-F238E27FC236}">
                <a16:creationId xmlns:a16="http://schemas.microsoft.com/office/drawing/2014/main" id="{E55321CC-7141-3D45-B74E-BBD784CAE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79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1" name="Picture 33" descr="page17image56285872">
            <a:extLst>
              <a:ext uri="{FF2B5EF4-FFF2-40B4-BE49-F238E27FC236}">
                <a16:creationId xmlns:a16="http://schemas.microsoft.com/office/drawing/2014/main" id="{AE3BEC02-F393-9F46-B534-45CED6B35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27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2" name="Picture 34" descr="page17image45419520">
            <a:extLst>
              <a:ext uri="{FF2B5EF4-FFF2-40B4-BE49-F238E27FC236}">
                <a16:creationId xmlns:a16="http://schemas.microsoft.com/office/drawing/2014/main" id="{354C31FC-7382-4048-8AC5-C69424E05C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75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3" name="Picture 35" descr="page17image45419712">
            <a:extLst>
              <a:ext uri="{FF2B5EF4-FFF2-40B4-BE49-F238E27FC236}">
                <a16:creationId xmlns:a16="http://schemas.microsoft.com/office/drawing/2014/main" id="{5535B4A1-3A40-9A40-8DB3-A29D1E8CA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3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4" name="Picture 36" descr="page17image56291024">
            <a:extLst>
              <a:ext uri="{FF2B5EF4-FFF2-40B4-BE49-F238E27FC236}">
                <a16:creationId xmlns:a16="http://schemas.microsoft.com/office/drawing/2014/main" id="{507BE5CB-E1C9-AF47-9E1B-84E04C548B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70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5" name="Picture 37" descr="page17image45421056">
            <a:extLst>
              <a:ext uri="{FF2B5EF4-FFF2-40B4-BE49-F238E27FC236}">
                <a16:creationId xmlns:a16="http://schemas.microsoft.com/office/drawing/2014/main" id="{BC598A44-E29F-D840-B229-86218C5DC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18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6" name="Picture 38" descr="page17image45422016">
            <a:extLst>
              <a:ext uri="{FF2B5EF4-FFF2-40B4-BE49-F238E27FC236}">
                <a16:creationId xmlns:a16="http://schemas.microsoft.com/office/drawing/2014/main" id="{BEF8821E-1B40-7B42-88E1-E867338FC2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66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7" name="Picture 39" descr="page17image56292592">
            <a:extLst>
              <a:ext uri="{FF2B5EF4-FFF2-40B4-BE49-F238E27FC236}">
                <a16:creationId xmlns:a16="http://schemas.microsoft.com/office/drawing/2014/main" id="{1B347B10-0FC2-ED42-8D2B-81A493DB99E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14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8" name="Picture 40" descr="page17image45423744">
            <a:extLst>
              <a:ext uri="{FF2B5EF4-FFF2-40B4-BE49-F238E27FC236}">
                <a16:creationId xmlns:a16="http://schemas.microsoft.com/office/drawing/2014/main" id="{9DCA65CB-E503-7B40-A11D-DDD1B2DD2C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617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89" name="Picture 41" descr="page17image45423936">
            <a:extLst>
              <a:ext uri="{FF2B5EF4-FFF2-40B4-BE49-F238E27FC236}">
                <a16:creationId xmlns:a16="http://schemas.microsoft.com/office/drawing/2014/main" id="{FF802A96-996A-1549-8F3C-884128A427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95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90" name="Picture 42" descr="page17image45424320">
            <a:extLst>
              <a:ext uri="{FF2B5EF4-FFF2-40B4-BE49-F238E27FC236}">
                <a16:creationId xmlns:a16="http://schemas.microsoft.com/office/drawing/2014/main" id="{6860A493-C937-BC4D-B6B8-B305C750EB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5728"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91" name="Picture 43" descr="page17image45424704">
            <a:extLst>
              <a:ext uri="{FF2B5EF4-FFF2-40B4-BE49-F238E27FC236}">
                <a16:creationId xmlns:a16="http://schemas.microsoft.com/office/drawing/2014/main" id="{D0F656DC-7E3F-1544-AFD1-8AF941B74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0503" y="3244970"/>
            <a:ext cx="12700" cy="45719"/>
          </a:xfrm>
          <a:prstGeom prst="rect">
            <a:avLst/>
          </a:prstGeom>
          <a:noFill/>
          <a:extLst>
            <a:ext uri="{909E8E84-426E-40DD-AFC4-6F175D3DCCD1}">
              <a14:hiddenFill xmlns:a14="http://schemas.microsoft.com/office/drawing/2010/main">
                <a:solidFill>
                  <a:srgbClr val="FFFFFF"/>
                </a:solidFill>
              </a14:hiddenFill>
            </a:ext>
          </a:extLst>
        </p:spPr>
      </p:pic>
      <p:pic>
        <p:nvPicPr>
          <p:cNvPr id="2092" name="Picture 44" descr="page17image56294608">
            <a:extLst>
              <a:ext uri="{FF2B5EF4-FFF2-40B4-BE49-F238E27FC236}">
                <a16:creationId xmlns:a16="http://schemas.microsoft.com/office/drawing/2014/main" id="{43360977-8CAA-E749-870B-E40B6FEE12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5278" y="3244970"/>
            <a:ext cx="12700"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230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a:extLst>
              <a:ext uri="{FF2B5EF4-FFF2-40B4-BE49-F238E27FC236}">
                <a16:creationId xmlns:a16="http://schemas.microsoft.com/office/drawing/2014/main" id="{12EF8ECA-9F23-024E-BF34-5CF1F923F33D}"/>
              </a:ext>
            </a:extLst>
          </p:cNvPr>
          <p:cNvSpPr>
            <a:spLocks noGrp="1"/>
          </p:cNvSpPr>
          <p:nvPr>
            <p:ph type="title"/>
          </p:nvPr>
        </p:nvSpPr>
        <p:spPr>
          <a:xfrm>
            <a:off x="1951831" y="357189"/>
            <a:ext cx="8229600" cy="357187"/>
          </a:xfrm>
        </p:spPr>
        <p:txBody>
          <a:bodyPr/>
          <a:lstStyle/>
          <a:p>
            <a:pPr eaLnBrk="1" hangingPunct="1"/>
            <a:r>
              <a:rPr lang="en-US" altLang="it-IT" sz="1200" b="1" dirty="0"/>
              <a:t>                                                           A New Approach in University Evaluation: the Balanced Scorecard </a:t>
            </a:r>
            <a:endParaRPr lang="it-IT" altLang="it-IT" sz="1200" dirty="0"/>
          </a:p>
        </p:txBody>
      </p:sp>
      <p:sp>
        <p:nvSpPr>
          <p:cNvPr id="4" name="Rectangle 2">
            <a:extLst>
              <a:ext uri="{FF2B5EF4-FFF2-40B4-BE49-F238E27FC236}">
                <a16:creationId xmlns:a16="http://schemas.microsoft.com/office/drawing/2014/main" id="{4EF0EBE4-D982-A641-9514-211011867D77}"/>
              </a:ext>
            </a:extLst>
          </p:cNvPr>
          <p:cNvSpPr txBox="1">
            <a:spLocks noChangeArrowheads="1"/>
          </p:cNvSpPr>
          <p:nvPr/>
        </p:nvSpPr>
        <p:spPr>
          <a:xfrm>
            <a:off x="2209006" y="609600"/>
            <a:ext cx="7772400" cy="604838"/>
          </a:xfrm>
          <a:prstGeom prst="rect">
            <a:avLst/>
          </a:prstGeom>
        </p:spPr>
        <p:txBody>
          <a:bodyPr anchor="ctr">
            <a:normAutofit fontScale="70000" lnSpcReduction="20000"/>
          </a:bodyPr>
          <a:lstStyle/>
          <a:p>
            <a:pPr algn="ctr">
              <a:defRPr/>
            </a:pPr>
            <a:r>
              <a:rPr lang="it-IT" sz="2800" b="1" dirty="0">
                <a:latin typeface="+mj-lt"/>
                <a:ea typeface="+mj-ea"/>
                <a:cs typeface="+mj-cs"/>
              </a:rPr>
              <a:t>The </a:t>
            </a:r>
            <a:r>
              <a:rPr lang="it-IT" sz="2800" b="1" dirty="0" err="1">
                <a:latin typeface="+mj-lt"/>
                <a:ea typeface="+mj-ea"/>
                <a:cs typeface="+mj-cs"/>
              </a:rPr>
              <a:t>Balanced</a:t>
            </a:r>
            <a:r>
              <a:rPr lang="it-IT" sz="2800" b="1" dirty="0">
                <a:latin typeface="+mj-lt"/>
                <a:ea typeface="+mj-ea"/>
                <a:cs typeface="+mj-cs"/>
              </a:rPr>
              <a:t> </a:t>
            </a:r>
            <a:r>
              <a:rPr lang="it-IT" sz="2800" b="1" dirty="0" err="1">
                <a:latin typeface="+mj-lt"/>
                <a:ea typeface="+mj-ea"/>
                <a:cs typeface="+mj-cs"/>
              </a:rPr>
              <a:t>scorecard</a:t>
            </a:r>
            <a:r>
              <a:rPr lang="it-IT" sz="2800" b="1" dirty="0">
                <a:latin typeface="+mj-lt"/>
                <a:ea typeface="+mj-ea"/>
                <a:cs typeface="+mj-cs"/>
              </a:rPr>
              <a:t> </a:t>
            </a:r>
            <a:r>
              <a:rPr lang="it-IT" sz="2800" b="1" dirty="0" err="1">
                <a:latin typeface="+mj-lt"/>
                <a:ea typeface="+mj-ea"/>
                <a:cs typeface="+mj-cs"/>
              </a:rPr>
              <a:t>of</a:t>
            </a:r>
            <a:r>
              <a:rPr lang="it-IT" sz="2800" b="1" dirty="0">
                <a:latin typeface="+mj-lt"/>
                <a:ea typeface="+mj-ea"/>
                <a:cs typeface="+mj-cs"/>
              </a:rPr>
              <a:t> the </a:t>
            </a:r>
            <a:r>
              <a:rPr lang="it-IT" sz="2800" b="1" dirty="0" err="1">
                <a:latin typeface="+mj-lt"/>
                <a:ea typeface="+mj-ea"/>
                <a:cs typeface="+mj-cs"/>
              </a:rPr>
              <a:t>University</a:t>
            </a:r>
            <a:r>
              <a:rPr lang="it-IT" sz="2800" b="1" dirty="0">
                <a:latin typeface="+mj-lt"/>
                <a:ea typeface="+mj-ea"/>
                <a:cs typeface="+mj-cs"/>
              </a:rPr>
              <a:t> </a:t>
            </a:r>
            <a:r>
              <a:rPr lang="it-IT" sz="2800" b="1" dirty="0" err="1">
                <a:latin typeface="+mj-lt"/>
                <a:ea typeface="+mj-ea"/>
                <a:cs typeface="+mj-cs"/>
              </a:rPr>
              <a:t>of</a:t>
            </a:r>
            <a:r>
              <a:rPr lang="it-IT" sz="2800" b="1" dirty="0">
                <a:latin typeface="+mj-lt"/>
                <a:ea typeface="+mj-ea"/>
                <a:cs typeface="+mj-cs"/>
              </a:rPr>
              <a:t> Edinburgh/1</a:t>
            </a:r>
          </a:p>
          <a:p>
            <a:pPr algn="ctr">
              <a:defRPr/>
            </a:pPr>
            <a:r>
              <a:rPr lang="it-IT" sz="2800" b="1" i="1" dirty="0" err="1">
                <a:latin typeface="+mj-lt"/>
                <a:ea typeface="+mj-ea"/>
                <a:cs typeface="+mj-cs"/>
              </a:rPr>
              <a:t>Four</a:t>
            </a:r>
            <a:r>
              <a:rPr lang="it-IT" sz="2800" b="1" i="1" dirty="0">
                <a:latin typeface="+mj-lt"/>
                <a:ea typeface="+mj-ea"/>
                <a:cs typeface="+mj-cs"/>
              </a:rPr>
              <a:t> </a:t>
            </a:r>
            <a:r>
              <a:rPr lang="it-IT" sz="2800" b="1" i="1" dirty="0" err="1">
                <a:latin typeface="+mj-lt"/>
                <a:ea typeface="+mj-ea"/>
                <a:cs typeface="+mj-cs"/>
              </a:rPr>
              <a:t>perspectives</a:t>
            </a:r>
            <a:r>
              <a:rPr lang="it-IT" sz="2800" b="1" i="1" dirty="0">
                <a:latin typeface="+mj-lt"/>
                <a:ea typeface="+mj-ea"/>
                <a:cs typeface="+mj-cs"/>
              </a:rPr>
              <a:t> and performance </a:t>
            </a:r>
            <a:r>
              <a:rPr lang="it-IT" sz="2800" b="1" i="1" dirty="0" err="1">
                <a:latin typeface="+mj-lt"/>
                <a:ea typeface="+mj-ea"/>
                <a:cs typeface="+mj-cs"/>
              </a:rPr>
              <a:t>indicators</a:t>
            </a:r>
            <a:endParaRPr lang="it-IT" sz="2800" b="1" i="1" dirty="0">
              <a:latin typeface="+mj-lt"/>
              <a:ea typeface="+mj-ea"/>
              <a:cs typeface="+mj-cs"/>
            </a:endParaRPr>
          </a:p>
        </p:txBody>
      </p:sp>
      <p:pic>
        <p:nvPicPr>
          <p:cNvPr id="9220" name="Segnaposto contenuto 5" descr="ScreenHunter_03 May. 22 15.43.gif">
            <a:extLst>
              <a:ext uri="{FF2B5EF4-FFF2-40B4-BE49-F238E27FC236}">
                <a16:creationId xmlns:a16="http://schemas.microsoft.com/office/drawing/2014/main" id="{41D03B12-E0C6-4447-AB51-23C478FE9CF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6694" y="1214438"/>
            <a:ext cx="9145016" cy="5286373"/>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checkerboard(across)">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a:extLst>
              <a:ext uri="{FF2B5EF4-FFF2-40B4-BE49-F238E27FC236}">
                <a16:creationId xmlns:a16="http://schemas.microsoft.com/office/drawing/2014/main" id="{5F60E866-AE77-2B4A-857F-7BCD72AC371E}"/>
              </a:ext>
            </a:extLst>
          </p:cNvPr>
          <p:cNvSpPr>
            <a:spLocks noGrp="1"/>
          </p:cNvSpPr>
          <p:nvPr>
            <p:ph type="title"/>
          </p:nvPr>
        </p:nvSpPr>
        <p:spPr>
          <a:xfrm>
            <a:off x="1951831" y="357189"/>
            <a:ext cx="8229600" cy="357187"/>
          </a:xfrm>
        </p:spPr>
        <p:txBody>
          <a:bodyPr/>
          <a:lstStyle/>
          <a:p>
            <a:pPr eaLnBrk="1" hangingPunct="1"/>
            <a:r>
              <a:rPr lang="en-US" altLang="it-IT" sz="1200" b="1" dirty="0"/>
              <a:t>                                                           A New Approach in University Evaluation: the Balanced Scorecard </a:t>
            </a:r>
            <a:endParaRPr lang="it-IT" altLang="it-IT" sz="1200" dirty="0"/>
          </a:p>
        </p:txBody>
      </p:sp>
      <p:sp>
        <p:nvSpPr>
          <p:cNvPr id="4" name="Rectangle 2">
            <a:extLst>
              <a:ext uri="{FF2B5EF4-FFF2-40B4-BE49-F238E27FC236}">
                <a16:creationId xmlns:a16="http://schemas.microsoft.com/office/drawing/2014/main" id="{F6CD797D-2470-514B-B66D-99A07A893DC9}"/>
              </a:ext>
            </a:extLst>
          </p:cNvPr>
          <p:cNvSpPr txBox="1">
            <a:spLocks noChangeArrowheads="1"/>
          </p:cNvSpPr>
          <p:nvPr/>
        </p:nvSpPr>
        <p:spPr>
          <a:xfrm>
            <a:off x="2209006" y="609600"/>
            <a:ext cx="7772400" cy="604838"/>
          </a:xfrm>
          <a:prstGeom prst="rect">
            <a:avLst/>
          </a:prstGeom>
        </p:spPr>
        <p:txBody>
          <a:bodyPr anchor="ctr">
            <a:normAutofit fontScale="70000" lnSpcReduction="20000"/>
          </a:bodyPr>
          <a:lstStyle/>
          <a:p>
            <a:pPr algn="ctr">
              <a:defRPr/>
            </a:pPr>
            <a:r>
              <a:rPr lang="it-IT" sz="2800" b="1" dirty="0">
                <a:latin typeface="Arial" charset="0"/>
              </a:rPr>
              <a:t>The </a:t>
            </a:r>
            <a:r>
              <a:rPr lang="it-IT" sz="2800" b="1" dirty="0" err="1">
                <a:latin typeface="Arial" charset="0"/>
              </a:rPr>
              <a:t>Balanced</a:t>
            </a:r>
            <a:r>
              <a:rPr lang="it-IT" sz="2800" b="1" dirty="0">
                <a:latin typeface="Arial" charset="0"/>
              </a:rPr>
              <a:t> </a:t>
            </a:r>
            <a:r>
              <a:rPr lang="it-IT" sz="2800" b="1" dirty="0" err="1">
                <a:latin typeface="Arial" charset="0"/>
              </a:rPr>
              <a:t>scorecard</a:t>
            </a:r>
            <a:r>
              <a:rPr lang="it-IT" sz="2800" b="1" dirty="0">
                <a:latin typeface="Arial" charset="0"/>
              </a:rPr>
              <a:t> </a:t>
            </a:r>
            <a:r>
              <a:rPr lang="it-IT" sz="2800" b="1" dirty="0" err="1">
                <a:latin typeface="Arial" charset="0"/>
              </a:rPr>
              <a:t>of</a:t>
            </a:r>
            <a:r>
              <a:rPr lang="it-IT" sz="2800" b="1" dirty="0">
                <a:latin typeface="Arial" charset="0"/>
              </a:rPr>
              <a:t> the </a:t>
            </a:r>
            <a:r>
              <a:rPr lang="it-IT" sz="2800" b="1" dirty="0" err="1">
                <a:latin typeface="Arial" charset="0"/>
              </a:rPr>
              <a:t>University</a:t>
            </a:r>
            <a:r>
              <a:rPr lang="it-IT" sz="2800" b="1" dirty="0">
                <a:latin typeface="Arial" charset="0"/>
              </a:rPr>
              <a:t> </a:t>
            </a:r>
            <a:r>
              <a:rPr lang="it-IT" sz="2800" b="1" dirty="0" err="1">
                <a:latin typeface="Arial" charset="0"/>
              </a:rPr>
              <a:t>of</a:t>
            </a:r>
            <a:r>
              <a:rPr lang="it-IT" sz="2800" b="1" dirty="0">
                <a:latin typeface="Arial" charset="0"/>
              </a:rPr>
              <a:t> Edinburgh/2</a:t>
            </a:r>
          </a:p>
          <a:p>
            <a:pPr algn="ctr">
              <a:defRPr/>
            </a:pPr>
            <a:r>
              <a:rPr lang="it-IT" sz="2800" b="1" i="1" dirty="0" err="1">
                <a:latin typeface="Arial" charset="0"/>
              </a:rPr>
              <a:t>Four</a:t>
            </a:r>
            <a:r>
              <a:rPr lang="it-IT" sz="2800" b="1" i="1" dirty="0">
                <a:latin typeface="Arial" charset="0"/>
              </a:rPr>
              <a:t> </a:t>
            </a:r>
            <a:r>
              <a:rPr lang="it-IT" sz="2800" b="1" i="1" dirty="0" err="1">
                <a:latin typeface="Arial" charset="0"/>
              </a:rPr>
              <a:t>perspectives</a:t>
            </a:r>
            <a:r>
              <a:rPr lang="it-IT" sz="2800" b="1" i="1" dirty="0">
                <a:latin typeface="Arial" charset="0"/>
              </a:rPr>
              <a:t> and performance </a:t>
            </a:r>
            <a:r>
              <a:rPr lang="it-IT" sz="2800" b="1" i="1" dirty="0" err="1">
                <a:latin typeface="Arial" charset="0"/>
              </a:rPr>
              <a:t>indicators</a:t>
            </a:r>
            <a:endParaRPr lang="it-IT" sz="2800" b="1" dirty="0">
              <a:latin typeface="Arial" charset="0"/>
            </a:endParaRPr>
          </a:p>
        </p:txBody>
      </p:sp>
      <p:pic>
        <p:nvPicPr>
          <p:cNvPr id="9221" name="Immagine 6" descr="ScreenHunter_04 May. 22 15.44.gif">
            <a:extLst>
              <a:ext uri="{FF2B5EF4-FFF2-40B4-BE49-F238E27FC236}">
                <a16:creationId xmlns:a16="http://schemas.microsoft.com/office/drawing/2014/main" id="{521FB22F-6590-7649-BBFC-D0E5A454BA3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14686" y="1214439"/>
            <a:ext cx="9361040" cy="528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checkerboard(across)">
                                      <p:cBhvr>
                                        <p:cTn id="7" dur="500"/>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AD8FACA-79E4-2648-BC0A-7680B299BE77}"/>
              </a:ext>
            </a:extLst>
          </p:cNvPr>
          <p:cNvSpPr txBox="1">
            <a:spLocks noChangeArrowheads="1"/>
          </p:cNvSpPr>
          <p:nvPr/>
        </p:nvSpPr>
        <p:spPr>
          <a:xfrm>
            <a:off x="2209006" y="49728"/>
            <a:ext cx="7772400" cy="785812"/>
          </a:xfrm>
          <a:prstGeom prst="rect">
            <a:avLst/>
          </a:prstGeom>
        </p:spPr>
        <p:txBody>
          <a:bodyPr anchor="ctr">
            <a:normAutofit fontScale="77500" lnSpcReduction="20000"/>
          </a:bodyPr>
          <a:lstStyle/>
          <a:p>
            <a:pPr algn="ctr">
              <a:defRPr/>
            </a:pPr>
            <a:r>
              <a:rPr lang="it-IT" sz="2800" b="1" dirty="0">
                <a:latin typeface="Arial" charset="0"/>
              </a:rPr>
              <a:t>The </a:t>
            </a:r>
            <a:r>
              <a:rPr lang="it-IT" sz="2800" b="1" dirty="0" err="1">
                <a:latin typeface="Arial" charset="0"/>
              </a:rPr>
              <a:t>Balanced</a:t>
            </a:r>
            <a:r>
              <a:rPr lang="it-IT" sz="2800" b="1" dirty="0">
                <a:latin typeface="Arial" charset="0"/>
              </a:rPr>
              <a:t> </a:t>
            </a:r>
            <a:r>
              <a:rPr lang="it-IT" sz="2800" b="1" dirty="0" err="1">
                <a:latin typeface="Arial" charset="0"/>
              </a:rPr>
              <a:t>scorecard</a:t>
            </a:r>
            <a:r>
              <a:rPr lang="it-IT" sz="2800" b="1" dirty="0">
                <a:latin typeface="Arial" charset="0"/>
              </a:rPr>
              <a:t> </a:t>
            </a:r>
            <a:r>
              <a:rPr lang="it-IT" sz="2800" b="1" dirty="0" err="1">
                <a:latin typeface="Arial" charset="0"/>
              </a:rPr>
              <a:t>of</a:t>
            </a:r>
            <a:r>
              <a:rPr lang="it-IT" sz="2800" b="1" dirty="0">
                <a:latin typeface="Arial" charset="0"/>
              </a:rPr>
              <a:t> the </a:t>
            </a:r>
            <a:r>
              <a:rPr lang="it-IT" sz="2800" b="1" dirty="0" err="1">
                <a:latin typeface="Arial" charset="0"/>
              </a:rPr>
              <a:t>University</a:t>
            </a:r>
            <a:r>
              <a:rPr lang="it-IT" sz="2800" b="1" dirty="0">
                <a:latin typeface="Arial" charset="0"/>
              </a:rPr>
              <a:t> </a:t>
            </a:r>
            <a:r>
              <a:rPr lang="it-IT" sz="2800" b="1" dirty="0" err="1">
                <a:latin typeface="Arial" charset="0"/>
              </a:rPr>
              <a:t>of</a:t>
            </a:r>
            <a:r>
              <a:rPr lang="it-IT" sz="2800" b="1" dirty="0">
                <a:latin typeface="Arial" charset="0"/>
              </a:rPr>
              <a:t> Edinburgh/3</a:t>
            </a:r>
          </a:p>
          <a:p>
            <a:pPr algn="ctr">
              <a:defRPr/>
            </a:pPr>
            <a:r>
              <a:rPr lang="it-IT" sz="2800" b="1" dirty="0" err="1">
                <a:latin typeface="Arial" charset="0"/>
              </a:rPr>
              <a:t>Specification</a:t>
            </a:r>
            <a:r>
              <a:rPr lang="it-IT" sz="2800" b="1" dirty="0">
                <a:latin typeface="Arial" charset="0"/>
              </a:rPr>
              <a:t> </a:t>
            </a:r>
            <a:r>
              <a:rPr lang="it-IT" sz="2800" b="1" dirty="0" err="1">
                <a:latin typeface="Arial" charset="0"/>
              </a:rPr>
              <a:t>of</a:t>
            </a:r>
            <a:r>
              <a:rPr lang="it-IT" sz="2800" b="1" dirty="0">
                <a:latin typeface="Arial" charset="0"/>
              </a:rPr>
              <a:t> the single </a:t>
            </a:r>
            <a:r>
              <a:rPr lang="it-IT" sz="2800" b="1" dirty="0" err="1">
                <a:latin typeface="Arial" charset="0"/>
              </a:rPr>
              <a:t>indicator</a:t>
            </a:r>
            <a:r>
              <a:rPr lang="it-IT" sz="2800" b="1" dirty="0">
                <a:latin typeface="Arial" charset="0"/>
              </a:rPr>
              <a:t> (1)</a:t>
            </a:r>
          </a:p>
        </p:txBody>
      </p:sp>
      <p:pic>
        <p:nvPicPr>
          <p:cNvPr id="22530" name="Immagine 5" descr="Immagine1.bmp">
            <a:extLst>
              <a:ext uri="{FF2B5EF4-FFF2-40B4-BE49-F238E27FC236}">
                <a16:creationId xmlns:a16="http://schemas.microsoft.com/office/drawing/2014/main" id="{A9998F5B-B27A-0543-AA73-765449A004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4820" y="1000125"/>
            <a:ext cx="8740775"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3AD58F1-1A54-2F4F-B8FA-A8B134245ECD}"/>
              </a:ext>
            </a:extLst>
          </p:cNvPr>
          <p:cNvSpPr txBox="1">
            <a:spLocks noChangeArrowheads="1"/>
          </p:cNvSpPr>
          <p:nvPr/>
        </p:nvSpPr>
        <p:spPr>
          <a:xfrm>
            <a:off x="2237581" y="692696"/>
            <a:ext cx="7772400" cy="648072"/>
          </a:xfrm>
          <a:prstGeom prst="rect">
            <a:avLst/>
          </a:prstGeom>
        </p:spPr>
        <p:txBody>
          <a:bodyPr anchor="ctr">
            <a:normAutofit fontScale="25000" lnSpcReduction="20000"/>
          </a:bodyPr>
          <a:lstStyle/>
          <a:p>
            <a:pPr algn="ctr">
              <a:defRPr/>
            </a:pPr>
            <a:endParaRPr lang="it-IT" sz="2800" b="1" dirty="0">
              <a:latin typeface="Arial" charset="0"/>
            </a:endParaRPr>
          </a:p>
          <a:p>
            <a:pPr algn="ctr">
              <a:defRPr/>
            </a:pPr>
            <a:endParaRPr lang="it-IT" sz="2800" b="1" dirty="0">
              <a:latin typeface="Arial" charset="0"/>
            </a:endParaRPr>
          </a:p>
          <a:p>
            <a:pPr algn="ctr">
              <a:defRPr/>
            </a:pPr>
            <a:r>
              <a:rPr lang="it-IT" sz="7200" b="1" dirty="0">
                <a:latin typeface="Arial" charset="0"/>
              </a:rPr>
              <a:t>The </a:t>
            </a:r>
            <a:r>
              <a:rPr lang="it-IT" sz="7200" b="1" dirty="0" err="1">
                <a:latin typeface="Arial" charset="0"/>
              </a:rPr>
              <a:t>Balanced</a:t>
            </a:r>
            <a:r>
              <a:rPr lang="it-IT" sz="7200" b="1" dirty="0">
                <a:latin typeface="Arial" charset="0"/>
              </a:rPr>
              <a:t> </a:t>
            </a:r>
            <a:r>
              <a:rPr lang="it-IT" sz="7200" b="1" dirty="0" err="1">
                <a:latin typeface="Arial" charset="0"/>
              </a:rPr>
              <a:t>scorecard</a:t>
            </a:r>
            <a:r>
              <a:rPr lang="it-IT" sz="7200" b="1" dirty="0">
                <a:latin typeface="Arial" charset="0"/>
              </a:rPr>
              <a:t> of the </a:t>
            </a:r>
            <a:r>
              <a:rPr lang="it-IT" sz="7200" b="1" dirty="0" err="1">
                <a:latin typeface="Arial" charset="0"/>
              </a:rPr>
              <a:t>University</a:t>
            </a:r>
            <a:r>
              <a:rPr lang="it-IT" sz="7200" b="1" dirty="0">
                <a:latin typeface="Arial" charset="0"/>
              </a:rPr>
              <a:t> of Edinburgh/4</a:t>
            </a:r>
          </a:p>
          <a:p>
            <a:pPr algn="ctr">
              <a:defRPr/>
            </a:pPr>
            <a:r>
              <a:rPr lang="it-IT" sz="7200" b="1" dirty="0" err="1">
                <a:latin typeface="Arial" charset="0"/>
              </a:rPr>
              <a:t>Specification</a:t>
            </a:r>
            <a:r>
              <a:rPr lang="it-IT" sz="7200" b="1" dirty="0">
                <a:latin typeface="Arial" charset="0"/>
              </a:rPr>
              <a:t> </a:t>
            </a:r>
            <a:r>
              <a:rPr lang="it-IT" sz="7200" b="1" dirty="0" err="1">
                <a:latin typeface="Arial" charset="0"/>
              </a:rPr>
              <a:t>of</a:t>
            </a:r>
            <a:r>
              <a:rPr lang="it-IT" sz="7200" b="1" dirty="0">
                <a:latin typeface="Arial" charset="0"/>
              </a:rPr>
              <a:t> the single </a:t>
            </a:r>
            <a:r>
              <a:rPr lang="it-IT" sz="7200" b="1" dirty="0" err="1">
                <a:latin typeface="Arial" charset="0"/>
              </a:rPr>
              <a:t>indicator</a:t>
            </a:r>
            <a:r>
              <a:rPr lang="it-IT" sz="7200" b="1" dirty="0">
                <a:latin typeface="Arial" charset="0"/>
              </a:rPr>
              <a:t> (2)</a:t>
            </a:r>
          </a:p>
        </p:txBody>
      </p:sp>
      <p:pic>
        <p:nvPicPr>
          <p:cNvPr id="23554" name="Immagine 4" descr="Immagine2.bmp">
            <a:extLst>
              <a:ext uri="{FF2B5EF4-FFF2-40B4-BE49-F238E27FC236}">
                <a16:creationId xmlns:a16="http://schemas.microsoft.com/office/drawing/2014/main" id="{A4C37BE0-9E2D-7240-A6D4-FBEF843136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98662" y="1916832"/>
            <a:ext cx="9649071" cy="446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a:extLst>
              <a:ext uri="{FF2B5EF4-FFF2-40B4-BE49-F238E27FC236}">
                <a16:creationId xmlns:a16="http://schemas.microsoft.com/office/drawing/2014/main" id="{AA988A9F-EEE7-8249-A6F3-21B7A77621F1}"/>
              </a:ext>
            </a:extLst>
          </p:cNvPr>
          <p:cNvSpPr>
            <a:spLocks noGrp="1"/>
          </p:cNvSpPr>
          <p:nvPr>
            <p:ph type="title"/>
          </p:nvPr>
        </p:nvSpPr>
        <p:spPr>
          <a:xfrm>
            <a:off x="1951831" y="357189"/>
            <a:ext cx="8229600" cy="357187"/>
          </a:xfrm>
        </p:spPr>
        <p:txBody>
          <a:bodyPr/>
          <a:lstStyle/>
          <a:p>
            <a:pPr eaLnBrk="1" hangingPunct="1"/>
            <a:r>
              <a:rPr lang="en-US" altLang="it-IT" sz="1200" b="1" dirty="0"/>
              <a:t>                                                      A New Approach in University Evaluation: the Balanced Scorecard </a:t>
            </a:r>
            <a:endParaRPr lang="it-IT" altLang="it-IT" sz="1200" dirty="0"/>
          </a:p>
        </p:txBody>
      </p:sp>
      <p:sp>
        <p:nvSpPr>
          <p:cNvPr id="6" name="Rectangle 2">
            <a:extLst>
              <a:ext uri="{FF2B5EF4-FFF2-40B4-BE49-F238E27FC236}">
                <a16:creationId xmlns:a16="http://schemas.microsoft.com/office/drawing/2014/main" id="{75283F22-91F7-D740-B835-4B1DAEF3CF63}"/>
              </a:ext>
            </a:extLst>
          </p:cNvPr>
          <p:cNvSpPr txBox="1">
            <a:spLocks noChangeArrowheads="1"/>
          </p:cNvSpPr>
          <p:nvPr/>
        </p:nvSpPr>
        <p:spPr>
          <a:xfrm>
            <a:off x="2209006" y="681039"/>
            <a:ext cx="7772400" cy="604837"/>
          </a:xfrm>
          <a:prstGeom prst="rect">
            <a:avLst/>
          </a:prstGeom>
        </p:spPr>
        <p:txBody>
          <a:bodyPr anchor="ctr">
            <a:normAutofit fontScale="77500" lnSpcReduction="20000"/>
          </a:bodyPr>
          <a:lstStyle/>
          <a:p>
            <a:pPr algn="ctr">
              <a:defRPr/>
            </a:pPr>
            <a:r>
              <a:rPr lang="en-US" sz="2800" b="1" dirty="0">
                <a:latin typeface="+mj-lt"/>
                <a:ea typeface="+mj-ea"/>
                <a:cs typeface="+mj-cs"/>
              </a:rPr>
              <a:t>Figure 1 - BSC Perspectives and Guidelines of University planning</a:t>
            </a:r>
            <a:endParaRPr lang="it-IT" sz="2800" b="1" dirty="0">
              <a:latin typeface="+mj-lt"/>
              <a:ea typeface="+mj-ea"/>
              <a:cs typeface="+mj-cs"/>
            </a:endParaRPr>
          </a:p>
        </p:txBody>
      </p:sp>
      <p:pic>
        <p:nvPicPr>
          <p:cNvPr id="28675" name="Picture 5">
            <a:extLst>
              <a:ext uri="{FF2B5EF4-FFF2-40B4-BE49-F238E27FC236}">
                <a16:creationId xmlns:a16="http://schemas.microsoft.com/office/drawing/2014/main" id="{64CF69EA-E63D-6148-AE80-53CD2D399EE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23332" y="1214438"/>
            <a:ext cx="7316290" cy="5541962"/>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2035B-6736-4FCC-ADDE-690968519CAF}"/>
              </a:ext>
            </a:extLst>
          </p:cNvPr>
          <p:cNvSpPr>
            <a:spLocks noGrp="1"/>
          </p:cNvSpPr>
          <p:nvPr>
            <p:ph type="ctrTitle"/>
          </p:nvPr>
        </p:nvSpPr>
        <p:spPr>
          <a:xfrm>
            <a:off x="1523802" y="764705"/>
            <a:ext cx="9142810" cy="576063"/>
          </a:xfrm>
        </p:spPr>
        <p:txBody>
          <a:bodyPr>
            <a:normAutofit/>
          </a:bodyPr>
          <a:lstStyle/>
          <a:p>
            <a:r>
              <a:rPr lang="es-ES" sz="2800" b="1" dirty="0" err="1"/>
              <a:t>Introduction</a:t>
            </a:r>
            <a:endParaRPr lang="es-ES" sz="2800" b="1" dirty="0"/>
          </a:p>
        </p:txBody>
      </p:sp>
      <p:sp>
        <p:nvSpPr>
          <p:cNvPr id="3" name="Untertitel 2">
            <a:extLst>
              <a:ext uri="{FF2B5EF4-FFF2-40B4-BE49-F238E27FC236}">
                <a16:creationId xmlns:a16="http://schemas.microsoft.com/office/drawing/2014/main" id="{E4BFE103-9805-467B-8740-A61747256FE9}"/>
              </a:ext>
            </a:extLst>
          </p:cNvPr>
          <p:cNvSpPr>
            <a:spLocks noGrp="1"/>
          </p:cNvSpPr>
          <p:nvPr>
            <p:ph type="subTitle" idx="1"/>
          </p:nvPr>
        </p:nvSpPr>
        <p:spPr>
          <a:xfrm>
            <a:off x="1523802" y="1484784"/>
            <a:ext cx="9142810" cy="5040560"/>
          </a:xfrm>
        </p:spPr>
        <p:txBody>
          <a:bodyPr>
            <a:normAutofit/>
          </a:bodyPr>
          <a:lstStyle/>
          <a:p>
            <a:pPr algn="just"/>
            <a:r>
              <a:rPr lang="it-IT" dirty="0" err="1"/>
              <a:t>As</a:t>
            </a:r>
            <a:r>
              <a:rPr lang="it-IT" dirty="0"/>
              <a:t> </a:t>
            </a:r>
            <a:r>
              <a:rPr lang="it-IT" dirty="0" err="1"/>
              <a:t>known</a:t>
            </a:r>
            <a:r>
              <a:rPr lang="it-IT" dirty="0"/>
              <a:t>, </a:t>
            </a:r>
            <a:r>
              <a:rPr lang="it-IT" dirty="0" err="1"/>
              <a:t>we</a:t>
            </a:r>
            <a:r>
              <a:rPr lang="it-IT" dirty="0"/>
              <a:t> </a:t>
            </a:r>
            <a:r>
              <a:rPr lang="it-IT" dirty="0" err="1"/>
              <a:t>had</a:t>
            </a:r>
            <a:r>
              <a:rPr lang="it-IT" dirty="0"/>
              <a:t> </a:t>
            </a:r>
            <a:r>
              <a:rPr lang="it-IT" dirty="0" err="1"/>
              <a:t>proposed</a:t>
            </a:r>
            <a:r>
              <a:rPr lang="it-IT" dirty="0"/>
              <a:t> the compilation of a </a:t>
            </a:r>
            <a:r>
              <a:rPr lang="it-IT" dirty="0" err="1"/>
              <a:t>questionnaire</a:t>
            </a:r>
            <a:r>
              <a:rPr lang="it-IT" dirty="0"/>
              <a:t>, </a:t>
            </a:r>
            <a:r>
              <a:rPr lang="it-IT" dirty="0" err="1"/>
              <a:t>suitable</a:t>
            </a:r>
            <a:r>
              <a:rPr lang="it-IT" dirty="0"/>
              <a:t> for </a:t>
            </a:r>
            <a:r>
              <a:rPr lang="it-IT" dirty="0" err="1"/>
              <a:t>verifying</a:t>
            </a:r>
            <a:r>
              <a:rPr lang="it-IT" dirty="0"/>
              <a:t> the </a:t>
            </a:r>
            <a:r>
              <a:rPr lang="it-IT" dirty="0" err="1"/>
              <a:t>methods</a:t>
            </a:r>
            <a:r>
              <a:rPr lang="it-IT" dirty="0"/>
              <a:t> of </a:t>
            </a:r>
            <a:r>
              <a:rPr lang="it-IT" dirty="0" err="1"/>
              <a:t>monitoring</a:t>
            </a:r>
            <a:r>
              <a:rPr lang="it-IT" dirty="0"/>
              <a:t> the </a:t>
            </a:r>
            <a:r>
              <a:rPr lang="it-IT" dirty="0" err="1"/>
              <a:t>internationalization</a:t>
            </a:r>
            <a:r>
              <a:rPr lang="it-IT" dirty="0"/>
              <a:t> </a:t>
            </a:r>
            <a:r>
              <a:rPr lang="it-IT" dirty="0" err="1"/>
              <a:t>process</a:t>
            </a:r>
            <a:r>
              <a:rPr lang="it-IT" dirty="0"/>
              <a:t> by the partner </a:t>
            </a:r>
            <a:r>
              <a:rPr lang="it-IT" dirty="0" err="1"/>
              <a:t>universities</a:t>
            </a:r>
            <a:r>
              <a:rPr lang="it-IT" dirty="0"/>
              <a:t>.</a:t>
            </a:r>
          </a:p>
          <a:p>
            <a:pPr algn="just"/>
            <a:r>
              <a:rPr lang="it-IT" dirty="0" err="1"/>
              <a:t>Eight</a:t>
            </a:r>
            <a:r>
              <a:rPr lang="it-IT" dirty="0"/>
              <a:t> </a:t>
            </a:r>
            <a:r>
              <a:rPr lang="it-IT" dirty="0" err="1"/>
              <a:t>completed</a:t>
            </a:r>
            <a:r>
              <a:rPr lang="it-IT" dirty="0"/>
              <a:t> </a:t>
            </a:r>
            <a:r>
              <a:rPr lang="it-IT" dirty="0" err="1"/>
              <a:t>questionnaires</a:t>
            </a:r>
            <a:r>
              <a:rPr lang="it-IT" dirty="0"/>
              <a:t> </a:t>
            </a:r>
            <a:r>
              <a:rPr lang="it-IT" dirty="0" err="1"/>
              <a:t>were</a:t>
            </a:r>
            <a:r>
              <a:rPr lang="it-IT" dirty="0"/>
              <a:t> </a:t>
            </a:r>
            <a:r>
              <a:rPr lang="it-IT" dirty="0" err="1"/>
              <a:t>expected</a:t>
            </a:r>
            <a:r>
              <a:rPr lang="it-IT" dirty="0"/>
              <a:t>, </a:t>
            </a:r>
            <a:r>
              <a:rPr lang="it-IT" dirty="0" err="1"/>
              <a:t>but</a:t>
            </a:r>
            <a:r>
              <a:rPr lang="it-IT" dirty="0"/>
              <a:t> </a:t>
            </a:r>
            <a:r>
              <a:rPr lang="it-IT" dirty="0" err="1"/>
              <a:t>we</a:t>
            </a:r>
            <a:r>
              <a:rPr lang="it-IT" dirty="0"/>
              <a:t> </a:t>
            </a:r>
            <a:r>
              <a:rPr lang="it-IT" dirty="0" err="1"/>
              <a:t>only</a:t>
            </a:r>
            <a:r>
              <a:rPr lang="it-IT" dirty="0"/>
              <a:t> </a:t>
            </a:r>
            <a:r>
              <a:rPr lang="it-IT" dirty="0" err="1"/>
              <a:t>received</a:t>
            </a:r>
            <a:r>
              <a:rPr lang="it-IT" dirty="0"/>
              <a:t> </a:t>
            </a:r>
            <a:r>
              <a:rPr lang="it-IT" dirty="0" err="1"/>
              <a:t>four</a:t>
            </a:r>
            <a:r>
              <a:rPr lang="it-IT" dirty="0"/>
              <a:t>. For </a:t>
            </a:r>
            <a:r>
              <a:rPr lang="it-IT" dirty="0" err="1"/>
              <a:t>this</a:t>
            </a:r>
            <a:r>
              <a:rPr lang="it-IT" dirty="0"/>
              <a:t> </a:t>
            </a:r>
            <a:r>
              <a:rPr lang="it-IT" dirty="0" err="1"/>
              <a:t>reason</a:t>
            </a:r>
            <a:r>
              <a:rPr lang="it-IT" dirty="0"/>
              <a:t> </a:t>
            </a:r>
            <a:r>
              <a:rPr lang="it-IT" dirty="0" err="1"/>
              <a:t>we</a:t>
            </a:r>
            <a:r>
              <a:rPr lang="it-IT" dirty="0"/>
              <a:t> </a:t>
            </a:r>
            <a:r>
              <a:rPr lang="it-IT" dirty="0" err="1"/>
              <a:t>asked</a:t>
            </a:r>
            <a:r>
              <a:rPr lang="it-IT" dirty="0"/>
              <a:t> </a:t>
            </a:r>
            <a:r>
              <a:rPr lang="it-IT" dirty="0" err="1"/>
              <a:t>colleagues</a:t>
            </a:r>
            <a:r>
              <a:rPr lang="it-IT" dirty="0"/>
              <a:t> to </a:t>
            </a:r>
            <a:r>
              <a:rPr lang="it-IT" dirty="0" err="1"/>
              <a:t>prepare</a:t>
            </a:r>
            <a:r>
              <a:rPr lang="it-IT" dirty="0"/>
              <a:t> a short report on the situation of </a:t>
            </a:r>
            <a:r>
              <a:rPr lang="it-IT" dirty="0" err="1"/>
              <a:t>their</a:t>
            </a:r>
            <a:r>
              <a:rPr lang="it-IT" dirty="0"/>
              <a:t> </a:t>
            </a:r>
            <a:r>
              <a:rPr lang="it-IT" dirty="0" err="1"/>
              <a:t>respective</a:t>
            </a:r>
            <a:r>
              <a:rPr lang="it-IT" dirty="0"/>
              <a:t> </a:t>
            </a:r>
            <a:r>
              <a:rPr lang="it-IT" dirty="0" err="1"/>
              <a:t>universities</a:t>
            </a:r>
            <a:r>
              <a:rPr lang="it-IT" dirty="0"/>
              <a:t> on the </a:t>
            </a:r>
            <a:r>
              <a:rPr lang="it-IT" dirty="0" err="1"/>
              <a:t>measurement</a:t>
            </a:r>
            <a:r>
              <a:rPr lang="it-IT" dirty="0"/>
              <a:t> of </a:t>
            </a:r>
            <a:r>
              <a:rPr lang="it-IT" dirty="0" err="1"/>
              <a:t>internationalization</a:t>
            </a:r>
            <a:r>
              <a:rPr lang="it-IT" dirty="0"/>
              <a:t> </a:t>
            </a:r>
            <a:r>
              <a:rPr lang="it-IT" dirty="0" err="1"/>
              <a:t>processes</a:t>
            </a:r>
            <a:r>
              <a:rPr lang="it-IT" dirty="0"/>
              <a:t>.</a:t>
            </a:r>
          </a:p>
          <a:p>
            <a:pPr algn="just"/>
            <a:r>
              <a:rPr lang="it-IT" dirty="0"/>
              <a:t>I </a:t>
            </a:r>
            <a:r>
              <a:rPr lang="it-IT" dirty="0" err="1"/>
              <a:t>will</a:t>
            </a:r>
            <a:r>
              <a:rPr lang="it-IT" dirty="0"/>
              <a:t> </a:t>
            </a:r>
            <a:r>
              <a:rPr lang="it-IT" dirty="0" err="1"/>
              <a:t>give</a:t>
            </a:r>
            <a:r>
              <a:rPr lang="it-IT" dirty="0"/>
              <a:t> some </a:t>
            </a:r>
            <a:r>
              <a:rPr lang="it-IT" dirty="0" err="1"/>
              <a:t>indications</a:t>
            </a:r>
            <a:r>
              <a:rPr lang="it-IT" dirty="0"/>
              <a:t> </a:t>
            </a:r>
            <a:r>
              <a:rPr lang="it-IT" dirty="0" err="1"/>
              <a:t>based</a:t>
            </a:r>
            <a:r>
              <a:rPr lang="it-IT" dirty="0"/>
              <a:t> on the </a:t>
            </a:r>
            <a:r>
              <a:rPr lang="it-IT" dirty="0" err="1"/>
              <a:t>responses</a:t>
            </a:r>
            <a:r>
              <a:rPr lang="it-IT" dirty="0"/>
              <a:t> </a:t>
            </a:r>
            <a:r>
              <a:rPr lang="it-IT" dirty="0" err="1"/>
              <a:t>received</a:t>
            </a:r>
            <a:r>
              <a:rPr lang="it-IT" dirty="0"/>
              <a:t>, to </a:t>
            </a:r>
            <a:r>
              <a:rPr lang="it-IT" dirty="0" err="1"/>
              <a:t>then</a:t>
            </a:r>
            <a:r>
              <a:rPr lang="it-IT" dirty="0"/>
              <a:t> </a:t>
            </a:r>
            <a:r>
              <a:rPr lang="it-IT" dirty="0" err="1"/>
              <a:t>allow</a:t>
            </a:r>
            <a:r>
              <a:rPr lang="it-IT" dirty="0"/>
              <a:t> </a:t>
            </a:r>
            <a:r>
              <a:rPr lang="it-IT" dirty="0" err="1"/>
              <a:t>colleagues</a:t>
            </a:r>
            <a:r>
              <a:rPr lang="it-IT" dirty="0"/>
              <a:t> from the </a:t>
            </a:r>
            <a:r>
              <a:rPr lang="it-IT" dirty="0" err="1"/>
              <a:t>four</a:t>
            </a:r>
            <a:r>
              <a:rPr lang="it-IT" dirty="0"/>
              <a:t> </a:t>
            </a:r>
            <a:r>
              <a:rPr lang="it-IT" dirty="0" err="1"/>
              <a:t>universities</a:t>
            </a:r>
            <a:r>
              <a:rPr lang="it-IT" dirty="0"/>
              <a:t> to </a:t>
            </a:r>
            <a:r>
              <a:rPr lang="it-IT" dirty="0" err="1"/>
              <a:t>present</a:t>
            </a:r>
            <a:r>
              <a:rPr lang="it-IT" dirty="0"/>
              <a:t> </a:t>
            </a:r>
            <a:r>
              <a:rPr lang="it-IT" dirty="0" err="1"/>
              <a:t>their</a:t>
            </a:r>
            <a:r>
              <a:rPr lang="it-IT" dirty="0"/>
              <a:t> reports. </a:t>
            </a:r>
            <a:r>
              <a:rPr lang="it-IT" dirty="0" err="1"/>
              <a:t>Presentations</a:t>
            </a:r>
            <a:r>
              <a:rPr lang="it-IT" dirty="0"/>
              <a:t> </a:t>
            </a:r>
            <a:r>
              <a:rPr lang="it-IT" dirty="0" err="1"/>
              <a:t>which</a:t>
            </a:r>
            <a:r>
              <a:rPr lang="it-IT" dirty="0"/>
              <a:t> </a:t>
            </a:r>
            <a:r>
              <a:rPr lang="it-IT" dirty="0" err="1"/>
              <a:t>will</a:t>
            </a:r>
            <a:r>
              <a:rPr lang="it-IT" dirty="0"/>
              <a:t> </a:t>
            </a:r>
            <a:r>
              <a:rPr lang="it-IT" dirty="0" err="1"/>
              <a:t>then</a:t>
            </a:r>
            <a:r>
              <a:rPr lang="it-IT" dirty="0"/>
              <a:t> be </a:t>
            </a:r>
            <a:r>
              <a:rPr lang="it-IT" dirty="0" err="1"/>
              <a:t>included</a:t>
            </a:r>
            <a:r>
              <a:rPr lang="it-IT" dirty="0"/>
              <a:t> in the </a:t>
            </a:r>
            <a:r>
              <a:rPr lang="it-IT" dirty="0" err="1"/>
              <a:t>project</a:t>
            </a:r>
            <a:r>
              <a:rPr lang="it-IT" dirty="0"/>
              <a:t> website.</a:t>
            </a:r>
          </a:p>
          <a:p>
            <a:pPr algn="just"/>
            <a:endParaRPr lang="es-ES" dirty="0"/>
          </a:p>
        </p:txBody>
      </p:sp>
    </p:spTree>
    <p:extLst>
      <p:ext uri="{BB962C8B-B14F-4D97-AF65-F5344CB8AC3E}">
        <p14:creationId xmlns:p14="http://schemas.microsoft.com/office/powerpoint/2010/main" val="3964752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B55B6C6C-644B-4473-782C-ACF1FB38D4FA}"/>
              </a:ext>
            </a:extLst>
          </p:cNvPr>
          <p:cNvSpPr>
            <a:spLocks noGrp="1"/>
          </p:cNvSpPr>
          <p:nvPr>
            <p:ph type="title"/>
          </p:nvPr>
        </p:nvSpPr>
        <p:spPr>
          <a:xfrm>
            <a:off x="771526" y="332656"/>
            <a:ext cx="10580410" cy="459506"/>
          </a:xfrm>
        </p:spPr>
        <p:txBody>
          <a:bodyPr>
            <a:normAutofit fontScale="90000"/>
          </a:bodyPr>
          <a:lstStyle/>
          <a:p>
            <a:pPr algn="ctr"/>
            <a:r>
              <a:rPr lang="it-IT" altLang="it-IT" sz="2000" b="1" dirty="0">
                <a:latin typeface="Arial" panose="020B0604020202020204" pitchFamily="34" charset="0"/>
              </a:rPr>
              <a:t>A BSC for </a:t>
            </a:r>
            <a:r>
              <a:rPr lang="it-IT" altLang="it-IT" sz="2000" b="1" dirty="0" err="1">
                <a:latin typeface="Arial" panose="020B0604020202020204" pitchFamily="34" charset="0"/>
              </a:rPr>
              <a:t>University</a:t>
            </a:r>
            <a:r>
              <a:rPr lang="it-IT" altLang="it-IT" sz="2000" b="1" dirty="0">
                <a:latin typeface="Arial" panose="020B0604020202020204" pitchFamily="34" charset="0"/>
              </a:rPr>
              <a:t>: some performance </a:t>
            </a:r>
            <a:r>
              <a:rPr lang="it-IT" altLang="it-IT" sz="2000" b="1" dirty="0" err="1">
                <a:latin typeface="Arial" panose="020B0604020202020204" pitchFamily="34" charset="0"/>
              </a:rPr>
              <a:t>indicators</a:t>
            </a:r>
            <a:r>
              <a:rPr lang="it-IT" altLang="it-IT" sz="2000" b="1" dirty="0">
                <a:latin typeface="Arial" panose="020B0604020202020204" pitchFamily="34" charset="0"/>
              </a:rPr>
              <a:t> of </a:t>
            </a:r>
            <a:r>
              <a:rPr lang="it-IT" altLang="it-IT" sz="2000" b="1" dirty="0" err="1">
                <a:latin typeface="Arial" panose="020B0604020202020204" pitchFamily="34" charset="0"/>
              </a:rPr>
              <a:t>University</a:t>
            </a:r>
            <a:br>
              <a:rPr lang="it-IT" altLang="it-IT" sz="2000" b="1" dirty="0">
                <a:latin typeface="Arial" panose="020B0604020202020204" pitchFamily="34" charset="0"/>
              </a:rPr>
            </a:br>
            <a:r>
              <a:rPr lang="it-IT" altLang="it-IT" sz="2000" b="1" dirty="0">
                <a:latin typeface="Arial" panose="020B0604020202020204" pitchFamily="34" charset="0"/>
              </a:rPr>
              <a:t>(</a:t>
            </a:r>
            <a:r>
              <a:rPr lang="it-IT" altLang="it-IT" sz="2000" b="1" dirty="0" err="1">
                <a:latin typeface="Arial" panose="020B0604020202020204" pitchFamily="34" charset="0"/>
              </a:rPr>
              <a:t>Italy</a:t>
            </a:r>
            <a:r>
              <a:rPr lang="it-IT" altLang="it-IT" sz="2000" b="1" dirty="0">
                <a:latin typeface="Arial" panose="020B0604020202020204" pitchFamily="34" charset="0"/>
              </a:rPr>
              <a:t>)</a:t>
            </a:r>
            <a:br>
              <a:rPr lang="it-IT" altLang="it-IT" sz="2000" b="1" dirty="0">
                <a:latin typeface="Arial" panose="020B0604020202020204" pitchFamily="34" charset="0"/>
              </a:rPr>
            </a:br>
            <a:endParaRPr lang="en-US" dirty="0"/>
          </a:p>
        </p:txBody>
      </p:sp>
      <p:sp>
        <p:nvSpPr>
          <p:cNvPr id="5" name="Segnaposto numero diapositiva 4">
            <a:extLst>
              <a:ext uri="{FF2B5EF4-FFF2-40B4-BE49-F238E27FC236}">
                <a16:creationId xmlns:a16="http://schemas.microsoft.com/office/drawing/2014/main" id="{C2ED89C4-CD49-FF4E-BBE3-8CD48B1CF342}"/>
              </a:ext>
            </a:extLst>
          </p:cNvPr>
          <p:cNvSpPr>
            <a:spLocks noGrp="1"/>
          </p:cNvSpPr>
          <p:nvPr>
            <p:ph type="sldNum" sz="quarter" idx="12"/>
          </p:nvPr>
        </p:nvSpPr>
        <p:spPr>
          <a:xfrm>
            <a:off x="8831633" y="6496513"/>
            <a:ext cx="2844430" cy="196046"/>
          </a:xfrm>
        </p:spPr>
        <p:txBody>
          <a:bodyPr anchor="b">
            <a:normAutofit/>
          </a:bodyPr>
          <a:lstStyle/>
          <a:p>
            <a:pPr>
              <a:spcAft>
                <a:spcPts val="600"/>
              </a:spcAft>
            </a:pPr>
            <a:fld id="{610207BF-9610-4DCA-A632-B81271577532}" type="slidenum">
              <a:rPr lang="de-DE" smtClean="0"/>
              <a:pPr>
                <a:spcAft>
                  <a:spcPts val="600"/>
                </a:spcAft>
              </a:pPr>
              <a:t>20</a:t>
            </a:fld>
            <a:endParaRPr lang="de-DE"/>
          </a:p>
        </p:txBody>
      </p:sp>
      <p:sp>
        <p:nvSpPr>
          <p:cNvPr id="4" name="Segnaposto piè di pagina 3">
            <a:extLst>
              <a:ext uri="{FF2B5EF4-FFF2-40B4-BE49-F238E27FC236}">
                <a16:creationId xmlns:a16="http://schemas.microsoft.com/office/drawing/2014/main" id="{36997EF1-D917-4F47-BB64-0F99B90A4B3D}"/>
              </a:ext>
            </a:extLst>
          </p:cNvPr>
          <p:cNvSpPr>
            <a:spLocks noGrp="1"/>
          </p:cNvSpPr>
          <p:nvPr>
            <p:ph type="ftr" sz="quarter" idx="4294967295"/>
          </p:nvPr>
        </p:nvSpPr>
        <p:spPr>
          <a:xfrm>
            <a:off x="4038075" y="6356351"/>
            <a:ext cx="4114264" cy="365125"/>
          </a:xfrm>
        </p:spPr>
        <p:txBody>
          <a:bodyPr anchor="ctr">
            <a:normAutofit/>
          </a:bodyPr>
          <a:lstStyle/>
          <a:p>
            <a:pPr>
              <a:spcAft>
                <a:spcPts val="600"/>
              </a:spcAft>
            </a:pPr>
            <a:r>
              <a:rPr lang="en-US">
                <a:solidFill>
                  <a:srgbClr val="000000"/>
                </a:solidFill>
              </a:rPr>
              <a:t>Title Presentation - edit "header- and footer"</a:t>
            </a:r>
            <a:endParaRPr lang="de-DE">
              <a:solidFill>
                <a:srgbClr val="000000"/>
              </a:solidFill>
            </a:endParaRPr>
          </a:p>
        </p:txBody>
      </p:sp>
      <p:pic>
        <p:nvPicPr>
          <p:cNvPr id="13" name="Immagine 7" descr="ScreenHunter_02 Sep. 03 13.34.gif">
            <a:extLst>
              <a:ext uri="{FF2B5EF4-FFF2-40B4-BE49-F238E27FC236}">
                <a16:creationId xmlns:a16="http://schemas.microsoft.com/office/drawing/2014/main" id="{4F7F77A3-2EB6-354F-B100-92BFE1819CE8}"/>
              </a:ext>
            </a:extLst>
          </p:cNvPr>
          <p:cNvPicPr>
            <a:picLocks noGrp="1" noChangeAspect="1"/>
          </p:cNvPicPr>
          <p:nvPr>
            <p:ph idx="14"/>
          </p:nvPr>
        </p:nvPicPr>
        <p:blipFill>
          <a:blip r:embed="rId2">
            <a:extLst>
              <a:ext uri="{28A0092B-C50C-407E-A947-70E740481C1C}">
                <a14:useLocalDpi xmlns:a14="http://schemas.microsoft.com/office/drawing/2010/main" val="0"/>
              </a:ext>
            </a:extLst>
          </a:blip>
          <a:srcRect/>
          <a:stretch>
            <a:fillRect/>
          </a:stretch>
        </p:blipFill>
        <p:spPr bwMode="auto">
          <a:xfrm>
            <a:off x="1291952" y="908720"/>
            <a:ext cx="10349886" cy="5410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6072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A06C48-0D29-B74E-A1A5-0E33892ECBBD}"/>
              </a:ext>
            </a:extLst>
          </p:cNvPr>
          <p:cNvSpPr>
            <a:spLocks noGrp="1"/>
          </p:cNvSpPr>
          <p:nvPr>
            <p:ph type="title"/>
          </p:nvPr>
        </p:nvSpPr>
        <p:spPr>
          <a:xfrm>
            <a:off x="838091" y="681037"/>
            <a:ext cx="10514231" cy="515716"/>
          </a:xfrm>
        </p:spPr>
        <p:txBody>
          <a:bodyPr>
            <a:normAutofit/>
          </a:bodyPr>
          <a:lstStyle/>
          <a:p>
            <a:pPr algn="ctr"/>
            <a:r>
              <a:rPr lang="it-IT" sz="2800" b="1" dirty="0"/>
              <a:t>OGSM </a:t>
            </a:r>
            <a:r>
              <a:rPr lang="it-IT" sz="2800" b="1" dirty="0" err="1"/>
              <a:t>Methodology</a:t>
            </a:r>
            <a:endParaRPr lang="it-IT" sz="2800" b="1" dirty="0"/>
          </a:p>
        </p:txBody>
      </p:sp>
      <p:sp>
        <p:nvSpPr>
          <p:cNvPr id="3" name="Segnaposto contenuto 2">
            <a:extLst>
              <a:ext uri="{FF2B5EF4-FFF2-40B4-BE49-F238E27FC236}">
                <a16:creationId xmlns:a16="http://schemas.microsoft.com/office/drawing/2014/main" id="{9A9BA4B8-874A-0743-A201-CBA13AF2F5AD}"/>
              </a:ext>
            </a:extLst>
          </p:cNvPr>
          <p:cNvSpPr>
            <a:spLocks noGrp="1"/>
          </p:cNvSpPr>
          <p:nvPr>
            <p:ph idx="1"/>
          </p:nvPr>
        </p:nvSpPr>
        <p:spPr>
          <a:xfrm>
            <a:off x="838091" y="1340768"/>
            <a:ext cx="10514231" cy="5015583"/>
          </a:xfrm>
        </p:spPr>
        <p:txBody>
          <a:bodyPr/>
          <a:lstStyle/>
          <a:p>
            <a:pPr algn="just" fontAlgn="base"/>
            <a:r>
              <a:rPr lang="en-US" sz="2000" b="1" spc="10" dirty="0">
                <a:solidFill>
                  <a:srgbClr val="000000"/>
                </a:solidFill>
                <a:effectLst/>
                <a:latin typeface="inherit"/>
                <a:ea typeface="Times New Roman" panose="02020603050405020304" pitchFamily="18" charset="0"/>
                <a:cs typeface="Times New Roman" panose="02020603050405020304" pitchFamily="18" charset="0"/>
              </a:rPr>
              <a:t>The 4 Elements of OGSM</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r>
              <a:rPr lang="en-US" sz="2000" spc="10" dirty="0">
                <a:solidFill>
                  <a:srgbClr val="000000"/>
                </a:solidFill>
                <a:effectLst/>
                <a:latin typeface="inherit"/>
                <a:ea typeface="Times New Roman" panose="02020603050405020304" pitchFamily="18" charset="0"/>
                <a:cs typeface="Times New Roman" panose="02020603050405020304" pitchFamily="18" charset="0"/>
              </a:rPr>
              <a:t>The four elements of the OGSM model are: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sz="2000" spc="10" dirty="0">
                <a:solidFill>
                  <a:srgbClr val="000000"/>
                </a:solidFill>
                <a:effectLst/>
                <a:latin typeface="inherit"/>
                <a:ea typeface="Times New Roman" panose="02020603050405020304" pitchFamily="18" charset="0"/>
                <a:cs typeface="Times New Roman" panose="02020603050405020304" pitchFamily="18" charset="0"/>
              </a:rPr>
              <a:t>1. </a:t>
            </a:r>
            <a:r>
              <a:rPr lang="en-US" sz="2000" b="1" spc="10" dirty="0">
                <a:solidFill>
                  <a:srgbClr val="000000"/>
                </a:solidFill>
                <a:effectLst/>
                <a:latin typeface="inherit"/>
                <a:ea typeface="Times New Roman" panose="02020603050405020304" pitchFamily="18" charset="0"/>
                <a:cs typeface="Times New Roman" panose="02020603050405020304" pitchFamily="18" charset="0"/>
              </a:rPr>
              <a:t>Objective</a:t>
            </a:r>
            <a:r>
              <a:rPr lang="en-US" sz="2000" spc="10" dirty="0">
                <a:solidFill>
                  <a:srgbClr val="000000"/>
                </a:solidFill>
                <a:effectLst/>
                <a:latin typeface="inherit"/>
                <a:ea typeface="Times New Roman" panose="02020603050405020304" pitchFamily="18" charset="0"/>
                <a:cs typeface="Times New Roman" panose="02020603050405020304" pitchFamily="18" charset="0"/>
              </a:rPr>
              <a:t>: The first stage of OGSM is an opportunity to consider long-term visions. Your aspirations and plans define the company or organization’s future. Having a clear concept of your three- or five-year targets helps organize and inspire your team to strive toward a shared overall objective.</a:t>
            </a:r>
            <a:endParaRPr lang="it-IT"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sz="2000" spc="10" dirty="0">
                <a:solidFill>
                  <a:srgbClr val="000000"/>
                </a:solidFill>
                <a:effectLst/>
                <a:latin typeface="inherit"/>
                <a:ea typeface="Times New Roman" panose="02020603050405020304" pitchFamily="18" charset="0"/>
                <a:cs typeface="Times New Roman" panose="02020603050405020304" pitchFamily="18" charset="0"/>
              </a:rPr>
              <a:t>2. </a:t>
            </a:r>
            <a:r>
              <a:rPr lang="en-US" sz="2000" b="1" spc="10" dirty="0">
                <a:solidFill>
                  <a:srgbClr val="000000"/>
                </a:solidFill>
                <a:effectLst/>
                <a:latin typeface="inherit"/>
                <a:ea typeface="Times New Roman" panose="02020603050405020304" pitchFamily="18" charset="0"/>
                <a:cs typeface="Times New Roman" panose="02020603050405020304" pitchFamily="18" charset="0"/>
              </a:rPr>
              <a:t>Goals</a:t>
            </a:r>
            <a:r>
              <a:rPr lang="en-US" sz="2000" spc="10" dirty="0">
                <a:solidFill>
                  <a:srgbClr val="000000"/>
                </a:solidFill>
                <a:effectLst/>
                <a:latin typeface="inherit"/>
                <a:ea typeface="Times New Roman" panose="02020603050405020304" pitchFamily="18" charset="0"/>
                <a:cs typeface="Times New Roman" panose="02020603050405020304" pitchFamily="18" charset="0"/>
              </a:rPr>
              <a:t>: After outlining your vision, identify the steps you need to take to achieve your mission. Identifying clear goals and measurable metrics turns your idea into a viable project.</a:t>
            </a:r>
            <a:endParaRPr lang="it-IT"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sz="2000" spc="10" dirty="0">
                <a:solidFill>
                  <a:srgbClr val="000000"/>
                </a:solidFill>
                <a:effectLst/>
                <a:latin typeface="inherit"/>
                <a:ea typeface="Times New Roman" panose="02020603050405020304" pitchFamily="18" charset="0"/>
                <a:cs typeface="Times New Roman" panose="02020603050405020304" pitchFamily="18" charset="0"/>
              </a:rPr>
              <a:t>3. </a:t>
            </a:r>
            <a:r>
              <a:rPr lang="en-US" sz="2000" b="1" spc="10" dirty="0">
                <a:solidFill>
                  <a:srgbClr val="000000"/>
                </a:solidFill>
                <a:effectLst/>
                <a:latin typeface="inherit"/>
                <a:ea typeface="Times New Roman" panose="02020603050405020304" pitchFamily="18" charset="0"/>
                <a:cs typeface="Times New Roman" panose="02020603050405020304" pitchFamily="18" charset="0"/>
              </a:rPr>
              <a:t>Strategies</a:t>
            </a:r>
            <a:r>
              <a:rPr lang="en-US" sz="2000" spc="10" dirty="0">
                <a:solidFill>
                  <a:srgbClr val="000000"/>
                </a:solidFill>
                <a:effectLst/>
                <a:latin typeface="inherit"/>
                <a:ea typeface="Times New Roman" panose="02020603050405020304" pitchFamily="18" charset="0"/>
                <a:cs typeface="Times New Roman" panose="02020603050405020304" pitchFamily="18" charset="0"/>
              </a:rPr>
              <a:t>: The strategies you create help explain how you will achieve each goal. During this stage, it’s crucial to outline resource allocation, project timelines, and team initiatives so everyone understands their responsibilities and expectations.</a:t>
            </a:r>
            <a:endParaRPr lang="it-IT"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sz="2000" spc="10" dirty="0">
                <a:solidFill>
                  <a:srgbClr val="000000"/>
                </a:solidFill>
                <a:effectLst/>
                <a:latin typeface="inherit"/>
                <a:ea typeface="Times New Roman" panose="02020603050405020304" pitchFamily="18" charset="0"/>
                <a:cs typeface="Times New Roman" panose="02020603050405020304" pitchFamily="18" charset="0"/>
              </a:rPr>
              <a:t>4. </a:t>
            </a:r>
            <a:r>
              <a:rPr lang="en-US" sz="2000" b="1" spc="10" dirty="0">
                <a:solidFill>
                  <a:srgbClr val="000000"/>
                </a:solidFill>
                <a:effectLst/>
                <a:latin typeface="inherit"/>
                <a:ea typeface="Times New Roman" panose="02020603050405020304" pitchFamily="18" charset="0"/>
                <a:cs typeface="Times New Roman" panose="02020603050405020304" pitchFamily="18" charset="0"/>
              </a:rPr>
              <a:t>Measures</a:t>
            </a:r>
            <a:r>
              <a:rPr lang="en-US" sz="2000" spc="10" dirty="0">
                <a:solidFill>
                  <a:srgbClr val="000000"/>
                </a:solidFill>
                <a:effectLst/>
                <a:latin typeface="inherit"/>
                <a:ea typeface="Times New Roman" panose="02020603050405020304" pitchFamily="18" charset="0"/>
                <a:cs typeface="Times New Roman" panose="02020603050405020304" pitchFamily="18" charset="0"/>
              </a:rPr>
              <a:t>: To evaluate the success of each strategy, utilize key performance indicators</a:t>
            </a:r>
            <a:r>
              <a:rPr lang="en-US" sz="2000" spc="10" dirty="0">
                <a:solidFill>
                  <a:srgbClr val="0000FF"/>
                </a:solidFill>
                <a:latin typeface="inherit"/>
                <a:ea typeface="Times New Roman" panose="02020603050405020304" pitchFamily="18" charset="0"/>
                <a:cs typeface="Times New Roman" panose="02020603050405020304" pitchFamily="18" charset="0"/>
              </a:rPr>
              <a:t>   </a:t>
            </a:r>
            <a:r>
              <a:rPr lang="en-US" sz="2000" spc="10" dirty="0">
                <a:solidFill>
                  <a:srgbClr val="000000"/>
                </a:solidFill>
                <a:effectLst/>
                <a:latin typeface="inherit"/>
                <a:ea typeface="Times New Roman" panose="02020603050405020304" pitchFamily="18" charset="0"/>
                <a:cs typeface="Times New Roman" panose="02020603050405020304" pitchFamily="18" charset="0"/>
              </a:rPr>
              <a:t>(KPIs) to measure results. By assessing performance metrics, you can understand the strong and weak points in your methods and identify areas for improvement.</a:t>
            </a:r>
            <a:endParaRPr lang="it-IT"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BDA09DB7-3581-1944-AF52-FCB871B9C931}"/>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7648CDD8-96B4-484E-9084-EC460D1D24BD}"/>
              </a:ext>
            </a:extLst>
          </p:cNvPr>
          <p:cNvSpPr>
            <a:spLocks noGrp="1"/>
          </p:cNvSpPr>
          <p:nvPr>
            <p:ph type="sldNum" sz="quarter" idx="12"/>
          </p:nvPr>
        </p:nvSpPr>
        <p:spPr/>
        <p:txBody>
          <a:bodyPr/>
          <a:lstStyle/>
          <a:p>
            <a:fld id="{610207BF-9610-4DCA-A632-B81271577532}" type="slidenum">
              <a:rPr lang="de-DE" smtClean="0"/>
              <a:pPr/>
              <a:t>21</a:t>
            </a:fld>
            <a:endParaRPr lang="de-DE" dirty="0"/>
          </a:p>
        </p:txBody>
      </p:sp>
    </p:spTree>
    <p:extLst>
      <p:ext uri="{BB962C8B-B14F-4D97-AF65-F5344CB8AC3E}">
        <p14:creationId xmlns:p14="http://schemas.microsoft.com/office/powerpoint/2010/main" val="4211285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9C9140-B530-DE41-A2A2-97CE96B47E03}"/>
              </a:ext>
            </a:extLst>
          </p:cNvPr>
          <p:cNvSpPr>
            <a:spLocks noGrp="1"/>
          </p:cNvSpPr>
          <p:nvPr>
            <p:ph type="title"/>
          </p:nvPr>
        </p:nvSpPr>
        <p:spPr>
          <a:xfrm>
            <a:off x="838091" y="365127"/>
            <a:ext cx="10514231" cy="1119658"/>
          </a:xfrm>
        </p:spPr>
        <p:txBody>
          <a:bodyPr/>
          <a:lstStyle/>
          <a:p>
            <a:pPr algn="ctr"/>
            <a:r>
              <a:rPr lang="it-IT" b="1" dirty="0"/>
              <a:t>OGSM </a:t>
            </a:r>
            <a:r>
              <a:rPr lang="it-IT" b="1" dirty="0" err="1"/>
              <a:t>Methodology</a:t>
            </a:r>
            <a:endParaRPr lang="it-IT" b="1" dirty="0"/>
          </a:p>
        </p:txBody>
      </p:sp>
      <p:sp>
        <p:nvSpPr>
          <p:cNvPr id="3" name="Segnaposto contenuto 2">
            <a:extLst>
              <a:ext uri="{FF2B5EF4-FFF2-40B4-BE49-F238E27FC236}">
                <a16:creationId xmlns:a16="http://schemas.microsoft.com/office/drawing/2014/main" id="{17BE70C3-DB81-154E-B4CF-64B580B85FE8}"/>
              </a:ext>
            </a:extLst>
          </p:cNvPr>
          <p:cNvSpPr>
            <a:spLocks noGrp="1"/>
          </p:cNvSpPr>
          <p:nvPr>
            <p:ph idx="1"/>
          </p:nvPr>
        </p:nvSpPr>
        <p:spPr/>
        <p:txBody>
          <a:bodyPr>
            <a:normAutofit/>
          </a:bodyPr>
          <a:lstStyle/>
          <a:p>
            <a:pPr marL="0" indent="0" algn="just">
              <a:buNone/>
            </a:pPr>
            <a:r>
              <a:rPr lang="it-IT" sz="3600" dirty="0"/>
              <a:t>The OGSM </a:t>
            </a:r>
            <a:r>
              <a:rPr lang="it-IT" sz="3600" dirty="0" err="1"/>
              <a:t>methodology</a:t>
            </a:r>
            <a:r>
              <a:rPr lang="it-IT" sz="3600" dirty="0"/>
              <a:t> </a:t>
            </a:r>
            <a:r>
              <a:rPr lang="it-IT" sz="3600" dirty="0" err="1"/>
              <a:t>envisages</a:t>
            </a:r>
            <a:r>
              <a:rPr lang="it-IT" sz="3600" dirty="0"/>
              <a:t> </a:t>
            </a:r>
            <a:r>
              <a:rPr lang="it-IT" sz="3600" dirty="0" err="1"/>
              <a:t>that</a:t>
            </a:r>
            <a:r>
              <a:rPr lang="it-IT" sz="3600" dirty="0"/>
              <a:t> </a:t>
            </a:r>
            <a:r>
              <a:rPr lang="it-IT" sz="3600" dirty="0" err="1"/>
              <a:t>strategies</a:t>
            </a:r>
            <a:r>
              <a:rPr lang="it-IT" sz="3600" dirty="0"/>
              <a:t> are </a:t>
            </a:r>
            <a:r>
              <a:rPr lang="it-IT" sz="3600" dirty="0" err="1"/>
              <a:t>foreseen</a:t>
            </a:r>
            <a:r>
              <a:rPr lang="it-IT" sz="3600" dirty="0"/>
              <a:t> to </a:t>
            </a:r>
            <a:r>
              <a:rPr lang="it-IT" sz="3600" dirty="0" err="1"/>
              <a:t>achieve</a:t>
            </a:r>
            <a:r>
              <a:rPr lang="it-IT" sz="3600" dirty="0"/>
              <a:t> the </a:t>
            </a:r>
            <a:r>
              <a:rPr lang="it-IT" sz="3600" dirty="0" err="1"/>
              <a:t>goals</a:t>
            </a:r>
            <a:r>
              <a:rPr lang="it-IT" sz="3600" dirty="0"/>
              <a:t> of the </a:t>
            </a:r>
            <a:r>
              <a:rPr lang="it-IT" sz="3600" dirty="0" err="1"/>
              <a:t>objectives</a:t>
            </a:r>
            <a:r>
              <a:rPr lang="it-IT" sz="3600" dirty="0"/>
              <a:t> and </a:t>
            </a:r>
            <a:r>
              <a:rPr lang="it-IT" sz="3600" dirty="0" err="1"/>
              <a:t>that</a:t>
            </a:r>
            <a:r>
              <a:rPr lang="it-IT" sz="3600" dirty="0"/>
              <a:t> </a:t>
            </a:r>
            <a:r>
              <a:rPr lang="it-IT" sz="3600" dirty="0" err="1"/>
              <a:t>several</a:t>
            </a:r>
            <a:r>
              <a:rPr lang="it-IT" sz="3600" dirty="0"/>
              <a:t> </a:t>
            </a:r>
            <a:r>
              <a:rPr lang="it-IT" sz="3600" dirty="0" err="1"/>
              <a:t>indicators</a:t>
            </a:r>
            <a:r>
              <a:rPr lang="it-IT" sz="3600" dirty="0"/>
              <a:t> are </a:t>
            </a:r>
            <a:r>
              <a:rPr lang="it-IT" sz="3600" dirty="0" err="1"/>
              <a:t>used</a:t>
            </a:r>
            <a:r>
              <a:rPr lang="it-IT" sz="3600" dirty="0"/>
              <a:t> to </a:t>
            </a:r>
            <a:r>
              <a:rPr lang="it-IT" sz="3600" dirty="0" err="1"/>
              <a:t>measure</a:t>
            </a:r>
            <a:r>
              <a:rPr lang="it-IT" sz="3600" dirty="0"/>
              <a:t> the </a:t>
            </a:r>
            <a:r>
              <a:rPr lang="it-IT" sz="3600" dirty="0" err="1"/>
              <a:t>development</a:t>
            </a:r>
            <a:r>
              <a:rPr lang="it-IT" sz="3600" dirty="0"/>
              <a:t> of the </a:t>
            </a:r>
            <a:r>
              <a:rPr lang="it-IT" sz="3600" dirty="0" err="1"/>
              <a:t>actions</a:t>
            </a:r>
            <a:r>
              <a:rPr lang="it-IT" sz="3600" dirty="0"/>
              <a:t>. An </a:t>
            </a:r>
            <a:r>
              <a:rPr lang="it-IT" sz="3600" dirty="0" err="1"/>
              <a:t>analytical</a:t>
            </a:r>
            <a:r>
              <a:rPr lang="it-IT" sz="3600" dirty="0"/>
              <a:t> planning of the </a:t>
            </a:r>
            <a:r>
              <a:rPr lang="it-IT" sz="3600" dirty="0" err="1"/>
              <a:t>activity</a:t>
            </a:r>
            <a:r>
              <a:rPr lang="it-IT" sz="3600"/>
              <a:t>, </a:t>
            </a:r>
            <a:r>
              <a:rPr lang="it-IT" sz="3600" dirty="0"/>
              <a:t>and a fine </a:t>
            </a:r>
            <a:r>
              <a:rPr lang="it-IT" sz="3600" dirty="0" err="1"/>
              <a:t>granularity</a:t>
            </a:r>
            <a:r>
              <a:rPr lang="it-IT" sz="3600" dirty="0"/>
              <a:t> of the </a:t>
            </a:r>
            <a:r>
              <a:rPr lang="it-IT" sz="3600" dirty="0" err="1"/>
              <a:t>results</a:t>
            </a:r>
            <a:r>
              <a:rPr lang="it-IT" sz="3600" dirty="0"/>
              <a:t>, are </a:t>
            </a:r>
            <a:r>
              <a:rPr lang="it-IT" sz="3600" dirty="0" err="1"/>
              <a:t>correlated</a:t>
            </a:r>
            <a:r>
              <a:rPr lang="it-IT" sz="3600" dirty="0"/>
              <a:t> to </a:t>
            </a:r>
            <a:r>
              <a:rPr lang="it-IT" sz="3600" dirty="0" err="1"/>
              <a:t>this</a:t>
            </a:r>
            <a:r>
              <a:rPr lang="it-IT" sz="3600" dirty="0"/>
              <a:t> </a:t>
            </a:r>
            <a:r>
              <a:rPr lang="it-IT" sz="3600" dirty="0" err="1"/>
              <a:t>methodology</a:t>
            </a:r>
            <a:r>
              <a:rPr lang="it-IT" sz="3600" dirty="0"/>
              <a:t>.</a:t>
            </a:r>
          </a:p>
        </p:txBody>
      </p:sp>
      <p:sp>
        <p:nvSpPr>
          <p:cNvPr id="4" name="Segnaposto piè di pagina 3">
            <a:extLst>
              <a:ext uri="{FF2B5EF4-FFF2-40B4-BE49-F238E27FC236}">
                <a16:creationId xmlns:a16="http://schemas.microsoft.com/office/drawing/2014/main" id="{D7A46FDF-C9AA-334D-8CDF-E8E23734E7F6}"/>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FA4BDD6F-06F9-9840-A4A3-839591965C12}"/>
              </a:ext>
            </a:extLst>
          </p:cNvPr>
          <p:cNvSpPr>
            <a:spLocks noGrp="1"/>
          </p:cNvSpPr>
          <p:nvPr>
            <p:ph type="sldNum" sz="quarter" idx="12"/>
          </p:nvPr>
        </p:nvSpPr>
        <p:spPr/>
        <p:txBody>
          <a:bodyPr/>
          <a:lstStyle/>
          <a:p>
            <a:fld id="{610207BF-9610-4DCA-A632-B81271577532}" type="slidenum">
              <a:rPr lang="de-DE" smtClean="0"/>
              <a:pPr/>
              <a:t>22</a:t>
            </a:fld>
            <a:endParaRPr lang="de-DE" dirty="0"/>
          </a:p>
        </p:txBody>
      </p:sp>
    </p:spTree>
    <p:extLst>
      <p:ext uri="{BB962C8B-B14F-4D97-AF65-F5344CB8AC3E}">
        <p14:creationId xmlns:p14="http://schemas.microsoft.com/office/powerpoint/2010/main" val="940301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itle 1">
            <a:extLst>
              <a:ext uri="{FF2B5EF4-FFF2-40B4-BE49-F238E27FC236}">
                <a16:creationId xmlns:a16="http://schemas.microsoft.com/office/drawing/2014/main" id="{4135733E-D0C7-D6AF-7198-4A43869BC3D2}"/>
              </a:ext>
            </a:extLst>
          </p:cNvPr>
          <p:cNvSpPr>
            <a:spLocks noGrp="1"/>
          </p:cNvSpPr>
          <p:nvPr>
            <p:ph type="title"/>
          </p:nvPr>
        </p:nvSpPr>
        <p:spPr>
          <a:xfrm>
            <a:off x="771526" y="256069"/>
            <a:ext cx="10580410" cy="580571"/>
          </a:xfrm>
        </p:spPr>
        <p:txBody>
          <a:bodyPr/>
          <a:lstStyle/>
          <a:p>
            <a:pPr algn="ctr"/>
            <a:r>
              <a:rPr lang="en-US" dirty="0"/>
              <a:t>BSC/OGSM</a:t>
            </a:r>
          </a:p>
        </p:txBody>
      </p:sp>
      <p:sp>
        <p:nvSpPr>
          <p:cNvPr id="5" name="Segnaposto numero diapositiva 4">
            <a:extLst>
              <a:ext uri="{FF2B5EF4-FFF2-40B4-BE49-F238E27FC236}">
                <a16:creationId xmlns:a16="http://schemas.microsoft.com/office/drawing/2014/main" id="{56E61532-3980-4F49-ADAC-5EACC48017B5}"/>
              </a:ext>
            </a:extLst>
          </p:cNvPr>
          <p:cNvSpPr>
            <a:spLocks noGrp="1"/>
          </p:cNvSpPr>
          <p:nvPr>
            <p:ph type="sldNum" sz="quarter" idx="12"/>
          </p:nvPr>
        </p:nvSpPr>
        <p:spPr>
          <a:xfrm>
            <a:off x="8831633" y="6496513"/>
            <a:ext cx="2844430" cy="196046"/>
          </a:xfrm>
        </p:spPr>
        <p:txBody>
          <a:bodyPr anchor="b">
            <a:normAutofit/>
          </a:bodyPr>
          <a:lstStyle/>
          <a:p>
            <a:pPr>
              <a:spcAft>
                <a:spcPts val="600"/>
              </a:spcAft>
            </a:pPr>
            <a:fld id="{610207BF-9610-4DCA-A632-B81271577532}" type="slidenum">
              <a:rPr lang="de-DE" smtClean="0"/>
              <a:pPr>
                <a:spcAft>
                  <a:spcPts val="600"/>
                </a:spcAft>
              </a:pPr>
              <a:t>23</a:t>
            </a:fld>
            <a:endParaRPr lang="de-DE"/>
          </a:p>
        </p:txBody>
      </p:sp>
      <p:pic>
        <p:nvPicPr>
          <p:cNvPr id="7169" name="Immagine 11">
            <a:extLst>
              <a:ext uri="{FF2B5EF4-FFF2-40B4-BE49-F238E27FC236}">
                <a16:creationId xmlns:a16="http://schemas.microsoft.com/office/drawing/2014/main" id="{7F34624D-CCEF-6B44-BF7B-C55ED4702D2F}"/>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tretch>
            <a:fillRect/>
          </a:stretch>
        </p:blipFill>
        <p:spPr bwMode="auto">
          <a:xfrm>
            <a:off x="982638" y="2429573"/>
            <a:ext cx="10704536" cy="2672109"/>
          </a:xfrm>
          <a:prstGeom prst="rect">
            <a:avLst/>
          </a:prstGeom>
          <a:solidFill>
            <a:srgbClr val="FFFFFF"/>
          </a:solidFill>
        </p:spPr>
      </p:pic>
      <p:sp>
        <p:nvSpPr>
          <p:cNvPr id="7176" name="Text Placeholder 4">
            <a:extLst>
              <a:ext uri="{FF2B5EF4-FFF2-40B4-BE49-F238E27FC236}">
                <a16:creationId xmlns:a16="http://schemas.microsoft.com/office/drawing/2014/main" id="{D1942A75-4B3B-6093-C6C4-BB162F921C76}"/>
              </a:ext>
            </a:extLst>
          </p:cNvPr>
          <p:cNvSpPr>
            <a:spLocks noGrp="1"/>
          </p:cNvSpPr>
          <p:nvPr>
            <p:ph type="body" sz="quarter" idx="13"/>
          </p:nvPr>
        </p:nvSpPr>
        <p:spPr>
          <a:xfrm>
            <a:off x="771526" y="908650"/>
            <a:ext cx="10915650" cy="253723"/>
          </a:xfrm>
        </p:spPr>
        <p:txBody>
          <a:bodyPr>
            <a:normAutofit fontScale="92500" lnSpcReduction="20000"/>
          </a:bodyPr>
          <a:lstStyle/>
          <a:p>
            <a:endParaRPr lang="en-US"/>
          </a:p>
        </p:txBody>
      </p:sp>
      <p:sp>
        <p:nvSpPr>
          <p:cNvPr id="4" name="Segnaposto piè di pagina 3">
            <a:extLst>
              <a:ext uri="{FF2B5EF4-FFF2-40B4-BE49-F238E27FC236}">
                <a16:creationId xmlns:a16="http://schemas.microsoft.com/office/drawing/2014/main" id="{0782D766-8E45-3D45-885F-278E5EFA1280}"/>
              </a:ext>
            </a:extLst>
          </p:cNvPr>
          <p:cNvSpPr>
            <a:spLocks noGrp="1"/>
          </p:cNvSpPr>
          <p:nvPr>
            <p:ph type="ftr" sz="quarter" idx="4294967295"/>
          </p:nvPr>
        </p:nvSpPr>
        <p:spPr>
          <a:xfrm>
            <a:off x="4038075" y="6356351"/>
            <a:ext cx="4114264" cy="365125"/>
          </a:xfrm>
        </p:spPr>
        <p:txBody>
          <a:bodyPr/>
          <a:lstStyle/>
          <a:p>
            <a:pPr>
              <a:spcAft>
                <a:spcPts val="600"/>
              </a:spcAft>
            </a:pPr>
            <a:r>
              <a:rPr lang="en-US">
                <a:solidFill>
                  <a:srgbClr val="000000"/>
                </a:solidFill>
              </a:rPr>
              <a:t>Title Presentation - edit "header- and footer"</a:t>
            </a:r>
            <a:endParaRPr lang="de-DE">
              <a:solidFill>
                <a:srgbClr val="000000"/>
              </a:solidFill>
            </a:endParaRPr>
          </a:p>
        </p:txBody>
      </p:sp>
      <p:sp>
        <p:nvSpPr>
          <p:cNvPr id="6" name="Rectangle 2">
            <a:extLst>
              <a:ext uri="{FF2B5EF4-FFF2-40B4-BE49-F238E27FC236}">
                <a16:creationId xmlns:a16="http://schemas.microsoft.com/office/drawing/2014/main" id="{F71989FE-7017-5249-BAEB-A8350FD5C3FB}"/>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419289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D1A6F1-5B32-3E45-A881-5BEC976571E0}"/>
              </a:ext>
            </a:extLst>
          </p:cNvPr>
          <p:cNvSpPr>
            <a:spLocks noGrp="1"/>
          </p:cNvSpPr>
          <p:nvPr>
            <p:ph type="title"/>
          </p:nvPr>
        </p:nvSpPr>
        <p:spPr>
          <a:xfrm>
            <a:off x="838091" y="365127"/>
            <a:ext cx="10514231" cy="796254"/>
          </a:xfrm>
        </p:spPr>
        <p:txBody>
          <a:bodyPr>
            <a:normAutofit/>
          </a:bodyPr>
          <a:lstStyle/>
          <a:p>
            <a:pPr algn="ctr"/>
            <a:r>
              <a:rPr lang="it-IT" sz="2800" b="1" dirty="0"/>
              <a:t>BSC/OGSM</a:t>
            </a:r>
          </a:p>
        </p:txBody>
      </p:sp>
      <p:sp>
        <p:nvSpPr>
          <p:cNvPr id="3" name="Segnaposto contenuto 2">
            <a:extLst>
              <a:ext uri="{FF2B5EF4-FFF2-40B4-BE49-F238E27FC236}">
                <a16:creationId xmlns:a16="http://schemas.microsoft.com/office/drawing/2014/main" id="{6B52A971-99A5-C947-81D7-DF3938E51EA3}"/>
              </a:ext>
            </a:extLst>
          </p:cNvPr>
          <p:cNvSpPr>
            <a:spLocks noGrp="1"/>
          </p:cNvSpPr>
          <p:nvPr>
            <p:ph idx="1"/>
          </p:nvPr>
        </p:nvSpPr>
        <p:spPr>
          <a:xfrm>
            <a:off x="838091" y="1340768"/>
            <a:ext cx="10514231" cy="4836195"/>
          </a:xfrm>
        </p:spPr>
        <p:txBody>
          <a:bodyPr>
            <a:normAutofit fontScale="70000" lnSpcReduction="20000"/>
          </a:bodyPr>
          <a:lstStyle/>
          <a:p>
            <a:pPr>
              <a:spcBef>
                <a:spcPts val="1020"/>
              </a:spcBef>
              <a:spcAft>
                <a:spcPts val="1020"/>
              </a:spcAft>
            </a:pPr>
            <a:r>
              <a:rPr lang="en-US" sz="2300" dirty="0">
                <a:effectLst/>
                <a:ea typeface="Times New Roman" panose="02020603050405020304" pitchFamily="18" charset="0"/>
              </a:rPr>
              <a:t>These 2 methods are similar, but they have some differences:</a:t>
            </a:r>
            <a:endParaRPr lang="it-IT" sz="2300" dirty="0">
              <a:effectLst/>
              <a:ea typeface="Times New Roman" panose="02020603050405020304" pitchFamily="18" charset="0"/>
            </a:endParaRPr>
          </a:p>
          <a:p>
            <a:pPr>
              <a:spcBef>
                <a:spcPts val="1020"/>
              </a:spcBef>
            </a:pPr>
            <a:r>
              <a:rPr lang="en-US" sz="2300" dirty="0">
                <a:effectLst/>
                <a:ea typeface="Times New Roman" panose="02020603050405020304" pitchFamily="18" charset="0"/>
              </a:rPr>
              <a:t>The </a:t>
            </a:r>
            <a:r>
              <a:rPr lang="en-US" sz="2300" b="1" dirty="0">
                <a:effectLst/>
                <a:ea typeface="Times New Roman" panose="02020603050405020304" pitchFamily="18" charset="0"/>
              </a:rPr>
              <a:t>Balanced Scorecard tracks different performance Indicators in a very detailed way</a:t>
            </a:r>
            <a:r>
              <a:rPr lang="en-US" sz="2300" dirty="0">
                <a:effectLst/>
                <a:ea typeface="Times New Roman" panose="02020603050405020304" pitchFamily="18" charset="0"/>
              </a:rPr>
              <a:t>.</a:t>
            </a:r>
            <a:endParaRPr lang="it-IT" sz="2300" dirty="0">
              <a:effectLst/>
              <a:ea typeface="Times New Roman" panose="02020603050405020304" pitchFamily="18" charset="0"/>
            </a:endParaRPr>
          </a:p>
          <a:p>
            <a:pPr marL="0" lvl="0" indent="0">
              <a:buSzPts val="1000"/>
              <a:buNone/>
              <a:tabLst>
                <a:tab pos="457200" algn="l"/>
              </a:tabLst>
            </a:pPr>
            <a:r>
              <a:rPr lang="en-US" sz="2300" dirty="0">
                <a:effectLst/>
                <a:ea typeface="Calibri" panose="020F0502020204030204" pitchFamily="34" charset="0"/>
                <a:cs typeface="Times New Roman" panose="02020603050405020304" pitchFamily="18" charset="0"/>
              </a:rPr>
              <a:t>     It studies Customer Satisfaction, Internal Processes, Financial indicators…</a:t>
            </a:r>
            <a:endParaRPr lang="it-IT" sz="2300" dirty="0">
              <a:effectLst/>
              <a:ea typeface="Times New Roman" panose="02020603050405020304" pitchFamily="18" charset="0"/>
            </a:endParaRPr>
          </a:p>
          <a:p>
            <a:pPr>
              <a:spcBef>
                <a:spcPts val="1020"/>
              </a:spcBef>
            </a:pPr>
            <a:r>
              <a:rPr lang="en-US" sz="2300" dirty="0">
                <a:effectLst/>
                <a:ea typeface="Times New Roman" panose="02020603050405020304" pitchFamily="18" charset="0"/>
              </a:rPr>
              <a:t>On the other hand,</a:t>
            </a:r>
            <a:r>
              <a:rPr lang="en-US" sz="2300" b="1" dirty="0">
                <a:effectLst/>
                <a:ea typeface="Times New Roman" panose="02020603050405020304" pitchFamily="18" charset="0"/>
              </a:rPr>
              <a:t> the OGSM method generally offers a broader overall view</a:t>
            </a:r>
            <a:r>
              <a:rPr lang="en-US" sz="2300" dirty="0">
                <a:effectLst/>
                <a:ea typeface="Times New Roman" panose="02020603050405020304" pitchFamily="18" charset="0"/>
              </a:rPr>
              <a:t>.</a:t>
            </a:r>
            <a:endParaRPr lang="it-IT" sz="2300" dirty="0">
              <a:effectLst/>
              <a:ea typeface="Times New Roman" panose="02020603050405020304" pitchFamily="18" charset="0"/>
            </a:endParaRPr>
          </a:p>
          <a:p>
            <a:pPr marL="0" indent="0">
              <a:spcAft>
                <a:spcPts val="1500"/>
              </a:spcAft>
              <a:buNone/>
            </a:pPr>
            <a:r>
              <a:rPr lang="en-US" sz="2300" dirty="0">
                <a:effectLst/>
                <a:ea typeface="Times New Roman" panose="02020603050405020304" pitchFamily="18" charset="0"/>
              </a:rPr>
              <a:t>An essential part of the versatility of the OGSM model is how easy it is to implement. You don't need any special software or technical skills - you just need a single page. The most important part for success in creating an OGSM plan is making sure that you carefully and accurately define your terms: objective, goals, strategies and measures.</a:t>
            </a:r>
            <a:endParaRPr lang="it-IT" sz="2300" dirty="0">
              <a:effectLst/>
              <a:ea typeface="Times New Roman" panose="02020603050405020304" pitchFamily="18" charset="0"/>
            </a:endParaRPr>
          </a:p>
          <a:p>
            <a:pPr>
              <a:spcAft>
                <a:spcPts val="1500"/>
              </a:spcAft>
            </a:pPr>
            <a:r>
              <a:rPr lang="en-US" sz="2300" dirty="0">
                <a:effectLst/>
                <a:ea typeface="Times New Roman" panose="02020603050405020304" pitchFamily="18" charset="0"/>
              </a:rPr>
              <a:t>Objectives refers to your vision for what you need to achieve in the long term, taking into account your fundamental principles and mission statement.</a:t>
            </a:r>
            <a:endParaRPr lang="it-IT" sz="2300" dirty="0">
              <a:effectLst/>
              <a:ea typeface="Times New Roman" panose="02020603050405020304" pitchFamily="18" charset="0"/>
            </a:endParaRPr>
          </a:p>
          <a:p>
            <a:pPr>
              <a:spcAft>
                <a:spcPts val="1500"/>
              </a:spcAft>
            </a:pPr>
            <a:r>
              <a:rPr lang="en-US" sz="2300" dirty="0">
                <a:effectLst/>
                <a:ea typeface="Times New Roman" panose="02020603050405020304" pitchFamily="18" charset="0"/>
              </a:rPr>
              <a:t>Goals are about specific long-term targets aligned to your objectives, which should be measurable and will often have a financial basis.</a:t>
            </a:r>
            <a:endParaRPr lang="it-IT" sz="2300" dirty="0">
              <a:effectLst/>
              <a:ea typeface="Times New Roman" panose="02020603050405020304" pitchFamily="18" charset="0"/>
            </a:endParaRPr>
          </a:p>
          <a:p>
            <a:pPr>
              <a:spcAft>
                <a:spcPts val="1500"/>
              </a:spcAft>
            </a:pPr>
            <a:r>
              <a:rPr lang="en-US" sz="2300" dirty="0">
                <a:effectLst/>
                <a:ea typeface="Times New Roman" panose="02020603050405020304" pitchFamily="18" charset="0"/>
              </a:rPr>
              <a:t>Strategies are the ways you will deploy resources to achieve your goals. Measures are the things you will monitor to judge whether your strategies are working.</a:t>
            </a:r>
            <a:endParaRPr lang="it-IT" sz="2300" dirty="0">
              <a:effectLst/>
              <a:ea typeface="Times New Roman" panose="02020603050405020304" pitchFamily="18" charset="0"/>
            </a:endParaRPr>
          </a:p>
          <a:p>
            <a:pPr>
              <a:spcAft>
                <a:spcPts val="1500"/>
              </a:spcAft>
            </a:pPr>
            <a:r>
              <a:rPr lang="en-US" sz="2300" dirty="0">
                <a:effectLst/>
                <a:ea typeface="Times New Roman" panose="02020603050405020304" pitchFamily="18" charset="0"/>
              </a:rPr>
              <a:t>Overall, all stages of the model need to be strategically aligned, so that all your efforts feed back to your overall objectives for success.</a:t>
            </a:r>
            <a:endParaRPr lang="it-IT" sz="2300" dirty="0">
              <a:effectLst/>
              <a:ea typeface="Times New Roman" panose="02020603050405020304" pitchFamily="18" charset="0"/>
            </a:endParaRPr>
          </a:p>
          <a:p>
            <a:pPr marL="0" indent="0">
              <a:spcBef>
                <a:spcPts val="1020"/>
              </a:spcBef>
              <a:spcAft>
                <a:spcPts val="1020"/>
              </a:spcAft>
              <a:buNone/>
            </a:pPr>
            <a:endParaRPr lang="it-IT" sz="1800" dirty="0">
              <a:effectLst/>
              <a:latin typeface="Times New Roman" panose="02020603050405020304" pitchFamily="18" charset="0"/>
              <a:ea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7F5B6E3F-32A5-414B-9CB5-E2A5D2B9EC6C}"/>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32843F12-99F0-644B-B3E3-98BF4D73CE1D}"/>
              </a:ext>
            </a:extLst>
          </p:cNvPr>
          <p:cNvSpPr>
            <a:spLocks noGrp="1"/>
          </p:cNvSpPr>
          <p:nvPr>
            <p:ph type="sldNum" sz="quarter" idx="12"/>
          </p:nvPr>
        </p:nvSpPr>
        <p:spPr/>
        <p:txBody>
          <a:bodyPr/>
          <a:lstStyle/>
          <a:p>
            <a:fld id="{610207BF-9610-4DCA-A632-B81271577532}" type="slidenum">
              <a:rPr lang="de-DE" smtClean="0"/>
              <a:pPr/>
              <a:t>24</a:t>
            </a:fld>
            <a:endParaRPr lang="de-DE" dirty="0"/>
          </a:p>
        </p:txBody>
      </p:sp>
    </p:spTree>
    <p:extLst>
      <p:ext uri="{BB962C8B-B14F-4D97-AF65-F5344CB8AC3E}">
        <p14:creationId xmlns:p14="http://schemas.microsoft.com/office/powerpoint/2010/main" val="1813477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B47C3C-0B41-684B-8C71-95A2F841F51C}"/>
              </a:ext>
            </a:extLst>
          </p:cNvPr>
          <p:cNvSpPr>
            <a:spLocks noGrp="1"/>
          </p:cNvSpPr>
          <p:nvPr>
            <p:ph type="title"/>
          </p:nvPr>
        </p:nvSpPr>
        <p:spPr>
          <a:xfrm>
            <a:off x="838091" y="365127"/>
            <a:ext cx="10514231" cy="759618"/>
          </a:xfrm>
        </p:spPr>
        <p:txBody>
          <a:bodyPr>
            <a:normAutofit/>
          </a:bodyPr>
          <a:lstStyle/>
          <a:p>
            <a:pPr algn="ctr"/>
            <a:r>
              <a:rPr lang="it-IT" sz="2800" b="1" dirty="0"/>
              <a:t>Dashboard</a:t>
            </a:r>
          </a:p>
        </p:txBody>
      </p:sp>
      <p:sp>
        <p:nvSpPr>
          <p:cNvPr id="3" name="Segnaposto contenuto 2">
            <a:extLst>
              <a:ext uri="{FF2B5EF4-FFF2-40B4-BE49-F238E27FC236}">
                <a16:creationId xmlns:a16="http://schemas.microsoft.com/office/drawing/2014/main" id="{ADB9737D-2782-4F4B-9D78-03FDAA3565DD}"/>
              </a:ext>
            </a:extLst>
          </p:cNvPr>
          <p:cNvSpPr>
            <a:spLocks noGrp="1"/>
          </p:cNvSpPr>
          <p:nvPr>
            <p:ph idx="1"/>
          </p:nvPr>
        </p:nvSpPr>
        <p:spPr>
          <a:xfrm>
            <a:off x="838091" y="1124745"/>
            <a:ext cx="10514231" cy="5052218"/>
          </a:xfrm>
        </p:spPr>
        <p:txBody>
          <a:bodyPr>
            <a:normAutofit lnSpcReduction="10000"/>
          </a:bodyPr>
          <a:lstStyle/>
          <a:p>
            <a:pPr algn="just"/>
            <a:r>
              <a:rPr lang="it-IT" sz="2400" dirty="0">
                <a:effectLst/>
              </a:rPr>
              <a:t>The </a:t>
            </a:r>
            <a:r>
              <a:rPr lang="it-IT" sz="2400" dirty="0" err="1">
                <a:effectLst/>
              </a:rPr>
              <a:t>main</a:t>
            </a:r>
            <a:r>
              <a:rPr lang="it-IT" sz="2400" dirty="0">
                <a:effectLst/>
              </a:rPr>
              <a:t> </a:t>
            </a:r>
            <a:r>
              <a:rPr lang="it-IT" sz="2400" dirty="0" err="1">
                <a:effectLst/>
              </a:rPr>
              <a:t>characteristics</a:t>
            </a:r>
            <a:r>
              <a:rPr lang="it-IT" sz="2400" dirty="0">
                <a:effectLst/>
              </a:rPr>
              <a:t> of a performance </a:t>
            </a:r>
            <a:r>
              <a:rPr lang="it-IT" sz="2400" dirty="0" err="1">
                <a:effectLst/>
              </a:rPr>
              <a:t>dashboard</a:t>
            </a:r>
            <a:r>
              <a:rPr lang="it-IT" sz="2400" dirty="0">
                <a:effectLst/>
              </a:rPr>
              <a:t> are: </a:t>
            </a:r>
            <a:endParaRPr lang="it-IT" sz="2400" dirty="0"/>
          </a:p>
          <a:p>
            <a:pPr algn="just"/>
            <a:r>
              <a:rPr lang="it-IT" sz="2400" dirty="0">
                <a:effectLst/>
              </a:rPr>
              <a:t>use </a:t>
            </a:r>
            <a:r>
              <a:rPr lang="it-IT" sz="2400" dirty="0" err="1">
                <a:effectLst/>
              </a:rPr>
              <a:t>visual</a:t>
            </a:r>
            <a:r>
              <a:rPr lang="it-IT" sz="2400" dirty="0">
                <a:effectLst/>
              </a:rPr>
              <a:t> </a:t>
            </a:r>
            <a:r>
              <a:rPr lang="it-IT" sz="2400" dirty="0" err="1">
                <a:effectLst/>
              </a:rPr>
              <a:t>components</a:t>
            </a:r>
            <a:r>
              <a:rPr lang="it-IT" sz="2400" dirty="0">
                <a:effectLst/>
              </a:rPr>
              <a:t> (</a:t>
            </a:r>
            <a:r>
              <a:rPr lang="it-IT" sz="2400" dirty="0" err="1">
                <a:effectLst/>
              </a:rPr>
              <a:t>charts</a:t>
            </a:r>
            <a:r>
              <a:rPr lang="it-IT" sz="2400" dirty="0">
                <a:effectLst/>
              </a:rPr>
              <a:t>, performance </a:t>
            </a:r>
            <a:r>
              <a:rPr lang="it-IT" sz="2400" dirty="0" err="1">
                <a:effectLst/>
              </a:rPr>
              <a:t>bars</a:t>
            </a:r>
            <a:r>
              <a:rPr lang="it-IT" sz="2400" dirty="0">
                <a:effectLst/>
              </a:rPr>
              <a:t>, </a:t>
            </a:r>
            <a:r>
              <a:rPr lang="it-IT" sz="2400" dirty="0" err="1">
                <a:effectLst/>
              </a:rPr>
              <a:t>gauges</a:t>
            </a:r>
            <a:r>
              <a:rPr lang="it-IT" sz="2400" dirty="0">
                <a:effectLst/>
              </a:rPr>
              <a:t>, </a:t>
            </a:r>
            <a:r>
              <a:rPr lang="it-IT" sz="2400" dirty="0" err="1">
                <a:effectLst/>
              </a:rPr>
              <a:t>maps</a:t>
            </a:r>
            <a:r>
              <a:rPr lang="it-IT" sz="2400" dirty="0">
                <a:effectLst/>
              </a:rPr>
              <a:t>, </a:t>
            </a:r>
            <a:r>
              <a:rPr lang="it-IT" sz="2400" dirty="0" err="1">
                <a:effectLst/>
              </a:rPr>
              <a:t>stoplights</a:t>
            </a:r>
            <a:r>
              <a:rPr lang="it-IT" sz="2400" dirty="0">
                <a:effectLst/>
              </a:rPr>
              <a:t>, </a:t>
            </a:r>
            <a:r>
              <a:rPr lang="it-IT" sz="2400" dirty="0" err="1">
                <a:effectLst/>
              </a:rPr>
              <a:t>etc</a:t>
            </a:r>
            <a:r>
              <a:rPr lang="it-IT" sz="2400" dirty="0">
                <a:effectLst/>
              </a:rPr>
              <a:t>) to </a:t>
            </a:r>
            <a:r>
              <a:rPr lang="it-IT" sz="2400" dirty="0" err="1">
                <a:effectLst/>
              </a:rPr>
              <a:t>highlight</a:t>
            </a:r>
            <a:r>
              <a:rPr lang="it-IT" sz="2400" dirty="0">
                <a:effectLst/>
              </a:rPr>
              <a:t> the data and </a:t>
            </a:r>
            <a:r>
              <a:rPr lang="it-IT" sz="2400" dirty="0" err="1">
                <a:effectLst/>
              </a:rPr>
              <a:t>exceptions</a:t>
            </a:r>
            <a:r>
              <a:rPr lang="it-IT" sz="2400" dirty="0">
                <a:effectLst/>
              </a:rPr>
              <a:t> </a:t>
            </a:r>
            <a:r>
              <a:rPr lang="it-IT" sz="2400" dirty="0" err="1">
                <a:effectLst/>
              </a:rPr>
              <a:t>that</a:t>
            </a:r>
            <a:r>
              <a:rPr lang="it-IT" sz="2400" dirty="0">
                <a:effectLst/>
              </a:rPr>
              <a:t> </a:t>
            </a:r>
            <a:r>
              <a:rPr lang="it-IT" sz="2400" dirty="0" err="1">
                <a:effectLst/>
              </a:rPr>
              <a:t>require</a:t>
            </a:r>
            <a:r>
              <a:rPr lang="it-IT" sz="2400" dirty="0">
                <a:effectLst/>
              </a:rPr>
              <a:t> </a:t>
            </a:r>
            <a:r>
              <a:rPr lang="it-IT" sz="2400" dirty="0" err="1">
                <a:effectLst/>
              </a:rPr>
              <a:t>action</a:t>
            </a:r>
            <a:r>
              <a:rPr lang="it-IT" sz="2400" dirty="0">
                <a:effectLst/>
              </a:rPr>
              <a:t>; </a:t>
            </a:r>
            <a:endParaRPr lang="it-IT" sz="2400" dirty="0"/>
          </a:p>
          <a:p>
            <a:pPr algn="just"/>
            <a:r>
              <a:rPr lang="it-IT" sz="2400" dirty="0" err="1">
                <a:effectLst/>
              </a:rPr>
              <a:t>gathers</a:t>
            </a:r>
            <a:r>
              <a:rPr lang="it-IT" sz="2400" dirty="0">
                <a:effectLst/>
              </a:rPr>
              <a:t> data from a </a:t>
            </a:r>
            <a:r>
              <a:rPr lang="it-IT" sz="2400" dirty="0" err="1">
                <a:effectLst/>
              </a:rPr>
              <a:t>variety</a:t>
            </a:r>
            <a:r>
              <a:rPr lang="it-IT" sz="2400" dirty="0">
                <a:effectLst/>
              </a:rPr>
              <a:t> of source </a:t>
            </a:r>
            <a:r>
              <a:rPr lang="it-IT" sz="2400" dirty="0" err="1">
                <a:effectLst/>
              </a:rPr>
              <a:t>systems</a:t>
            </a:r>
            <a:r>
              <a:rPr lang="it-IT" sz="2400" dirty="0">
                <a:effectLst/>
              </a:rPr>
              <a:t>;</a:t>
            </a:r>
          </a:p>
          <a:p>
            <a:pPr algn="just"/>
            <a:r>
              <a:rPr lang="it-IT" sz="2400" dirty="0" err="1">
                <a:effectLst/>
              </a:rPr>
              <a:t>enables</a:t>
            </a:r>
            <a:r>
              <a:rPr lang="it-IT" sz="2400" dirty="0">
                <a:effectLst/>
              </a:rPr>
              <a:t> </a:t>
            </a:r>
            <a:r>
              <a:rPr lang="it-IT" sz="2400" dirty="0" err="1">
                <a:effectLst/>
              </a:rPr>
              <a:t>drill</a:t>
            </a:r>
            <a:r>
              <a:rPr lang="it-IT" sz="2400" dirty="0">
                <a:effectLst/>
              </a:rPr>
              <a:t>-down or </a:t>
            </a:r>
            <a:r>
              <a:rPr lang="it-IT" sz="2400" dirty="0" err="1">
                <a:effectLst/>
              </a:rPr>
              <a:t>drill-through</a:t>
            </a:r>
            <a:r>
              <a:rPr lang="it-IT" sz="2400" dirty="0">
                <a:effectLst/>
              </a:rPr>
              <a:t> to </a:t>
            </a:r>
            <a:r>
              <a:rPr lang="it-IT" sz="2400" dirty="0" err="1">
                <a:effectLst/>
              </a:rPr>
              <a:t>underlying</a:t>
            </a:r>
            <a:r>
              <a:rPr lang="it-IT" sz="2400" dirty="0">
                <a:effectLst/>
              </a:rPr>
              <a:t> data </a:t>
            </a:r>
            <a:r>
              <a:rPr lang="it-IT" sz="2400" dirty="0" err="1">
                <a:effectLst/>
              </a:rPr>
              <a:t>sources</a:t>
            </a:r>
            <a:r>
              <a:rPr lang="it-IT" sz="2400" dirty="0">
                <a:effectLst/>
              </a:rPr>
              <a:t>; </a:t>
            </a:r>
            <a:endParaRPr lang="it-IT" sz="2400" dirty="0"/>
          </a:p>
          <a:p>
            <a:pPr algn="just"/>
            <a:r>
              <a:rPr lang="it-IT" sz="2400" dirty="0" err="1">
                <a:effectLst/>
              </a:rPr>
              <a:t>presents</a:t>
            </a:r>
            <a:r>
              <a:rPr lang="it-IT" sz="2400" dirty="0">
                <a:effectLst/>
              </a:rPr>
              <a:t> a </a:t>
            </a:r>
            <a:r>
              <a:rPr lang="it-IT" sz="2400" dirty="0" err="1">
                <a:effectLst/>
              </a:rPr>
              <a:t>dynamic</a:t>
            </a:r>
            <a:r>
              <a:rPr lang="it-IT" sz="2400" dirty="0">
                <a:effectLst/>
              </a:rPr>
              <a:t>, single </a:t>
            </a:r>
            <a:r>
              <a:rPr lang="it-IT" sz="2400" dirty="0" err="1">
                <a:effectLst/>
              </a:rPr>
              <a:t>view</a:t>
            </a:r>
            <a:r>
              <a:rPr lang="it-IT" sz="2400" dirty="0">
                <a:effectLst/>
              </a:rPr>
              <a:t> of the business with </a:t>
            </a:r>
            <a:r>
              <a:rPr lang="it-IT" sz="2400" dirty="0" err="1">
                <a:effectLst/>
              </a:rPr>
              <a:t>timely</a:t>
            </a:r>
            <a:r>
              <a:rPr lang="it-IT" sz="2400" dirty="0">
                <a:effectLst/>
              </a:rPr>
              <a:t> data </a:t>
            </a:r>
            <a:r>
              <a:rPr lang="it-IT" sz="2400" dirty="0" err="1">
                <a:effectLst/>
              </a:rPr>
              <a:t>refreshes</a:t>
            </a:r>
            <a:r>
              <a:rPr lang="it-IT" sz="2400" dirty="0">
                <a:effectLst/>
              </a:rPr>
              <a:t>;</a:t>
            </a:r>
          </a:p>
          <a:p>
            <a:pPr algn="just"/>
            <a:r>
              <a:rPr lang="it-IT" sz="2400" dirty="0" err="1">
                <a:effectLst/>
              </a:rPr>
              <a:t>needs</a:t>
            </a:r>
            <a:r>
              <a:rPr lang="it-IT" sz="2400" dirty="0">
                <a:effectLst/>
              </a:rPr>
              <a:t> to </a:t>
            </a:r>
            <a:r>
              <a:rPr lang="it-IT" sz="2400" dirty="0" err="1">
                <a:effectLst/>
              </a:rPr>
              <a:t>contain</a:t>
            </a:r>
            <a:r>
              <a:rPr lang="it-IT" sz="2400" dirty="0">
                <a:effectLst/>
              </a:rPr>
              <a:t> more </a:t>
            </a:r>
            <a:r>
              <a:rPr lang="it-IT" sz="2400" dirty="0" err="1">
                <a:effectLst/>
              </a:rPr>
              <a:t>than</a:t>
            </a:r>
            <a:r>
              <a:rPr lang="it-IT" sz="2400" dirty="0">
                <a:effectLst/>
              </a:rPr>
              <a:t> pure </a:t>
            </a:r>
            <a:r>
              <a:rPr lang="it-IT" sz="2400" dirty="0" err="1">
                <a:effectLst/>
              </a:rPr>
              <a:t>financial</a:t>
            </a:r>
            <a:r>
              <a:rPr lang="it-IT" sz="2400" dirty="0">
                <a:effectLst/>
              </a:rPr>
              <a:t> </a:t>
            </a:r>
            <a:r>
              <a:rPr lang="it-IT" sz="2400" dirty="0" err="1">
                <a:effectLst/>
              </a:rPr>
              <a:t>metrics</a:t>
            </a:r>
            <a:r>
              <a:rPr lang="it-IT" sz="2400" dirty="0">
                <a:effectLst/>
              </a:rPr>
              <a:t> to be </a:t>
            </a:r>
            <a:r>
              <a:rPr lang="it-IT" sz="2400" dirty="0" err="1">
                <a:effectLst/>
              </a:rPr>
              <a:t>effective</a:t>
            </a:r>
            <a:r>
              <a:rPr lang="it-IT" sz="2400" dirty="0">
                <a:effectLst/>
              </a:rPr>
              <a:t>; </a:t>
            </a:r>
            <a:endParaRPr lang="it-IT" sz="2400" dirty="0"/>
          </a:p>
          <a:p>
            <a:pPr algn="just"/>
            <a:r>
              <a:rPr lang="it-IT" sz="2400" dirty="0">
                <a:effectLst/>
              </a:rPr>
              <a:t>display </a:t>
            </a:r>
            <a:r>
              <a:rPr lang="it-IT" sz="2400" dirty="0" err="1">
                <a:effectLst/>
              </a:rPr>
              <a:t>key</a:t>
            </a:r>
            <a:r>
              <a:rPr lang="it-IT" sz="2400" dirty="0">
                <a:effectLst/>
              </a:rPr>
              <a:t> performance </a:t>
            </a:r>
            <a:r>
              <a:rPr lang="it-IT" sz="2400" dirty="0" err="1">
                <a:effectLst/>
              </a:rPr>
              <a:t>indicators</a:t>
            </a:r>
            <a:r>
              <a:rPr lang="it-IT" sz="2400" dirty="0">
                <a:effectLst/>
              </a:rPr>
              <a:t> in a concise, intuitive format;</a:t>
            </a:r>
          </a:p>
          <a:p>
            <a:pPr algn="just"/>
            <a:r>
              <a:rPr lang="it-IT" sz="2400" dirty="0" err="1">
                <a:effectLst/>
              </a:rPr>
              <a:t>helps</a:t>
            </a:r>
            <a:r>
              <a:rPr lang="it-IT" sz="2400" dirty="0">
                <a:effectLst/>
              </a:rPr>
              <a:t> monitor </a:t>
            </a:r>
            <a:r>
              <a:rPr lang="it-IT" sz="2400" dirty="0" err="1">
                <a:effectLst/>
              </a:rPr>
              <a:t>individual</a:t>
            </a:r>
            <a:r>
              <a:rPr lang="it-IT" sz="2400" dirty="0">
                <a:effectLst/>
              </a:rPr>
              <a:t>, business </a:t>
            </a:r>
            <a:r>
              <a:rPr lang="it-IT" sz="2400" dirty="0" err="1">
                <a:effectLst/>
              </a:rPr>
              <a:t>unit</a:t>
            </a:r>
            <a:r>
              <a:rPr lang="it-IT" sz="2400" dirty="0">
                <a:effectLst/>
              </a:rPr>
              <a:t> and </a:t>
            </a:r>
            <a:r>
              <a:rPr lang="it-IT" sz="2400" dirty="0" err="1">
                <a:effectLst/>
              </a:rPr>
              <a:t>organizational</a:t>
            </a:r>
            <a:r>
              <a:rPr lang="it-IT" sz="2400" dirty="0">
                <a:effectLst/>
              </a:rPr>
              <a:t> performance and </a:t>
            </a:r>
            <a:r>
              <a:rPr lang="it-IT" sz="2400" dirty="0" err="1">
                <a:effectLst/>
              </a:rPr>
              <a:t>processes</a:t>
            </a:r>
            <a:r>
              <a:rPr lang="it-IT" sz="2400" dirty="0">
                <a:effectLst/>
              </a:rPr>
              <a:t> for a </a:t>
            </a:r>
            <a:r>
              <a:rPr lang="it-IT" sz="2400" dirty="0" err="1">
                <a:effectLst/>
              </a:rPr>
              <a:t>greater</a:t>
            </a:r>
            <a:r>
              <a:rPr lang="it-IT" sz="2400" dirty="0">
                <a:effectLst/>
              </a:rPr>
              <a:t> </a:t>
            </a:r>
            <a:r>
              <a:rPr lang="it-IT" sz="2400" dirty="0" err="1">
                <a:effectLst/>
              </a:rPr>
              <a:t>understanding</a:t>
            </a:r>
            <a:r>
              <a:rPr lang="it-IT" sz="2400" dirty="0">
                <a:effectLst/>
              </a:rPr>
              <a:t> of the business; </a:t>
            </a:r>
          </a:p>
          <a:p>
            <a:pPr algn="just"/>
            <a:r>
              <a:rPr lang="it-IT" sz="2400" dirty="0" err="1">
                <a:effectLst/>
              </a:rPr>
              <a:t>is</a:t>
            </a:r>
            <a:r>
              <a:rPr lang="it-IT" sz="2400" dirty="0">
                <a:effectLst/>
              </a:rPr>
              <a:t> </a:t>
            </a:r>
            <a:r>
              <a:rPr lang="it-IT" sz="2400" dirty="0" err="1">
                <a:effectLst/>
              </a:rPr>
              <a:t>not</a:t>
            </a:r>
            <a:r>
              <a:rPr lang="it-IT" sz="2400" dirty="0">
                <a:effectLst/>
              </a:rPr>
              <a:t> </a:t>
            </a:r>
            <a:r>
              <a:rPr lang="it-IT" sz="2400" dirty="0" err="1">
                <a:effectLst/>
              </a:rPr>
              <a:t>always</a:t>
            </a:r>
            <a:r>
              <a:rPr lang="it-IT" sz="2400" dirty="0">
                <a:effectLst/>
              </a:rPr>
              <a:t> Portal </a:t>
            </a:r>
            <a:r>
              <a:rPr lang="it-IT" sz="2400" dirty="0" err="1">
                <a:effectLst/>
              </a:rPr>
              <a:t>based</a:t>
            </a:r>
            <a:r>
              <a:rPr lang="it-IT" sz="2400" dirty="0">
                <a:effectLst/>
              </a:rPr>
              <a:t>; </a:t>
            </a:r>
            <a:endParaRPr lang="it-IT" sz="2400" dirty="0"/>
          </a:p>
          <a:p>
            <a:pPr algn="just"/>
            <a:r>
              <a:rPr lang="it-IT" sz="2400" dirty="0" err="1">
                <a:effectLst/>
              </a:rPr>
              <a:t>is</a:t>
            </a:r>
            <a:r>
              <a:rPr lang="it-IT" sz="2400" dirty="0">
                <a:effectLst/>
              </a:rPr>
              <a:t> easy to use. </a:t>
            </a:r>
            <a:endParaRPr lang="it-IT" sz="2400" dirty="0"/>
          </a:p>
          <a:p>
            <a:pPr marL="0" indent="0">
              <a:buNone/>
            </a:pPr>
            <a:endParaRPr lang="it-IT" dirty="0"/>
          </a:p>
        </p:txBody>
      </p:sp>
      <p:sp>
        <p:nvSpPr>
          <p:cNvPr id="4" name="Segnaposto piè di pagina 3">
            <a:extLst>
              <a:ext uri="{FF2B5EF4-FFF2-40B4-BE49-F238E27FC236}">
                <a16:creationId xmlns:a16="http://schemas.microsoft.com/office/drawing/2014/main" id="{161D73D0-EB9C-454C-9176-EF577D51B552}"/>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7778A353-170F-5241-93A1-0BDEBCDAED55}"/>
              </a:ext>
            </a:extLst>
          </p:cNvPr>
          <p:cNvSpPr>
            <a:spLocks noGrp="1"/>
          </p:cNvSpPr>
          <p:nvPr>
            <p:ph type="sldNum" sz="quarter" idx="12"/>
          </p:nvPr>
        </p:nvSpPr>
        <p:spPr/>
        <p:txBody>
          <a:bodyPr/>
          <a:lstStyle/>
          <a:p>
            <a:fld id="{610207BF-9610-4DCA-A632-B81271577532}" type="slidenum">
              <a:rPr lang="de-DE" smtClean="0"/>
              <a:pPr/>
              <a:t>25</a:t>
            </a:fld>
            <a:endParaRPr lang="de-DE" dirty="0"/>
          </a:p>
        </p:txBody>
      </p:sp>
    </p:spTree>
    <p:extLst>
      <p:ext uri="{BB962C8B-B14F-4D97-AF65-F5344CB8AC3E}">
        <p14:creationId xmlns:p14="http://schemas.microsoft.com/office/powerpoint/2010/main" val="3731123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B755D2-E310-5844-B51E-6DB62AE78397}"/>
              </a:ext>
            </a:extLst>
          </p:cNvPr>
          <p:cNvSpPr>
            <a:spLocks noGrp="1"/>
          </p:cNvSpPr>
          <p:nvPr>
            <p:ph type="title"/>
          </p:nvPr>
        </p:nvSpPr>
        <p:spPr/>
        <p:txBody>
          <a:bodyPr>
            <a:normAutofit/>
          </a:bodyPr>
          <a:lstStyle/>
          <a:p>
            <a:pPr algn="ctr"/>
            <a:r>
              <a:rPr lang="it-IT" sz="2800" b="1" dirty="0"/>
              <a:t>Dashboard</a:t>
            </a:r>
          </a:p>
        </p:txBody>
      </p:sp>
      <p:sp>
        <p:nvSpPr>
          <p:cNvPr id="3" name="Segnaposto contenuto 2">
            <a:extLst>
              <a:ext uri="{FF2B5EF4-FFF2-40B4-BE49-F238E27FC236}">
                <a16:creationId xmlns:a16="http://schemas.microsoft.com/office/drawing/2014/main" id="{60825098-B258-1F46-A656-20A4ADB741BE}"/>
              </a:ext>
            </a:extLst>
          </p:cNvPr>
          <p:cNvSpPr>
            <a:spLocks noGrp="1"/>
          </p:cNvSpPr>
          <p:nvPr>
            <p:ph idx="1"/>
          </p:nvPr>
        </p:nvSpPr>
        <p:spPr>
          <a:xfrm>
            <a:off x="838091" y="1340768"/>
            <a:ext cx="10514231" cy="4836195"/>
          </a:xfrm>
        </p:spPr>
        <p:txBody>
          <a:bodyPr/>
          <a:lstStyle/>
          <a:p>
            <a:pPr marL="0" indent="0">
              <a:buNone/>
            </a:pPr>
            <a:r>
              <a:rPr lang="it-IT" dirty="0">
                <a:effectLst/>
              </a:rPr>
              <a:t>The </a:t>
            </a:r>
            <a:r>
              <a:rPr lang="it-IT" dirty="0" err="1">
                <a:effectLst/>
              </a:rPr>
              <a:t>key</a:t>
            </a:r>
            <a:r>
              <a:rPr lang="it-IT" dirty="0">
                <a:effectLst/>
              </a:rPr>
              <a:t> </a:t>
            </a:r>
            <a:r>
              <a:rPr lang="it-IT" dirty="0" err="1">
                <a:effectLst/>
              </a:rPr>
              <a:t>components</a:t>
            </a:r>
            <a:r>
              <a:rPr lang="it-IT" dirty="0">
                <a:effectLst/>
              </a:rPr>
              <a:t> are: </a:t>
            </a:r>
          </a:p>
          <a:p>
            <a:r>
              <a:rPr lang="it-IT" dirty="0">
                <a:effectLst/>
              </a:rPr>
              <a:t>A data </a:t>
            </a:r>
            <a:r>
              <a:rPr lang="it-IT" dirty="0" err="1">
                <a:effectLst/>
              </a:rPr>
              <a:t>warehouse</a:t>
            </a:r>
            <a:r>
              <a:rPr lang="it-IT" dirty="0">
                <a:effectLst/>
              </a:rPr>
              <a:t>; </a:t>
            </a:r>
            <a:endParaRPr lang="it-IT" dirty="0"/>
          </a:p>
          <a:p>
            <a:r>
              <a:rPr lang="it-IT" dirty="0">
                <a:effectLst/>
              </a:rPr>
              <a:t>A reporting </a:t>
            </a:r>
            <a:r>
              <a:rPr lang="it-IT" dirty="0" err="1">
                <a:effectLst/>
              </a:rPr>
              <a:t>layer</a:t>
            </a:r>
            <a:r>
              <a:rPr lang="it-IT" dirty="0">
                <a:effectLst/>
              </a:rPr>
              <a:t> </a:t>
            </a:r>
            <a:r>
              <a:rPr lang="it-IT" dirty="0" err="1">
                <a:effectLst/>
              </a:rPr>
              <a:t>including</a:t>
            </a:r>
            <a:r>
              <a:rPr lang="it-IT" dirty="0">
                <a:effectLst/>
              </a:rPr>
              <a:t> ad hoc </a:t>
            </a:r>
            <a:r>
              <a:rPr lang="it-IT" dirty="0" err="1">
                <a:effectLst/>
              </a:rPr>
              <a:t>query</a:t>
            </a:r>
            <a:r>
              <a:rPr lang="it-IT" dirty="0">
                <a:effectLst/>
              </a:rPr>
              <a:t> and </a:t>
            </a:r>
            <a:r>
              <a:rPr lang="it-IT" dirty="0" err="1">
                <a:effectLst/>
              </a:rPr>
              <a:t>transactional</a:t>
            </a:r>
            <a:r>
              <a:rPr lang="it-IT" dirty="0">
                <a:effectLst/>
              </a:rPr>
              <a:t> reporting; </a:t>
            </a:r>
            <a:endParaRPr lang="it-IT" dirty="0"/>
          </a:p>
          <a:p>
            <a:r>
              <a:rPr lang="it-IT" dirty="0">
                <a:effectLst/>
              </a:rPr>
              <a:t>An </a:t>
            </a:r>
            <a:r>
              <a:rPr lang="it-IT" dirty="0" err="1">
                <a:effectLst/>
              </a:rPr>
              <a:t>analytical</a:t>
            </a:r>
            <a:r>
              <a:rPr lang="it-IT" dirty="0">
                <a:effectLst/>
              </a:rPr>
              <a:t> </a:t>
            </a:r>
            <a:r>
              <a:rPr lang="it-IT" dirty="0" err="1">
                <a:effectLst/>
              </a:rPr>
              <a:t>layer</a:t>
            </a:r>
            <a:r>
              <a:rPr lang="it-IT" dirty="0">
                <a:effectLst/>
              </a:rPr>
              <a:t> </a:t>
            </a:r>
            <a:r>
              <a:rPr lang="it-IT" dirty="0" err="1">
                <a:effectLst/>
              </a:rPr>
              <a:t>including</a:t>
            </a:r>
            <a:r>
              <a:rPr lang="it-IT" dirty="0">
                <a:effectLst/>
              </a:rPr>
              <a:t> </a:t>
            </a:r>
            <a:r>
              <a:rPr lang="it-IT" dirty="0" err="1">
                <a:effectLst/>
              </a:rPr>
              <a:t>multidimensional</a:t>
            </a:r>
            <a:r>
              <a:rPr lang="it-IT" dirty="0">
                <a:effectLst/>
              </a:rPr>
              <a:t>/OLAP* </a:t>
            </a:r>
            <a:r>
              <a:rPr lang="it-IT" dirty="0" err="1">
                <a:effectLst/>
              </a:rPr>
              <a:t>analysis</a:t>
            </a:r>
            <a:r>
              <a:rPr lang="it-IT" dirty="0">
                <a:effectLst/>
              </a:rPr>
              <a:t>, data </a:t>
            </a:r>
            <a:r>
              <a:rPr lang="it-IT" dirty="0" err="1">
                <a:effectLst/>
              </a:rPr>
              <a:t>mining</a:t>
            </a:r>
            <a:r>
              <a:rPr lang="it-IT" dirty="0">
                <a:effectLst/>
              </a:rPr>
              <a:t>, text </a:t>
            </a:r>
            <a:r>
              <a:rPr lang="it-IT" dirty="0" err="1">
                <a:effectLst/>
              </a:rPr>
              <a:t>mining</a:t>
            </a:r>
            <a:r>
              <a:rPr lang="it-IT" dirty="0">
                <a:effectLst/>
              </a:rPr>
              <a:t>, </a:t>
            </a:r>
            <a:r>
              <a:rPr lang="it-IT" dirty="0" err="1">
                <a:effectLst/>
              </a:rPr>
              <a:t>forecasting</a:t>
            </a:r>
            <a:r>
              <a:rPr lang="it-IT" dirty="0">
                <a:effectLst/>
              </a:rPr>
              <a:t>, </a:t>
            </a:r>
            <a:r>
              <a:rPr lang="it-IT" dirty="0" err="1">
                <a:effectLst/>
              </a:rPr>
              <a:t>predictive</a:t>
            </a:r>
            <a:r>
              <a:rPr lang="it-IT" dirty="0">
                <a:effectLst/>
              </a:rPr>
              <a:t> </a:t>
            </a:r>
            <a:r>
              <a:rPr lang="it-IT" dirty="0" err="1">
                <a:effectLst/>
              </a:rPr>
              <a:t>modeling</a:t>
            </a:r>
            <a:r>
              <a:rPr lang="it-IT" dirty="0">
                <a:effectLst/>
              </a:rPr>
              <a:t>, </a:t>
            </a:r>
            <a:r>
              <a:rPr lang="it-IT" dirty="0" err="1">
                <a:effectLst/>
              </a:rPr>
              <a:t>etc</a:t>
            </a:r>
            <a:r>
              <a:rPr lang="it-IT" dirty="0">
                <a:effectLst/>
              </a:rPr>
              <a:t>; </a:t>
            </a:r>
            <a:endParaRPr lang="it-IT" dirty="0"/>
          </a:p>
          <a:p>
            <a:r>
              <a:rPr lang="it-IT" dirty="0">
                <a:effectLst/>
              </a:rPr>
              <a:t>A </a:t>
            </a:r>
            <a:r>
              <a:rPr lang="it-IT" dirty="0" err="1">
                <a:effectLst/>
              </a:rPr>
              <a:t>monitoring</a:t>
            </a:r>
            <a:r>
              <a:rPr lang="it-IT" dirty="0">
                <a:effectLst/>
              </a:rPr>
              <a:t> </a:t>
            </a:r>
            <a:r>
              <a:rPr lang="it-IT" dirty="0" err="1">
                <a:effectLst/>
              </a:rPr>
              <a:t>layer</a:t>
            </a:r>
            <a:r>
              <a:rPr lang="it-IT" dirty="0">
                <a:effectLst/>
              </a:rPr>
              <a:t> </a:t>
            </a:r>
            <a:r>
              <a:rPr lang="it-IT" dirty="0" err="1">
                <a:effectLst/>
              </a:rPr>
              <a:t>including</a:t>
            </a:r>
            <a:r>
              <a:rPr lang="it-IT" dirty="0">
                <a:effectLst/>
              </a:rPr>
              <a:t> </a:t>
            </a:r>
            <a:r>
              <a:rPr lang="it-IT" dirty="0" err="1">
                <a:effectLst/>
              </a:rPr>
              <a:t>personalized</a:t>
            </a:r>
            <a:r>
              <a:rPr lang="it-IT" dirty="0">
                <a:effectLst/>
              </a:rPr>
              <a:t> </a:t>
            </a:r>
            <a:r>
              <a:rPr lang="it-IT" dirty="0" err="1">
                <a:effectLst/>
              </a:rPr>
              <a:t>dashboards</a:t>
            </a:r>
            <a:r>
              <a:rPr lang="it-IT" dirty="0">
                <a:effectLst/>
              </a:rPr>
              <a:t> and </a:t>
            </a:r>
            <a:r>
              <a:rPr lang="it-IT" dirty="0" err="1">
                <a:effectLst/>
              </a:rPr>
              <a:t>scorecards</a:t>
            </a:r>
            <a:r>
              <a:rPr lang="it-IT" dirty="0">
                <a:effectLst/>
              </a:rPr>
              <a:t> with </a:t>
            </a:r>
            <a:r>
              <a:rPr lang="it-IT" dirty="0" err="1">
                <a:effectLst/>
              </a:rPr>
              <a:t>key</a:t>
            </a:r>
            <a:r>
              <a:rPr lang="it-IT" dirty="0">
                <a:effectLst/>
              </a:rPr>
              <a:t> performance </a:t>
            </a:r>
            <a:r>
              <a:rPr lang="it-IT" dirty="0" err="1">
                <a:effectLst/>
              </a:rPr>
              <a:t>indicators</a:t>
            </a:r>
            <a:r>
              <a:rPr lang="it-IT" dirty="0">
                <a:effectLst/>
              </a:rPr>
              <a:t>; </a:t>
            </a:r>
            <a:endParaRPr lang="it-IT" dirty="0"/>
          </a:p>
          <a:p>
            <a:r>
              <a:rPr lang="it-IT" dirty="0" err="1">
                <a:effectLst/>
              </a:rPr>
              <a:t>University</a:t>
            </a:r>
            <a:r>
              <a:rPr lang="it-IT" dirty="0">
                <a:effectLst/>
              </a:rPr>
              <a:t> </a:t>
            </a:r>
            <a:r>
              <a:rPr lang="it-IT" dirty="0" err="1">
                <a:effectLst/>
              </a:rPr>
              <a:t>portal</a:t>
            </a:r>
            <a:r>
              <a:rPr lang="it-IT" dirty="0">
                <a:effectLst/>
              </a:rPr>
              <a:t>.</a:t>
            </a:r>
            <a:br>
              <a:rPr lang="it-IT" dirty="0">
                <a:effectLst/>
              </a:rPr>
            </a:br>
            <a:endParaRPr lang="it-IT" dirty="0"/>
          </a:p>
          <a:p>
            <a:pPr marL="0" indent="0">
              <a:buNone/>
            </a:pPr>
            <a:r>
              <a:rPr lang="it-IT" dirty="0"/>
              <a:t>* OLAP: OnLine </a:t>
            </a:r>
            <a:r>
              <a:rPr lang="it-IT" dirty="0" err="1"/>
              <a:t>Analytical</a:t>
            </a:r>
            <a:r>
              <a:rPr lang="it-IT" dirty="0"/>
              <a:t> Processing</a:t>
            </a:r>
          </a:p>
        </p:txBody>
      </p:sp>
      <p:sp>
        <p:nvSpPr>
          <p:cNvPr id="4" name="Segnaposto piè di pagina 3">
            <a:extLst>
              <a:ext uri="{FF2B5EF4-FFF2-40B4-BE49-F238E27FC236}">
                <a16:creationId xmlns:a16="http://schemas.microsoft.com/office/drawing/2014/main" id="{6467AC01-C311-5D4B-B535-3423E80401BF}"/>
              </a:ext>
            </a:extLst>
          </p:cNvPr>
          <p:cNvSpPr>
            <a:spLocks noGrp="1"/>
          </p:cNvSpPr>
          <p:nvPr>
            <p:ph type="ftr" sz="quarter" idx="11"/>
          </p:nvPr>
        </p:nvSpPr>
        <p:spPr/>
        <p:txBody>
          <a:bodyPr/>
          <a:lstStyle/>
          <a:p>
            <a:r>
              <a:rPr lang="en-US" dirty="0">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8C2F744C-4F22-5746-971B-48C7FBB155EB}"/>
              </a:ext>
            </a:extLst>
          </p:cNvPr>
          <p:cNvSpPr>
            <a:spLocks noGrp="1"/>
          </p:cNvSpPr>
          <p:nvPr>
            <p:ph type="sldNum" sz="quarter" idx="12"/>
          </p:nvPr>
        </p:nvSpPr>
        <p:spPr/>
        <p:txBody>
          <a:bodyPr/>
          <a:lstStyle/>
          <a:p>
            <a:fld id="{610207BF-9610-4DCA-A632-B81271577532}" type="slidenum">
              <a:rPr lang="de-DE" smtClean="0"/>
              <a:pPr/>
              <a:t>26</a:t>
            </a:fld>
            <a:endParaRPr lang="de-DE" dirty="0"/>
          </a:p>
        </p:txBody>
      </p:sp>
    </p:spTree>
    <p:extLst>
      <p:ext uri="{BB962C8B-B14F-4D97-AF65-F5344CB8AC3E}">
        <p14:creationId xmlns:p14="http://schemas.microsoft.com/office/powerpoint/2010/main" val="2267859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Title 1">
            <a:extLst>
              <a:ext uri="{FF2B5EF4-FFF2-40B4-BE49-F238E27FC236}">
                <a16:creationId xmlns:a16="http://schemas.microsoft.com/office/drawing/2014/main" id="{B3BE3DF4-6DB2-2238-1C73-5CB5181F7B7E}"/>
              </a:ext>
            </a:extLst>
          </p:cNvPr>
          <p:cNvSpPr>
            <a:spLocks noGrp="1"/>
          </p:cNvSpPr>
          <p:nvPr>
            <p:ph type="title"/>
          </p:nvPr>
        </p:nvSpPr>
        <p:spPr>
          <a:xfrm>
            <a:off x="838091" y="365127"/>
            <a:ext cx="10514231" cy="471586"/>
          </a:xfrm>
        </p:spPr>
        <p:txBody>
          <a:bodyPr>
            <a:normAutofit fontScale="90000"/>
          </a:bodyPr>
          <a:lstStyle/>
          <a:p>
            <a:pPr algn="ctr"/>
            <a:r>
              <a:rPr lang="en-US" sz="1800" i="1" dirty="0">
                <a:solidFill>
                  <a:srgbClr val="3A3A3A"/>
                </a:solidFill>
                <a:effectLst/>
                <a:latin typeface="Segoe UI" panose="020B0502040204020203" pitchFamily="34" charset="0"/>
                <a:ea typeface="Times New Roman" panose="02020603050405020304" pitchFamily="18" charset="0"/>
              </a:rPr>
              <a:t>An example of a strategy map for university strategy. The goals are mapped in four perspectives. Each of the goal is quantified with leading and lagging indicators</a:t>
            </a:r>
            <a:r>
              <a:rPr lang="it-IT" sz="1000" dirty="0">
                <a:effectLst/>
              </a:rPr>
              <a:t> </a:t>
            </a:r>
            <a:endParaRPr lang="en-US" sz="2000" dirty="0"/>
          </a:p>
        </p:txBody>
      </p:sp>
      <p:pic>
        <p:nvPicPr>
          <p:cNvPr id="1025" name="Immagine 21" descr="An example of strategy map for a university">
            <a:extLst>
              <a:ext uri="{FF2B5EF4-FFF2-40B4-BE49-F238E27FC236}">
                <a16:creationId xmlns:a16="http://schemas.microsoft.com/office/drawing/2014/main" id="{81825543-4A5E-684D-A27A-07DD0E008FC4}"/>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tretch>
            <a:fillRect/>
          </a:stretch>
        </p:blipFill>
        <p:spPr bwMode="auto">
          <a:xfrm>
            <a:off x="1414686" y="836712"/>
            <a:ext cx="9217024" cy="5573197"/>
          </a:xfrm>
          <a:prstGeom prst="rect">
            <a:avLst/>
          </a:prstGeom>
          <a:solidFill>
            <a:srgbClr val="FFFFFF"/>
          </a:solidFill>
        </p:spPr>
      </p:pic>
      <p:sp>
        <p:nvSpPr>
          <p:cNvPr id="1032" name="Footer Placeholder 3">
            <a:extLst>
              <a:ext uri="{FF2B5EF4-FFF2-40B4-BE49-F238E27FC236}">
                <a16:creationId xmlns:a16="http://schemas.microsoft.com/office/drawing/2014/main" id="{A37F63EB-7F57-6182-35C0-543251B6B564}"/>
              </a:ext>
            </a:extLst>
          </p:cNvPr>
          <p:cNvSpPr>
            <a:spLocks noGrp="1"/>
          </p:cNvSpPr>
          <p:nvPr>
            <p:ph type="ftr" sz="quarter" idx="11"/>
          </p:nvPr>
        </p:nvSpPr>
        <p:spPr>
          <a:xfrm>
            <a:off x="4038075" y="6356351"/>
            <a:ext cx="4114264" cy="365125"/>
          </a:xfrm>
        </p:spPr>
        <p:txBody>
          <a:bodyPr/>
          <a:lstStyle/>
          <a:p>
            <a:pPr>
              <a:spcAft>
                <a:spcPts val="600"/>
              </a:spcAft>
            </a:pPr>
            <a:r>
              <a:rPr lang="en-US">
                <a:solidFill>
                  <a:srgbClr val="000000"/>
                </a:solidFill>
              </a:rPr>
              <a:t>Title Presentation - edit "header- and footer"</a:t>
            </a:r>
            <a:endParaRPr lang="de-DE">
              <a:solidFill>
                <a:srgbClr val="000000"/>
              </a:solidFill>
            </a:endParaRPr>
          </a:p>
        </p:txBody>
      </p:sp>
      <p:sp>
        <p:nvSpPr>
          <p:cNvPr id="5" name="Segnaposto numero diapositiva 4">
            <a:extLst>
              <a:ext uri="{FF2B5EF4-FFF2-40B4-BE49-F238E27FC236}">
                <a16:creationId xmlns:a16="http://schemas.microsoft.com/office/drawing/2014/main" id="{92CBA0F0-C3B7-DE4D-808F-DE577C9F31C6}"/>
              </a:ext>
            </a:extLst>
          </p:cNvPr>
          <p:cNvSpPr>
            <a:spLocks noGrp="1"/>
          </p:cNvSpPr>
          <p:nvPr>
            <p:ph type="sldNum" sz="quarter" idx="12"/>
          </p:nvPr>
        </p:nvSpPr>
        <p:spPr>
          <a:xfrm>
            <a:off x="8609479" y="6356351"/>
            <a:ext cx="2742843" cy="365125"/>
          </a:xfrm>
        </p:spPr>
        <p:txBody>
          <a:bodyPr anchor="ctr">
            <a:normAutofit/>
          </a:bodyPr>
          <a:lstStyle/>
          <a:p>
            <a:pPr>
              <a:spcAft>
                <a:spcPts val="600"/>
              </a:spcAft>
            </a:pPr>
            <a:fld id="{610207BF-9610-4DCA-A632-B81271577532}" type="slidenum">
              <a:rPr lang="de-DE" smtClean="0"/>
              <a:pPr>
                <a:spcAft>
                  <a:spcPts val="600"/>
                </a:spcAft>
              </a:pPr>
              <a:t>27</a:t>
            </a:fld>
            <a:endParaRPr lang="de-DE"/>
          </a:p>
        </p:txBody>
      </p:sp>
      <p:sp>
        <p:nvSpPr>
          <p:cNvPr id="15" name="Rectangle 2">
            <a:extLst>
              <a:ext uri="{FF2B5EF4-FFF2-40B4-BE49-F238E27FC236}">
                <a16:creationId xmlns:a16="http://schemas.microsoft.com/office/drawing/2014/main" id="{FBC5D3A8-33BE-7644-86B4-207BBD266FB6}"/>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17873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itle 1">
            <a:extLst>
              <a:ext uri="{FF2B5EF4-FFF2-40B4-BE49-F238E27FC236}">
                <a16:creationId xmlns:a16="http://schemas.microsoft.com/office/drawing/2014/main" id="{65309B01-B665-F3BB-A958-C5086E5FC885}"/>
              </a:ext>
            </a:extLst>
          </p:cNvPr>
          <p:cNvSpPr>
            <a:spLocks noGrp="1"/>
          </p:cNvSpPr>
          <p:nvPr>
            <p:ph type="title"/>
          </p:nvPr>
        </p:nvSpPr>
        <p:spPr>
          <a:xfrm>
            <a:off x="838091" y="692695"/>
            <a:ext cx="10514231" cy="648073"/>
          </a:xfrm>
        </p:spPr>
        <p:txBody>
          <a:bodyPr>
            <a:normAutofit/>
          </a:bodyPr>
          <a:lstStyle/>
          <a:p>
            <a:pPr algn="ctr"/>
            <a:r>
              <a:rPr lang="en-US" sz="2000" i="1" dirty="0">
                <a:solidFill>
                  <a:srgbClr val="3A3A3A"/>
                </a:solidFill>
                <a:effectLst/>
                <a:latin typeface="+mn-lt"/>
                <a:ea typeface="Times New Roman" panose="02020603050405020304" pitchFamily="18" charset="0"/>
              </a:rPr>
              <a:t>An example of dashboard </a:t>
            </a:r>
            <a:r>
              <a:rPr lang="en-US" sz="2000" i="1" dirty="0" err="1">
                <a:solidFill>
                  <a:srgbClr val="3A3A3A"/>
                </a:solidFill>
                <a:effectLst/>
                <a:latin typeface="+mn-lt"/>
                <a:ea typeface="Times New Roman" panose="02020603050405020304" pitchFamily="18" charset="0"/>
              </a:rPr>
              <a:t>customised</a:t>
            </a:r>
            <a:r>
              <a:rPr lang="en-US" sz="2000" i="1" dirty="0">
                <a:solidFill>
                  <a:srgbClr val="3A3A3A"/>
                </a:solidFill>
                <a:effectLst/>
                <a:latin typeface="+mn-lt"/>
                <a:ea typeface="Times New Roman" panose="02020603050405020304" pitchFamily="18" charset="0"/>
              </a:rPr>
              <a:t> to display key diagrams to monitor the strategy</a:t>
            </a:r>
            <a:br>
              <a:rPr lang="en-US" sz="2000" i="1" dirty="0">
                <a:solidFill>
                  <a:srgbClr val="3A3A3A"/>
                </a:solidFill>
                <a:effectLst/>
                <a:latin typeface="+mn-lt"/>
                <a:ea typeface="Times New Roman" panose="02020603050405020304" pitchFamily="18" charset="0"/>
              </a:rPr>
            </a:br>
            <a:r>
              <a:rPr lang="en-US" sz="2000" i="1" dirty="0">
                <a:solidFill>
                  <a:srgbClr val="3A3A3A"/>
                </a:solidFill>
                <a:effectLst/>
                <a:latin typeface="+mn-lt"/>
                <a:ea typeface="Times New Roman" panose="02020603050405020304" pitchFamily="18" charset="0"/>
              </a:rPr>
              <a:t>Excel Sheet</a:t>
            </a:r>
            <a:r>
              <a:rPr lang="it-IT" sz="2000" dirty="0">
                <a:effectLst/>
                <a:latin typeface="+mn-lt"/>
              </a:rPr>
              <a:t> </a:t>
            </a:r>
            <a:endParaRPr lang="en-US" sz="2000" dirty="0">
              <a:latin typeface="+mn-lt"/>
            </a:endParaRPr>
          </a:p>
        </p:txBody>
      </p:sp>
      <p:pic>
        <p:nvPicPr>
          <p:cNvPr id="4097" name="Immagine 24" descr="An example of university performance dashboard">
            <a:extLst>
              <a:ext uri="{FF2B5EF4-FFF2-40B4-BE49-F238E27FC236}">
                <a16:creationId xmlns:a16="http://schemas.microsoft.com/office/drawing/2014/main" id="{A1D02674-3EE2-C643-A75B-CC3C157DBAFB}"/>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tretch>
            <a:fillRect/>
          </a:stretch>
        </p:blipFill>
        <p:spPr bwMode="auto">
          <a:xfrm>
            <a:off x="478583" y="1700813"/>
            <a:ext cx="11233248" cy="4536500"/>
          </a:xfrm>
          <a:prstGeom prst="rect">
            <a:avLst/>
          </a:prstGeom>
          <a:solidFill>
            <a:srgbClr val="FFFFFF"/>
          </a:solidFill>
        </p:spPr>
      </p:pic>
      <p:sp>
        <p:nvSpPr>
          <p:cNvPr id="4" name="Segnaposto piè di pagina 3">
            <a:extLst>
              <a:ext uri="{FF2B5EF4-FFF2-40B4-BE49-F238E27FC236}">
                <a16:creationId xmlns:a16="http://schemas.microsoft.com/office/drawing/2014/main" id="{E4F40BC5-7351-9142-BC4A-021621614999}"/>
              </a:ext>
            </a:extLst>
          </p:cNvPr>
          <p:cNvSpPr>
            <a:spLocks noGrp="1"/>
          </p:cNvSpPr>
          <p:nvPr>
            <p:ph type="ftr" sz="quarter" idx="11"/>
          </p:nvPr>
        </p:nvSpPr>
        <p:spPr>
          <a:xfrm>
            <a:off x="4038074" y="6378087"/>
            <a:ext cx="4114264" cy="365125"/>
          </a:xfrm>
        </p:spPr>
        <p:txBody>
          <a:bodyPr anchor="ctr">
            <a:normAutofit/>
          </a:bodyPr>
          <a:lstStyle/>
          <a:p>
            <a:pPr>
              <a:spcAft>
                <a:spcPts val="600"/>
              </a:spcAft>
            </a:pPr>
            <a:r>
              <a:rPr lang="en-US">
                <a:solidFill>
                  <a:srgbClr val="000000"/>
                </a:solidFill>
              </a:rPr>
              <a:t>Title Presentation - edit "header- and footer"</a:t>
            </a:r>
            <a:endParaRPr lang="de-DE">
              <a:solidFill>
                <a:srgbClr val="000000"/>
              </a:solidFill>
            </a:endParaRPr>
          </a:p>
        </p:txBody>
      </p:sp>
      <p:sp>
        <p:nvSpPr>
          <p:cNvPr id="5" name="Segnaposto numero diapositiva 4">
            <a:extLst>
              <a:ext uri="{FF2B5EF4-FFF2-40B4-BE49-F238E27FC236}">
                <a16:creationId xmlns:a16="http://schemas.microsoft.com/office/drawing/2014/main" id="{898D7F2D-4574-3945-B82C-85C43EFE3720}"/>
              </a:ext>
            </a:extLst>
          </p:cNvPr>
          <p:cNvSpPr>
            <a:spLocks noGrp="1"/>
          </p:cNvSpPr>
          <p:nvPr>
            <p:ph type="sldNum" sz="quarter" idx="12"/>
          </p:nvPr>
        </p:nvSpPr>
        <p:spPr>
          <a:xfrm>
            <a:off x="8609479" y="6356351"/>
            <a:ext cx="2742843" cy="365125"/>
          </a:xfrm>
        </p:spPr>
        <p:txBody>
          <a:bodyPr anchor="ctr">
            <a:normAutofit/>
          </a:bodyPr>
          <a:lstStyle/>
          <a:p>
            <a:pPr>
              <a:spcAft>
                <a:spcPts val="600"/>
              </a:spcAft>
            </a:pPr>
            <a:fld id="{610207BF-9610-4DCA-A632-B81271577532}" type="slidenum">
              <a:rPr lang="de-DE" smtClean="0"/>
              <a:pPr>
                <a:spcAft>
                  <a:spcPts val="600"/>
                </a:spcAft>
              </a:pPr>
              <a:t>28</a:t>
            </a:fld>
            <a:endParaRPr lang="de-DE"/>
          </a:p>
        </p:txBody>
      </p:sp>
      <p:sp>
        <p:nvSpPr>
          <p:cNvPr id="6" name="Rectangle 2">
            <a:extLst>
              <a:ext uri="{FF2B5EF4-FFF2-40B4-BE49-F238E27FC236}">
                <a16:creationId xmlns:a16="http://schemas.microsoft.com/office/drawing/2014/main" id="{870E5466-0A53-514E-A40C-387CE60D21B1}"/>
              </a:ext>
            </a:extLst>
          </p:cNvPr>
          <p:cNvSpPr>
            <a:spLocks noChangeArrowheads="1"/>
          </p:cNvSpPr>
          <p:nvPr/>
        </p:nvSpPr>
        <p:spPr bwMode="auto">
          <a:xfrm>
            <a:off x="-416822" y="0"/>
            <a:ext cx="1302405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3691782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Title 1">
            <a:extLst>
              <a:ext uri="{FF2B5EF4-FFF2-40B4-BE49-F238E27FC236}">
                <a16:creationId xmlns:a16="http://schemas.microsoft.com/office/drawing/2014/main" id="{3CA2AD98-98DC-C22A-2BE3-765C04E5CA81}"/>
              </a:ext>
            </a:extLst>
          </p:cNvPr>
          <p:cNvSpPr>
            <a:spLocks noGrp="1"/>
          </p:cNvSpPr>
          <p:nvPr>
            <p:ph type="title"/>
          </p:nvPr>
        </p:nvSpPr>
        <p:spPr>
          <a:xfrm>
            <a:off x="838091" y="661837"/>
            <a:ext cx="10514231" cy="606923"/>
          </a:xfrm>
        </p:spPr>
        <p:txBody>
          <a:bodyPr>
            <a:normAutofit/>
          </a:bodyPr>
          <a:lstStyle/>
          <a:p>
            <a:pPr algn="ctr"/>
            <a:r>
              <a:rPr lang="en-US" sz="2400" dirty="0"/>
              <a:t>Dashboard Excel Sheet</a:t>
            </a:r>
          </a:p>
        </p:txBody>
      </p:sp>
      <p:pic>
        <p:nvPicPr>
          <p:cNvPr id="6146" name="Picture 2" descr="University and Higher Education Dashboard Examples | InetSoft Technology">
            <a:extLst>
              <a:ext uri="{FF2B5EF4-FFF2-40B4-BE49-F238E27FC236}">
                <a16:creationId xmlns:a16="http://schemas.microsoft.com/office/drawing/2014/main" id="{0D91FCC8-7240-9648-90FB-34B38DCFA62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126654" y="1690689"/>
            <a:ext cx="10369152" cy="4505473"/>
          </a:xfrm>
          <a:prstGeom prst="rect">
            <a:avLst/>
          </a:prstGeom>
          <a:solidFill>
            <a:srgbClr val="FFFFFF"/>
          </a:solidFill>
        </p:spPr>
      </p:pic>
      <p:sp>
        <p:nvSpPr>
          <p:cNvPr id="4" name="Segnaposto piè di pagina 3">
            <a:extLst>
              <a:ext uri="{FF2B5EF4-FFF2-40B4-BE49-F238E27FC236}">
                <a16:creationId xmlns:a16="http://schemas.microsoft.com/office/drawing/2014/main" id="{66DC6828-D004-AE43-B398-72B0616E819D}"/>
              </a:ext>
            </a:extLst>
          </p:cNvPr>
          <p:cNvSpPr>
            <a:spLocks noGrp="1"/>
          </p:cNvSpPr>
          <p:nvPr>
            <p:ph type="ftr" sz="quarter" idx="11"/>
          </p:nvPr>
        </p:nvSpPr>
        <p:spPr>
          <a:xfrm>
            <a:off x="4038075" y="6356351"/>
            <a:ext cx="4114264" cy="365125"/>
          </a:xfrm>
        </p:spPr>
        <p:txBody>
          <a:bodyPr anchor="ctr">
            <a:normAutofit/>
          </a:bodyPr>
          <a:lstStyle/>
          <a:p>
            <a:pPr>
              <a:spcAft>
                <a:spcPts val="600"/>
              </a:spcAft>
            </a:pPr>
            <a:r>
              <a:rPr lang="en-US">
                <a:solidFill>
                  <a:srgbClr val="000000"/>
                </a:solidFill>
              </a:rPr>
              <a:t>Title Presentation - edit "header- and footer"</a:t>
            </a:r>
            <a:endParaRPr lang="de-DE">
              <a:solidFill>
                <a:srgbClr val="000000"/>
              </a:solidFill>
            </a:endParaRPr>
          </a:p>
        </p:txBody>
      </p:sp>
      <p:sp>
        <p:nvSpPr>
          <p:cNvPr id="5" name="Segnaposto numero diapositiva 4">
            <a:extLst>
              <a:ext uri="{FF2B5EF4-FFF2-40B4-BE49-F238E27FC236}">
                <a16:creationId xmlns:a16="http://schemas.microsoft.com/office/drawing/2014/main" id="{A5B6C4B5-E259-A54C-837F-4722F1080F40}"/>
              </a:ext>
            </a:extLst>
          </p:cNvPr>
          <p:cNvSpPr>
            <a:spLocks noGrp="1"/>
          </p:cNvSpPr>
          <p:nvPr>
            <p:ph type="sldNum" sz="quarter" idx="12"/>
          </p:nvPr>
        </p:nvSpPr>
        <p:spPr>
          <a:xfrm>
            <a:off x="8609479" y="6356351"/>
            <a:ext cx="2742843" cy="365125"/>
          </a:xfrm>
        </p:spPr>
        <p:txBody>
          <a:bodyPr anchor="ctr">
            <a:normAutofit/>
          </a:bodyPr>
          <a:lstStyle/>
          <a:p>
            <a:pPr>
              <a:spcAft>
                <a:spcPts val="600"/>
              </a:spcAft>
            </a:pPr>
            <a:fld id="{610207BF-9610-4DCA-A632-B81271577532}" type="slidenum">
              <a:rPr lang="de-DE" smtClean="0"/>
              <a:pPr>
                <a:spcAft>
                  <a:spcPts val="600"/>
                </a:spcAft>
              </a:pPr>
              <a:t>29</a:t>
            </a:fld>
            <a:endParaRPr lang="de-DE"/>
          </a:p>
        </p:txBody>
      </p:sp>
    </p:spTree>
    <p:extLst>
      <p:ext uri="{BB962C8B-B14F-4D97-AF65-F5344CB8AC3E}">
        <p14:creationId xmlns:p14="http://schemas.microsoft.com/office/powerpoint/2010/main" val="4230656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446CC-0937-DC43-B90F-00565F769AA3}"/>
              </a:ext>
            </a:extLst>
          </p:cNvPr>
          <p:cNvSpPr>
            <a:spLocks noGrp="1"/>
          </p:cNvSpPr>
          <p:nvPr>
            <p:ph type="title"/>
          </p:nvPr>
        </p:nvSpPr>
        <p:spPr>
          <a:xfrm>
            <a:off x="838091" y="681036"/>
            <a:ext cx="10514231" cy="659731"/>
          </a:xfrm>
        </p:spPr>
        <p:txBody>
          <a:bodyPr>
            <a:normAutofit/>
          </a:bodyPr>
          <a:lstStyle/>
          <a:p>
            <a:pPr algn="ctr"/>
            <a:r>
              <a:rPr lang="it-IT" sz="3200" b="1" dirty="0" err="1">
                <a:latin typeface="+mn-lt"/>
              </a:rPr>
              <a:t>Questionnaires</a:t>
            </a:r>
            <a:endParaRPr lang="it-IT" sz="3200" b="1" dirty="0">
              <a:latin typeface="+mn-lt"/>
            </a:endParaRPr>
          </a:p>
        </p:txBody>
      </p:sp>
      <p:sp>
        <p:nvSpPr>
          <p:cNvPr id="3" name="Segnaposto contenuto 2">
            <a:extLst>
              <a:ext uri="{FF2B5EF4-FFF2-40B4-BE49-F238E27FC236}">
                <a16:creationId xmlns:a16="http://schemas.microsoft.com/office/drawing/2014/main" id="{1B422916-B722-ED42-9FC2-4FD28D2B3A58}"/>
              </a:ext>
            </a:extLst>
          </p:cNvPr>
          <p:cNvSpPr>
            <a:spLocks noGrp="1"/>
          </p:cNvSpPr>
          <p:nvPr>
            <p:ph idx="1"/>
          </p:nvPr>
        </p:nvSpPr>
        <p:spPr>
          <a:xfrm>
            <a:off x="838091" y="1340767"/>
            <a:ext cx="10514231" cy="4836196"/>
          </a:xfrm>
        </p:spPr>
        <p:txBody>
          <a:bodyPr>
            <a:normAutofit lnSpcReduction="10000"/>
          </a:bodyPr>
          <a:lstStyle/>
          <a:p>
            <a:pPr marL="0" indent="0" algn="just">
              <a:buNone/>
            </a:pPr>
            <a:r>
              <a:rPr lang="it-IT" dirty="0"/>
              <a:t>The </a:t>
            </a:r>
            <a:r>
              <a:rPr lang="it-IT" dirty="0" err="1"/>
              <a:t>questionnaires</a:t>
            </a:r>
            <a:r>
              <a:rPr lang="it-IT" dirty="0"/>
              <a:t> </a:t>
            </a:r>
            <a:r>
              <a:rPr lang="it-IT" dirty="0" err="1"/>
              <a:t>returned</a:t>
            </a:r>
            <a:r>
              <a:rPr lang="it-IT" dirty="0"/>
              <a:t> </a:t>
            </a:r>
            <a:r>
              <a:rPr lang="it-IT" dirty="0" err="1"/>
              <a:t>allow</a:t>
            </a:r>
            <a:r>
              <a:rPr lang="it-IT" dirty="0"/>
              <a:t> </a:t>
            </a:r>
            <a:r>
              <a:rPr lang="it-IT" dirty="0" err="1"/>
              <a:t>us</a:t>
            </a:r>
            <a:r>
              <a:rPr lang="it-IT" dirty="0"/>
              <a:t> to </a:t>
            </a:r>
            <a:r>
              <a:rPr lang="it-IT" dirty="0" err="1"/>
              <a:t>make</a:t>
            </a:r>
            <a:r>
              <a:rPr lang="it-IT" dirty="0"/>
              <a:t> some </a:t>
            </a:r>
            <a:r>
              <a:rPr lang="it-IT" dirty="0" err="1"/>
              <a:t>initial</a:t>
            </a:r>
            <a:r>
              <a:rPr lang="it-IT" dirty="0"/>
              <a:t> </a:t>
            </a:r>
            <a:r>
              <a:rPr lang="it-IT" dirty="0" err="1"/>
              <a:t>considerations</a:t>
            </a:r>
            <a:r>
              <a:rPr lang="it-IT" dirty="0"/>
              <a:t>: </a:t>
            </a:r>
          </a:p>
          <a:p>
            <a:pPr marL="0" indent="0" algn="just">
              <a:buNone/>
            </a:pPr>
            <a:r>
              <a:rPr lang="it-IT" dirty="0"/>
              <a:t>First of </a:t>
            </a:r>
            <a:r>
              <a:rPr lang="it-IT" dirty="0" err="1"/>
              <a:t>all</a:t>
            </a:r>
            <a:r>
              <a:rPr lang="it-IT" dirty="0"/>
              <a:t>, the </a:t>
            </a:r>
            <a:r>
              <a:rPr lang="it-IT" dirty="0" err="1"/>
              <a:t>questionnaires</a:t>
            </a:r>
            <a:r>
              <a:rPr lang="it-IT" dirty="0"/>
              <a:t> </a:t>
            </a:r>
            <a:r>
              <a:rPr lang="it-IT" dirty="0" err="1"/>
              <a:t>returned</a:t>
            </a:r>
            <a:r>
              <a:rPr lang="it-IT" dirty="0"/>
              <a:t> </a:t>
            </a:r>
            <a:r>
              <a:rPr lang="it-IT" dirty="0" err="1"/>
              <a:t>confirm</a:t>
            </a:r>
            <a:r>
              <a:rPr lang="it-IT" dirty="0"/>
              <a:t> the </a:t>
            </a:r>
            <a:r>
              <a:rPr lang="it-IT" dirty="0" err="1"/>
              <a:t>validity</a:t>
            </a:r>
            <a:r>
              <a:rPr lang="it-IT" dirty="0"/>
              <a:t> of the </a:t>
            </a:r>
            <a:r>
              <a:rPr lang="it-IT" dirty="0" err="1"/>
              <a:t>objectives</a:t>
            </a:r>
            <a:r>
              <a:rPr lang="it-IT" dirty="0"/>
              <a:t> </a:t>
            </a:r>
            <a:r>
              <a:rPr lang="it-IT" dirty="0" err="1"/>
              <a:t>that</a:t>
            </a:r>
            <a:r>
              <a:rPr lang="it-IT" dirty="0"/>
              <a:t> </a:t>
            </a:r>
            <a:r>
              <a:rPr lang="it-IT" dirty="0" err="1"/>
              <a:t>we</a:t>
            </a:r>
            <a:r>
              <a:rPr lang="it-IT" dirty="0"/>
              <a:t> </a:t>
            </a:r>
            <a:r>
              <a:rPr lang="it-IT" dirty="0" err="1"/>
              <a:t>had</a:t>
            </a:r>
            <a:r>
              <a:rPr lang="it-IT" dirty="0"/>
              <a:t> </a:t>
            </a:r>
            <a:r>
              <a:rPr lang="it-IT" dirty="0" err="1"/>
              <a:t>indicated</a:t>
            </a:r>
            <a:r>
              <a:rPr lang="it-IT" dirty="0"/>
              <a:t> in the MERGE </a:t>
            </a:r>
            <a:r>
              <a:rPr lang="it-IT" dirty="0" err="1"/>
              <a:t>project</a:t>
            </a:r>
            <a:r>
              <a:rPr lang="it-IT" dirty="0"/>
              <a:t> </a:t>
            </a:r>
            <a:r>
              <a:rPr lang="it-IT" dirty="0" err="1"/>
              <a:t>template</a:t>
            </a:r>
            <a:r>
              <a:rPr lang="it-IT" dirty="0"/>
              <a:t>;</a:t>
            </a:r>
          </a:p>
          <a:p>
            <a:pPr marL="0" indent="0" algn="just">
              <a:buNone/>
            </a:pPr>
            <a:r>
              <a:rPr lang="it-IT" dirty="0" err="1"/>
              <a:t>Internationalization</a:t>
            </a:r>
            <a:r>
              <a:rPr lang="it-IT" dirty="0"/>
              <a:t> </a:t>
            </a:r>
            <a:r>
              <a:rPr lang="it-IT" dirty="0" err="1"/>
              <a:t>activities</a:t>
            </a:r>
            <a:r>
              <a:rPr lang="it-IT" dirty="0"/>
              <a:t> are </a:t>
            </a:r>
            <a:r>
              <a:rPr lang="it-IT" dirty="0" err="1"/>
              <a:t>well</a:t>
            </a:r>
            <a:r>
              <a:rPr lang="it-IT" dirty="0"/>
              <a:t> </a:t>
            </a:r>
            <a:r>
              <a:rPr lang="it-IT" dirty="0" err="1"/>
              <a:t>established</a:t>
            </a:r>
            <a:r>
              <a:rPr lang="it-IT" dirty="0"/>
              <a:t> </a:t>
            </a:r>
            <a:r>
              <a:rPr lang="it-IT" dirty="0" err="1"/>
              <a:t>but</a:t>
            </a:r>
            <a:r>
              <a:rPr lang="it-IT" dirty="0"/>
              <a:t> </a:t>
            </a:r>
            <a:r>
              <a:rPr lang="it-IT" dirty="0" err="1"/>
              <a:t>need</a:t>
            </a:r>
            <a:r>
              <a:rPr lang="it-IT" dirty="0"/>
              <a:t> </a:t>
            </a:r>
            <a:r>
              <a:rPr lang="it-IT" dirty="0" err="1"/>
              <a:t>improvement</a:t>
            </a:r>
            <a:r>
              <a:rPr lang="it-IT" dirty="0"/>
              <a:t> and </a:t>
            </a:r>
            <a:r>
              <a:rPr lang="it-IT" dirty="0" err="1"/>
              <a:t>coordination</a:t>
            </a:r>
            <a:r>
              <a:rPr lang="it-IT" dirty="0"/>
              <a:t>;</a:t>
            </a:r>
          </a:p>
          <a:p>
            <a:pPr marL="0" indent="0" algn="just">
              <a:buNone/>
            </a:pPr>
            <a:r>
              <a:rPr lang="it-IT" dirty="0"/>
              <a:t>The </a:t>
            </a:r>
            <a:r>
              <a:rPr lang="it-IT" dirty="0" err="1"/>
              <a:t>connected</a:t>
            </a:r>
            <a:r>
              <a:rPr lang="it-IT" dirty="0"/>
              <a:t> </a:t>
            </a:r>
            <a:r>
              <a:rPr lang="it-IT" dirty="0" err="1"/>
              <a:t>activities</a:t>
            </a:r>
            <a:r>
              <a:rPr lang="it-IT" dirty="0"/>
              <a:t> </a:t>
            </a:r>
            <a:r>
              <a:rPr lang="it-IT" dirty="0" err="1"/>
              <a:t>seem</a:t>
            </a:r>
            <a:r>
              <a:rPr lang="it-IT" dirty="0"/>
              <a:t> to be </a:t>
            </a:r>
            <a:r>
              <a:rPr lang="it-IT" dirty="0" err="1"/>
              <a:t>indicated</a:t>
            </a:r>
            <a:r>
              <a:rPr lang="it-IT" dirty="0"/>
              <a:t> </a:t>
            </a:r>
            <a:r>
              <a:rPr lang="it-IT" dirty="0" err="1"/>
              <a:t>across</a:t>
            </a:r>
            <a:r>
              <a:rPr lang="it-IT" dirty="0"/>
              <a:t> the </a:t>
            </a:r>
            <a:r>
              <a:rPr lang="it-IT" dirty="0" err="1"/>
              <a:t>university's</a:t>
            </a:r>
            <a:r>
              <a:rPr lang="it-IT" dirty="0"/>
              <a:t> </a:t>
            </a:r>
            <a:r>
              <a:rPr lang="it-IT" dirty="0" err="1"/>
              <a:t>strategies</a:t>
            </a:r>
            <a:r>
              <a:rPr lang="it-IT" dirty="0"/>
              <a:t>, </a:t>
            </a:r>
            <a:r>
              <a:rPr lang="it-IT" dirty="0" err="1"/>
              <a:t>rather</a:t>
            </a:r>
            <a:r>
              <a:rPr lang="it-IT" dirty="0"/>
              <a:t> </a:t>
            </a:r>
            <a:r>
              <a:rPr lang="it-IT" dirty="0" err="1"/>
              <a:t>than</a:t>
            </a:r>
            <a:r>
              <a:rPr lang="it-IT" dirty="0"/>
              <a:t> a </a:t>
            </a:r>
            <a:r>
              <a:rPr lang="it-IT" dirty="0" err="1"/>
              <a:t>specific</a:t>
            </a:r>
            <a:r>
              <a:rPr lang="it-IT" dirty="0"/>
              <a:t> </a:t>
            </a:r>
            <a:r>
              <a:rPr lang="it-IT" dirty="0" err="1"/>
              <a:t>objective</a:t>
            </a:r>
            <a:r>
              <a:rPr lang="it-IT" dirty="0"/>
              <a:t> </a:t>
            </a:r>
            <a:r>
              <a:rPr lang="it-IT" dirty="0" err="1"/>
              <a:t>distinct</a:t>
            </a:r>
            <a:r>
              <a:rPr lang="it-IT" dirty="0"/>
              <a:t> from the </a:t>
            </a:r>
            <a:r>
              <a:rPr lang="it-IT" dirty="0" err="1"/>
              <a:t>others</a:t>
            </a:r>
            <a:r>
              <a:rPr lang="it-IT" dirty="0"/>
              <a:t> (</a:t>
            </a:r>
            <a:r>
              <a:rPr lang="it-IT" dirty="0" err="1"/>
              <a:t>this</a:t>
            </a:r>
            <a:r>
              <a:rPr lang="it-IT" dirty="0"/>
              <a:t> situation </a:t>
            </a:r>
            <a:r>
              <a:rPr lang="it-IT" dirty="0" err="1"/>
              <a:t>is</a:t>
            </a:r>
            <a:r>
              <a:rPr lang="it-IT" dirty="0"/>
              <a:t> </a:t>
            </a:r>
            <a:r>
              <a:rPr lang="it-IT" dirty="0" err="1"/>
              <a:t>present</a:t>
            </a:r>
            <a:r>
              <a:rPr lang="it-IT" dirty="0"/>
              <a:t> in a large part of the SP of </a:t>
            </a:r>
            <a:r>
              <a:rPr lang="it-IT" dirty="0" err="1"/>
              <a:t>universities</a:t>
            </a:r>
            <a:r>
              <a:rPr lang="it-IT" dirty="0"/>
              <a:t> </a:t>
            </a:r>
            <a:r>
              <a:rPr lang="it-IT" dirty="0" err="1"/>
              <a:t>around</a:t>
            </a:r>
            <a:r>
              <a:rPr lang="it-IT" dirty="0"/>
              <a:t> the world); </a:t>
            </a:r>
            <a:r>
              <a:rPr lang="it-IT" dirty="0" err="1"/>
              <a:t>internationalization</a:t>
            </a:r>
            <a:r>
              <a:rPr lang="it-IT" dirty="0"/>
              <a:t> </a:t>
            </a:r>
            <a:r>
              <a:rPr lang="it-IT" dirty="0" err="1"/>
              <a:t>is</a:t>
            </a:r>
            <a:r>
              <a:rPr lang="it-IT" dirty="0"/>
              <a:t> a «</a:t>
            </a:r>
            <a:r>
              <a:rPr lang="it-IT" dirty="0" err="1"/>
              <a:t>transversal</a:t>
            </a:r>
            <a:r>
              <a:rPr lang="it-IT" dirty="0"/>
              <a:t>» </a:t>
            </a:r>
            <a:r>
              <a:rPr lang="it-IT" dirty="0" err="1"/>
              <a:t>objective</a:t>
            </a:r>
            <a:r>
              <a:rPr lang="it-IT" dirty="0"/>
              <a:t>;</a:t>
            </a:r>
          </a:p>
          <a:p>
            <a:pPr marL="0" indent="0" algn="just">
              <a:buNone/>
            </a:pPr>
            <a:r>
              <a:rPr lang="it-IT" dirty="0" err="1"/>
              <a:t>It</a:t>
            </a:r>
            <a:r>
              <a:rPr lang="it-IT" dirty="0"/>
              <a:t> </a:t>
            </a:r>
            <a:r>
              <a:rPr lang="it-IT" dirty="0" err="1"/>
              <a:t>is</a:t>
            </a:r>
            <a:r>
              <a:rPr lang="it-IT" dirty="0"/>
              <a:t> </a:t>
            </a:r>
            <a:r>
              <a:rPr lang="it-IT" dirty="0" err="1"/>
              <a:t>necessary</a:t>
            </a:r>
            <a:r>
              <a:rPr lang="it-IT" dirty="0"/>
              <a:t> to </a:t>
            </a:r>
            <a:r>
              <a:rPr lang="it-IT" dirty="0" err="1"/>
              <a:t>strengthen</a:t>
            </a:r>
            <a:r>
              <a:rPr lang="it-IT" dirty="0"/>
              <a:t> the </a:t>
            </a:r>
            <a:r>
              <a:rPr lang="it-IT" dirty="0" err="1"/>
              <a:t>role</a:t>
            </a:r>
            <a:r>
              <a:rPr lang="it-IT" dirty="0"/>
              <a:t> and </a:t>
            </a:r>
            <a:r>
              <a:rPr lang="it-IT" dirty="0" err="1"/>
              <a:t>organization</a:t>
            </a:r>
            <a:r>
              <a:rPr lang="it-IT" dirty="0"/>
              <a:t> of the </a:t>
            </a:r>
            <a:r>
              <a:rPr lang="it-IT" dirty="0" err="1"/>
              <a:t>IROs</a:t>
            </a:r>
            <a:r>
              <a:rPr lang="it-IT" dirty="0"/>
              <a:t>, </a:t>
            </a:r>
            <a:r>
              <a:rPr lang="it-IT" dirty="0" err="1"/>
              <a:t>also</a:t>
            </a:r>
            <a:r>
              <a:rPr lang="it-IT" dirty="0"/>
              <a:t> in the </a:t>
            </a:r>
            <a:r>
              <a:rPr lang="it-IT" dirty="0" err="1"/>
              <a:t>monitoring</a:t>
            </a:r>
            <a:r>
              <a:rPr lang="it-IT" dirty="0"/>
              <a:t> of the </a:t>
            </a:r>
            <a:r>
              <a:rPr lang="it-IT" dirty="0" err="1"/>
              <a:t>internationalization</a:t>
            </a:r>
            <a:r>
              <a:rPr lang="it-IT" dirty="0"/>
              <a:t> </a:t>
            </a:r>
            <a:r>
              <a:rPr lang="it-IT" dirty="0" err="1"/>
              <a:t>process</a:t>
            </a:r>
            <a:r>
              <a:rPr lang="it-IT" dirty="0"/>
              <a:t>;</a:t>
            </a:r>
          </a:p>
        </p:txBody>
      </p:sp>
      <p:sp>
        <p:nvSpPr>
          <p:cNvPr id="4" name="Segnaposto piè di pagina 3">
            <a:extLst>
              <a:ext uri="{FF2B5EF4-FFF2-40B4-BE49-F238E27FC236}">
                <a16:creationId xmlns:a16="http://schemas.microsoft.com/office/drawing/2014/main" id="{B3E4EE34-63D9-794D-B280-F031D94D9890}"/>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908B0F87-0CD9-9440-9475-CAADA31F1573}"/>
              </a:ext>
            </a:extLst>
          </p:cNvPr>
          <p:cNvSpPr>
            <a:spLocks noGrp="1"/>
          </p:cNvSpPr>
          <p:nvPr>
            <p:ph type="sldNum" sz="quarter" idx="12"/>
          </p:nvPr>
        </p:nvSpPr>
        <p:spPr/>
        <p:txBody>
          <a:bodyPr/>
          <a:lstStyle/>
          <a:p>
            <a:fld id="{610207BF-9610-4DCA-A632-B81271577532}" type="slidenum">
              <a:rPr lang="de-DE" smtClean="0"/>
              <a:pPr/>
              <a:t>3</a:t>
            </a:fld>
            <a:endParaRPr lang="de-DE" dirty="0"/>
          </a:p>
        </p:txBody>
      </p:sp>
    </p:spTree>
    <p:extLst>
      <p:ext uri="{BB962C8B-B14F-4D97-AF65-F5344CB8AC3E}">
        <p14:creationId xmlns:p14="http://schemas.microsoft.com/office/powerpoint/2010/main" val="1109410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EE94EE-29A1-1E40-A430-C2B3C5B1C880}"/>
              </a:ext>
            </a:extLst>
          </p:cNvPr>
          <p:cNvSpPr>
            <a:spLocks noGrp="1"/>
          </p:cNvSpPr>
          <p:nvPr>
            <p:ph type="title"/>
          </p:nvPr>
        </p:nvSpPr>
        <p:spPr>
          <a:xfrm>
            <a:off x="838091" y="681037"/>
            <a:ext cx="10514231" cy="371700"/>
          </a:xfrm>
        </p:spPr>
        <p:txBody>
          <a:bodyPr>
            <a:normAutofit fontScale="90000"/>
          </a:bodyPr>
          <a:lstStyle/>
          <a:p>
            <a:r>
              <a:rPr lang="it-IT" dirty="0"/>
              <a:t>…………….</a:t>
            </a:r>
          </a:p>
        </p:txBody>
      </p:sp>
      <p:sp>
        <p:nvSpPr>
          <p:cNvPr id="4" name="Segnaposto piè di pagina 3">
            <a:extLst>
              <a:ext uri="{FF2B5EF4-FFF2-40B4-BE49-F238E27FC236}">
                <a16:creationId xmlns:a16="http://schemas.microsoft.com/office/drawing/2014/main" id="{3E1456A9-7689-3149-B7A2-722A34F23313}"/>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73AFBB24-82A9-C54C-8661-23BFAE461986}"/>
              </a:ext>
            </a:extLst>
          </p:cNvPr>
          <p:cNvSpPr>
            <a:spLocks noGrp="1"/>
          </p:cNvSpPr>
          <p:nvPr>
            <p:ph type="sldNum" sz="quarter" idx="12"/>
          </p:nvPr>
        </p:nvSpPr>
        <p:spPr/>
        <p:txBody>
          <a:bodyPr/>
          <a:lstStyle/>
          <a:p>
            <a:fld id="{610207BF-9610-4DCA-A632-B81271577532}" type="slidenum">
              <a:rPr lang="de-DE" smtClean="0"/>
              <a:pPr/>
              <a:t>4</a:t>
            </a:fld>
            <a:endParaRPr lang="de-DE" dirty="0"/>
          </a:p>
        </p:txBody>
      </p:sp>
      <p:sp>
        <p:nvSpPr>
          <p:cNvPr id="8" name="Segnaposto contenuto 7">
            <a:extLst>
              <a:ext uri="{FF2B5EF4-FFF2-40B4-BE49-F238E27FC236}">
                <a16:creationId xmlns:a16="http://schemas.microsoft.com/office/drawing/2014/main" id="{FAA77EFA-4ED4-5E40-8736-D6297251C7B1}"/>
              </a:ext>
            </a:extLst>
          </p:cNvPr>
          <p:cNvSpPr>
            <a:spLocks noGrp="1"/>
          </p:cNvSpPr>
          <p:nvPr>
            <p:ph idx="1"/>
          </p:nvPr>
        </p:nvSpPr>
        <p:spPr>
          <a:xfrm>
            <a:off x="838091" y="1412776"/>
            <a:ext cx="10514231" cy="4764187"/>
          </a:xfrm>
        </p:spPr>
        <p:txBody>
          <a:bodyPr>
            <a:normAutofit lnSpcReduction="10000"/>
          </a:bodyPr>
          <a:lstStyle/>
          <a:p>
            <a:pPr marL="0" indent="0" algn="just">
              <a:buNone/>
            </a:pPr>
            <a:r>
              <a:rPr lang="it-IT" dirty="0" err="1"/>
              <a:t>It</a:t>
            </a:r>
            <a:r>
              <a:rPr lang="it-IT" dirty="0"/>
              <a:t> </a:t>
            </a:r>
            <a:r>
              <a:rPr lang="it-IT" dirty="0" err="1"/>
              <a:t>would</a:t>
            </a:r>
            <a:r>
              <a:rPr lang="it-IT" dirty="0"/>
              <a:t> be </a:t>
            </a:r>
            <a:r>
              <a:rPr lang="it-IT" dirty="0" err="1"/>
              <a:t>advisable</a:t>
            </a:r>
            <a:r>
              <a:rPr lang="it-IT" dirty="0"/>
              <a:t> to </a:t>
            </a:r>
            <a:r>
              <a:rPr lang="it-IT" dirty="0" err="1"/>
              <a:t>develop</a:t>
            </a:r>
            <a:r>
              <a:rPr lang="it-IT" dirty="0"/>
              <a:t> training and </a:t>
            </a:r>
            <a:r>
              <a:rPr lang="it-IT" dirty="0" err="1"/>
              <a:t>updating</a:t>
            </a:r>
            <a:r>
              <a:rPr lang="it-IT" dirty="0"/>
              <a:t> </a:t>
            </a:r>
            <a:r>
              <a:rPr lang="it-IT" dirty="0" err="1"/>
              <a:t>activities</a:t>
            </a:r>
            <a:r>
              <a:rPr lang="it-IT" dirty="0"/>
              <a:t> for the </a:t>
            </a:r>
            <a:r>
              <a:rPr lang="it-IT" dirty="0" err="1"/>
              <a:t>personnel</a:t>
            </a:r>
            <a:r>
              <a:rPr lang="it-IT" dirty="0"/>
              <a:t> in </a:t>
            </a:r>
            <a:r>
              <a:rPr lang="it-IT" dirty="0" err="1"/>
              <a:t>charge</a:t>
            </a:r>
            <a:r>
              <a:rPr lang="it-IT" dirty="0"/>
              <a:t> of </a:t>
            </a:r>
            <a:r>
              <a:rPr lang="it-IT" dirty="0" err="1"/>
              <a:t>these</a:t>
            </a:r>
            <a:r>
              <a:rPr lang="it-IT" dirty="0"/>
              <a:t> </a:t>
            </a:r>
            <a:r>
              <a:rPr lang="it-IT" dirty="0" err="1"/>
              <a:t>tasks</a:t>
            </a:r>
            <a:r>
              <a:rPr lang="it-IT" dirty="0"/>
              <a:t>, </a:t>
            </a:r>
            <a:r>
              <a:rPr lang="it-IT" dirty="0" err="1"/>
              <a:t>especially</a:t>
            </a:r>
            <a:r>
              <a:rPr lang="it-IT" dirty="0"/>
              <a:t> for </a:t>
            </a:r>
            <a:r>
              <a:rPr lang="it-IT" dirty="0" err="1"/>
              <a:t>linguistic</a:t>
            </a:r>
            <a:r>
              <a:rPr lang="it-IT" dirty="0"/>
              <a:t> and </a:t>
            </a:r>
            <a:r>
              <a:rPr lang="it-IT" dirty="0" err="1"/>
              <a:t>technological</a:t>
            </a:r>
            <a:r>
              <a:rPr lang="it-IT" dirty="0"/>
              <a:t> </a:t>
            </a:r>
            <a:r>
              <a:rPr lang="it-IT" dirty="0" err="1"/>
              <a:t>skills</a:t>
            </a:r>
            <a:r>
              <a:rPr lang="it-IT" dirty="0"/>
              <a:t>, </a:t>
            </a:r>
            <a:r>
              <a:rPr lang="it-IT" dirty="0" err="1"/>
              <a:t>also</a:t>
            </a:r>
            <a:r>
              <a:rPr lang="it-IT" dirty="0"/>
              <a:t> with </a:t>
            </a:r>
            <a:r>
              <a:rPr lang="it-IT" dirty="0" err="1"/>
              <a:t>experience</a:t>
            </a:r>
            <a:r>
              <a:rPr lang="it-IT" dirty="0"/>
              <a:t> </a:t>
            </a:r>
            <a:r>
              <a:rPr lang="it-IT" dirty="0" err="1"/>
              <a:t>abroad</a:t>
            </a:r>
            <a:r>
              <a:rPr lang="it-IT" dirty="0"/>
              <a:t>;</a:t>
            </a:r>
          </a:p>
          <a:p>
            <a:pPr marL="0" indent="0" algn="just">
              <a:buNone/>
            </a:pPr>
            <a:r>
              <a:rPr lang="it-IT" dirty="0" err="1"/>
              <a:t>There</a:t>
            </a:r>
            <a:r>
              <a:rPr lang="it-IT" dirty="0"/>
              <a:t> </a:t>
            </a:r>
            <a:r>
              <a:rPr lang="it-IT" dirty="0" err="1"/>
              <a:t>is</a:t>
            </a:r>
            <a:r>
              <a:rPr lang="it-IT" dirty="0"/>
              <a:t> a QA (</a:t>
            </a:r>
            <a:r>
              <a:rPr lang="it-IT" dirty="0" err="1"/>
              <a:t>quality</a:t>
            </a:r>
            <a:r>
              <a:rPr lang="it-IT" dirty="0"/>
              <a:t> </a:t>
            </a:r>
            <a:r>
              <a:rPr lang="it-IT" dirty="0" err="1"/>
              <a:t>assurance</a:t>
            </a:r>
            <a:r>
              <a:rPr lang="it-IT" dirty="0"/>
              <a:t>) control in </a:t>
            </a:r>
            <a:r>
              <a:rPr lang="it-IT" dirty="0" err="1"/>
              <a:t>all</a:t>
            </a:r>
            <a:r>
              <a:rPr lang="it-IT" dirty="0"/>
              <a:t> </a:t>
            </a:r>
            <a:r>
              <a:rPr lang="it-IT" dirty="0" err="1"/>
              <a:t>universities</a:t>
            </a:r>
            <a:r>
              <a:rPr lang="it-IT" dirty="0"/>
              <a:t>, </a:t>
            </a:r>
            <a:r>
              <a:rPr lang="it-IT" dirty="0" err="1"/>
              <a:t>mainly</a:t>
            </a:r>
            <a:r>
              <a:rPr lang="it-IT" dirty="0"/>
              <a:t> for </a:t>
            </a:r>
            <a:r>
              <a:rPr lang="it-IT" dirty="0" err="1"/>
              <a:t>student</a:t>
            </a:r>
            <a:r>
              <a:rPr lang="it-IT" dirty="0"/>
              <a:t> curricula and for </a:t>
            </a:r>
            <a:r>
              <a:rPr lang="it-IT" dirty="0" err="1"/>
              <a:t>research</a:t>
            </a:r>
            <a:r>
              <a:rPr lang="it-IT" dirty="0"/>
              <a:t>, </a:t>
            </a:r>
            <a:r>
              <a:rPr lang="it-IT" dirty="0" err="1"/>
              <a:t>but</a:t>
            </a:r>
            <a:r>
              <a:rPr lang="it-IT" dirty="0"/>
              <a:t> the </a:t>
            </a:r>
            <a:r>
              <a:rPr lang="it-IT" dirty="0" err="1"/>
              <a:t>tools</a:t>
            </a:r>
            <a:r>
              <a:rPr lang="it-IT" dirty="0"/>
              <a:t> for </a:t>
            </a:r>
            <a:r>
              <a:rPr lang="it-IT" dirty="0" err="1"/>
              <a:t>assessing</a:t>
            </a:r>
            <a:r>
              <a:rPr lang="it-IT" dirty="0"/>
              <a:t> the </a:t>
            </a:r>
            <a:r>
              <a:rPr lang="it-IT" dirty="0" err="1"/>
              <a:t>ongoing</a:t>
            </a:r>
            <a:r>
              <a:rPr lang="it-IT" dirty="0"/>
              <a:t> </a:t>
            </a:r>
            <a:r>
              <a:rPr lang="it-IT" dirty="0" err="1"/>
              <a:t>processes</a:t>
            </a:r>
            <a:r>
              <a:rPr lang="it-IT" dirty="0"/>
              <a:t> are </a:t>
            </a:r>
            <a:r>
              <a:rPr lang="it-IT" dirty="0" err="1"/>
              <a:t>still</a:t>
            </a:r>
            <a:r>
              <a:rPr lang="it-IT" dirty="0"/>
              <a:t> </a:t>
            </a:r>
            <a:r>
              <a:rPr lang="it-IT" dirty="0" err="1"/>
              <a:t>inadequate</a:t>
            </a:r>
            <a:r>
              <a:rPr lang="it-IT" dirty="0"/>
              <a:t> or </a:t>
            </a:r>
            <a:r>
              <a:rPr lang="it-IT" dirty="0" err="1"/>
              <a:t>absent</a:t>
            </a:r>
            <a:r>
              <a:rPr lang="it-IT" dirty="0"/>
              <a:t>;</a:t>
            </a:r>
          </a:p>
          <a:p>
            <a:pPr marL="0" indent="0" algn="just">
              <a:buNone/>
            </a:pPr>
            <a:r>
              <a:rPr lang="it-IT" dirty="0"/>
              <a:t>In some </a:t>
            </a:r>
            <a:r>
              <a:rPr lang="it-IT" dirty="0" err="1"/>
              <a:t>cases</a:t>
            </a:r>
            <a:r>
              <a:rPr lang="it-IT" dirty="0"/>
              <a:t> </a:t>
            </a:r>
            <a:r>
              <a:rPr lang="it-IT" dirty="0" err="1"/>
              <a:t>monitoring</a:t>
            </a:r>
            <a:r>
              <a:rPr lang="it-IT" dirty="0"/>
              <a:t> </a:t>
            </a:r>
            <a:r>
              <a:rPr lang="it-IT" dirty="0" err="1"/>
              <a:t>is</a:t>
            </a:r>
            <a:r>
              <a:rPr lang="it-IT" dirty="0"/>
              <a:t> </a:t>
            </a:r>
            <a:r>
              <a:rPr lang="it-IT" dirty="0" err="1"/>
              <a:t>carried</a:t>
            </a:r>
            <a:r>
              <a:rPr lang="it-IT" dirty="0"/>
              <a:t> out </a:t>
            </a:r>
            <a:r>
              <a:rPr lang="it-IT" dirty="0" err="1"/>
              <a:t>even</a:t>
            </a:r>
            <a:r>
              <a:rPr lang="it-IT" dirty="0"/>
              <a:t> </a:t>
            </a:r>
            <a:r>
              <a:rPr lang="it-IT" dirty="0" err="1"/>
              <a:t>if</a:t>
            </a:r>
            <a:r>
              <a:rPr lang="it-IT" dirty="0"/>
              <a:t> </a:t>
            </a:r>
            <a:r>
              <a:rPr lang="it-IT" dirty="0" err="1"/>
              <a:t>not</a:t>
            </a:r>
            <a:r>
              <a:rPr lang="it-IT" dirty="0"/>
              <a:t> in a </a:t>
            </a:r>
            <a:r>
              <a:rPr lang="it-IT" dirty="0" err="1"/>
              <a:t>widespread</a:t>
            </a:r>
            <a:r>
              <a:rPr lang="it-IT" dirty="0"/>
              <a:t> and regular way, in </a:t>
            </a:r>
            <a:r>
              <a:rPr lang="it-IT" dirty="0" err="1"/>
              <a:t>other</a:t>
            </a:r>
            <a:r>
              <a:rPr lang="it-IT" dirty="0"/>
              <a:t> </a:t>
            </a:r>
            <a:r>
              <a:rPr lang="it-IT" dirty="0" err="1"/>
              <a:t>cases</a:t>
            </a:r>
            <a:r>
              <a:rPr lang="it-IT" dirty="0"/>
              <a:t> </a:t>
            </a:r>
            <a:r>
              <a:rPr lang="it-IT" dirty="0" err="1"/>
              <a:t>it</a:t>
            </a:r>
            <a:r>
              <a:rPr lang="it-IT" dirty="0"/>
              <a:t> </a:t>
            </a:r>
            <a:r>
              <a:rPr lang="it-IT" dirty="0" err="1"/>
              <a:t>remains</a:t>
            </a:r>
            <a:r>
              <a:rPr lang="it-IT" dirty="0"/>
              <a:t> a </a:t>
            </a:r>
            <a:r>
              <a:rPr lang="it-IT" dirty="0" err="1"/>
              <a:t>formal</a:t>
            </a:r>
            <a:r>
              <a:rPr lang="it-IT" dirty="0"/>
              <a:t> </a:t>
            </a:r>
            <a:r>
              <a:rPr lang="it-IT" dirty="0" err="1"/>
              <a:t>aspect</a:t>
            </a:r>
            <a:r>
              <a:rPr lang="it-IT" dirty="0"/>
              <a:t> («on the </a:t>
            </a:r>
            <a:r>
              <a:rPr lang="it-IT" dirty="0" err="1"/>
              <a:t>paper</a:t>
            </a:r>
            <a:r>
              <a:rPr lang="it-IT" dirty="0"/>
              <a:t>»);</a:t>
            </a:r>
          </a:p>
          <a:p>
            <a:pPr marL="0" indent="0" algn="just">
              <a:buNone/>
            </a:pPr>
            <a:r>
              <a:rPr lang="it-IT" dirty="0" err="1"/>
              <a:t>It</a:t>
            </a:r>
            <a:r>
              <a:rPr lang="it-IT" dirty="0"/>
              <a:t> </a:t>
            </a:r>
            <a:r>
              <a:rPr lang="it-IT" dirty="0" err="1"/>
              <a:t>could</a:t>
            </a:r>
            <a:r>
              <a:rPr lang="it-IT" dirty="0"/>
              <a:t> be </a:t>
            </a:r>
            <a:r>
              <a:rPr lang="it-IT" dirty="0" err="1"/>
              <a:t>useful</a:t>
            </a:r>
            <a:r>
              <a:rPr lang="it-IT" dirty="0"/>
              <a:t> to </a:t>
            </a:r>
            <a:r>
              <a:rPr lang="it-IT" dirty="0" err="1"/>
              <a:t>acquire</a:t>
            </a:r>
            <a:r>
              <a:rPr lang="it-IT" dirty="0"/>
              <a:t> </a:t>
            </a:r>
            <a:r>
              <a:rPr lang="it-IT" dirty="0" err="1"/>
              <a:t>skills</a:t>
            </a:r>
            <a:r>
              <a:rPr lang="it-IT" dirty="0"/>
              <a:t>, </a:t>
            </a:r>
            <a:r>
              <a:rPr lang="it-IT" dirty="0" err="1"/>
              <a:t>through</a:t>
            </a:r>
            <a:r>
              <a:rPr lang="it-IT" dirty="0"/>
              <a:t> the ICT Centers of the </a:t>
            </a:r>
            <a:r>
              <a:rPr lang="it-IT" dirty="0" err="1"/>
              <a:t>universities</a:t>
            </a:r>
            <a:r>
              <a:rPr lang="it-IT" dirty="0"/>
              <a:t>, on the new </a:t>
            </a:r>
            <a:r>
              <a:rPr lang="it-IT" dirty="0" err="1"/>
              <a:t>assessment</a:t>
            </a:r>
            <a:r>
              <a:rPr lang="it-IT" dirty="0"/>
              <a:t> </a:t>
            </a:r>
            <a:r>
              <a:rPr lang="it-IT" dirty="0" err="1"/>
              <a:t>tools</a:t>
            </a:r>
            <a:r>
              <a:rPr lang="it-IT" dirty="0"/>
              <a:t>, </a:t>
            </a:r>
            <a:r>
              <a:rPr lang="it-IT" dirty="0" err="1"/>
              <a:t>introduced</a:t>
            </a:r>
            <a:r>
              <a:rPr lang="it-IT" dirty="0"/>
              <a:t> by the </a:t>
            </a:r>
            <a:r>
              <a:rPr lang="it-IT" dirty="0" err="1"/>
              <a:t>growing</a:t>
            </a:r>
            <a:r>
              <a:rPr lang="it-IT" dirty="0"/>
              <a:t> use of NPM </a:t>
            </a:r>
            <a:r>
              <a:rPr lang="it-IT" dirty="0" err="1"/>
              <a:t>models</a:t>
            </a:r>
            <a:r>
              <a:rPr lang="it-IT" dirty="0"/>
              <a:t> in </a:t>
            </a:r>
            <a:r>
              <a:rPr lang="it-IT" dirty="0" err="1"/>
              <a:t>universities</a:t>
            </a:r>
            <a:r>
              <a:rPr lang="it-IT" dirty="0"/>
              <a:t>. </a:t>
            </a:r>
            <a:r>
              <a:rPr lang="it-IT" dirty="0" err="1"/>
              <a:t>There</a:t>
            </a:r>
            <a:r>
              <a:rPr lang="it-IT" dirty="0"/>
              <a:t> are </a:t>
            </a:r>
            <a:r>
              <a:rPr lang="it-IT" dirty="0" err="1"/>
              <a:t>many</a:t>
            </a:r>
            <a:r>
              <a:rPr lang="it-IT" dirty="0"/>
              <a:t> </a:t>
            </a:r>
            <a:r>
              <a:rPr lang="it-IT" dirty="0" err="1"/>
              <a:t>softwares</a:t>
            </a:r>
            <a:r>
              <a:rPr lang="it-IT" dirty="0"/>
              <a:t> </a:t>
            </a:r>
            <a:r>
              <a:rPr lang="it-IT" dirty="0" err="1"/>
              <a:t>at</a:t>
            </a:r>
            <a:r>
              <a:rPr lang="it-IT" dirty="0"/>
              <a:t> </a:t>
            </a:r>
            <a:r>
              <a:rPr lang="it-IT" dirty="0" err="1"/>
              <a:t>disposal</a:t>
            </a:r>
            <a:r>
              <a:rPr lang="it-IT" dirty="0"/>
              <a:t>;</a:t>
            </a:r>
          </a:p>
        </p:txBody>
      </p:sp>
    </p:spTree>
    <p:extLst>
      <p:ext uri="{BB962C8B-B14F-4D97-AF65-F5344CB8AC3E}">
        <p14:creationId xmlns:p14="http://schemas.microsoft.com/office/powerpoint/2010/main" val="129454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F21113-283F-2F42-87D1-E104622B000C}"/>
              </a:ext>
            </a:extLst>
          </p:cNvPr>
          <p:cNvSpPr>
            <a:spLocks noGrp="1"/>
          </p:cNvSpPr>
          <p:nvPr>
            <p:ph type="title"/>
          </p:nvPr>
        </p:nvSpPr>
        <p:spPr>
          <a:xfrm>
            <a:off x="838091" y="681036"/>
            <a:ext cx="10514231" cy="443707"/>
          </a:xfrm>
        </p:spPr>
        <p:txBody>
          <a:bodyPr>
            <a:normAutofit fontScale="90000"/>
          </a:bodyPr>
          <a:lstStyle/>
          <a:p>
            <a:r>
              <a:rPr lang="it-IT" dirty="0"/>
              <a:t>…………</a:t>
            </a:r>
          </a:p>
        </p:txBody>
      </p:sp>
      <p:sp>
        <p:nvSpPr>
          <p:cNvPr id="3" name="Segnaposto contenuto 2">
            <a:extLst>
              <a:ext uri="{FF2B5EF4-FFF2-40B4-BE49-F238E27FC236}">
                <a16:creationId xmlns:a16="http://schemas.microsoft.com/office/drawing/2014/main" id="{204F691A-975C-F743-AA97-D7083B188D7B}"/>
              </a:ext>
            </a:extLst>
          </p:cNvPr>
          <p:cNvSpPr>
            <a:spLocks noGrp="1"/>
          </p:cNvSpPr>
          <p:nvPr>
            <p:ph idx="1"/>
          </p:nvPr>
        </p:nvSpPr>
        <p:spPr>
          <a:xfrm>
            <a:off x="838091" y="1484784"/>
            <a:ext cx="10514231" cy="4692179"/>
          </a:xfrm>
        </p:spPr>
        <p:txBody>
          <a:bodyPr/>
          <a:lstStyle/>
          <a:p>
            <a:pPr marL="0" indent="0">
              <a:buNone/>
            </a:pPr>
            <a:r>
              <a:rPr lang="it-IT" dirty="0" err="1"/>
              <a:t>Improve</a:t>
            </a:r>
            <a:r>
              <a:rPr lang="it-IT" dirty="0"/>
              <a:t> the </a:t>
            </a:r>
            <a:r>
              <a:rPr lang="it-IT" dirty="0" err="1"/>
              <a:t>involvement</a:t>
            </a:r>
            <a:r>
              <a:rPr lang="it-IT" dirty="0"/>
              <a:t> of </a:t>
            </a:r>
            <a:r>
              <a:rPr lang="it-IT" dirty="0" err="1"/>
              <a:t>stakeholders</a:t>
            </a:r>
            <a:r>
              <a:rPr lang="it-IT" dirty="0"/>
              <a:t> in new </a:t>
            </a:r>
            <a:r>
              <a:rPr lang="it-IT" dirty="0" err="1"/>
              <a:t>relevant</a:t>
            </a:r>
            <a:r>
              <a:rPr lang="it-IT" dirty="0"/>
              <a:t> </a:t>
            </a:r>
            <a:r>
              <a:rPr lang="it-IT" dirty="0" err="1"/>
              <a:t>initiatives</a:t>
            </a:r>
            <a:r>
              <a:rPr lang="it-IT" dirty="0"/>
              <a:t> in </a:t>
            </a:r>
            <a:r>
              <a:rPr lang="it-IT" dirty="0" err="1"/>
              <a:t>terms</a:t>
            </a:r>
            <a:r>
              <a:rPr lang="it-IT" dirty="0"/>
              <a:t> of </a:t>
            </a:r>
            <a:r>
              <a:rPr lang="it-IT" dirty="0" err="1"/>
              <a:t>international</a:t>
            </a:r>
            <a:r>
              <a:rPr lang="it-IT" dirty="0"/>
              <a:t> </a:t>
            </a:r>
            <a:r>
              <a:rPr lang="it-IT" dirty="0" err="1"/>
              <a:t>cooperation</a:t>
            </a:r>
            <a:r>
              <a:rPr lang="it-IT" dirty="0"/>
              <a:t> and </a:t>
            </a:r>
            <a:r>
              <a:rPr lang="it-IT" dirty="0" err="1"/>
              <a:t>research</a:t>
            </a:r>
            <a:r>
              <a:rPr lang="it-IT" dirty="0"/>
              <a:t>, </a:t>
            </a:r>
            <a:r>
              <a:rPr lang="it-IT" dirty="0" err="1"/>
              <a:t>such</a:t>
            </a:r>
            <a:r>
              <a:rPr lang="it-IT" dirty="0"/>
              <a:t> </a:t>
            </a:r>
            <a:r>
              <a:rPr lang="it-IT" dirty="0" err="1"/>
              <a:t>as</a:t>
            </a:r>
            <a:r>
              <a:rPr lang="it-IT" dirty="0"/>
              <a:t> start-up, spin-off, </a:t>
            </a:r>
            <a:r>
              <a:rPr lang="it-IT" dirty="0" err="1"/>
              <a:t>third</a:t>
            </a:r>
            <a:r>
              <a:rPr lang="it-IT" dirty="0"/>
              <a:t> </a:t>
            </a:r>
            <a:r>
              <a:rPr lang="it-IT" dirty="0" err="1"/>
              <a:t>mission</a:t>
            </a:r>
            <a:r>
              <a:rPr lang="it-IT" dirty="0"/>
              <a:t>, </a:t>
            </a:r>
            <a:r>
              <a:rPr lang="it-IT" dirty="0" err="1"/>
              <a:t>incubators</a:t>
            </a:r>
            <a:r>
              <a:rPr lang="it-IT" dirty="0"/>
              <a:t>, </a:t>
            </a:r>
            <a:r>
              <a:rPr lang="it-IT" dirty="0" err="1"/>
              <a:t>international</a:t>
            </a:r>
            <a:r>
              <a:rPr lang="it-IT" dirty="0"/>
              <a:t> </a:t>
            </a:r>
            <a:r>
              <a:rPr lang="it-IT" dirty="0" err="1"/>
              <a:t>patents</a:t>
            </a:r>
            <a:r>
              <a:rPr lang="it-IT" dirty="0"/>
              <a:t> and </a:t>
            </a:r>
            <a:r>
              <a:rPr lang="it-IT" dirty="0" err="1"/>
              <a:t>licenses</a:t>
            </a:r>
            <a:r>
              <a:rPr lang="it-IT" dirty="0"/>
              <a:t>.</a:t>
            </a:r>
          </a:p>
        </p:txBody>
      </p:sp>
      <p:sp>
        <p:nvSpPr>
          <p:cNvPr id="4" name="Segnaposto piè di pagina 3">
            <a:extLst>
              <a:ext uri="{FF2B5EF4-FFF2-40B4-BE49-F238E27FC236}">
                <a16:creationId xmlns:a16="http://schemas.microsoft.com/office/drawing/2014/main" id="{B038F982-2B4D-A64A-A797-76DA01AE9D62}"/>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5D8E6345-1C10-1244-BD6E-28A7EF71A422}"/>
              </a:ext>
            </a:extLst>
          </p:cNvPr>
          <p:cNvSpPr>
            <a:spLocks noGrp="1"/>
          </p:cNvSpPr>
          <p:nvPr>
            <p:ph type="sldNum" sz="quarter" idx="12"/>
          </p:nvPr>
        </p:nvSpPr>
        <p:spPr/>
        <p:txBody>
          <a:bodyPr/>
          <a:lstStyle/>
          <a:p>
            <a:fld id="{610207BF-9610-4DCA-A632-B81271577532}" type="slidenum">
              <a:rPr lang="de-DE" smtClean="0"/>
              <a:pPr/>
              <a:t>5</a:t>
            </a:fld>
            <a:endParaRPr lang="de-DE" dirty="0"/>
          </a:p>
        </p:txBody>
      </p:sp>
    </p:spTree>
    <p:extLst>
      <p:ext uri="{BB962C8B-B14F-4D97-AF65-F5344CB8AC3E}">
        <p14:creationId xmlns:p14="http://schemas.microsoft.com/office/powerpoint/2010/main" val="186050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4DABB2-C749-034B-AEA4-D77FE908486F}"/>
              </a:ext>
            </a:extLst>
          </p:cNvPr>
          <p:cNvSpPr>
            <a:spLocks noGrp="1"/>
          </p:cNvSpPr>
          <p:nvPr>
            <p:ph type="title"/>
          </p:nvPr>
        </p:nvSpPr>
        <p:spPr>
          <a:xfrm>
            <a:off x="838091" y="365126"/>
            <a:ext cx="10514231" cy="1325563"/>
          </a:xfrm>
        </p:spPr>
        <p:txBody>
          <a:bodyPr anchor="ctr">
            <a:normAutofit/>
          </a:bodyPr>
          <a:lstStyle/>
          <a:p>
            <a:r>
              <a:rPr lang="it-IT" b="1" dirty="0"/>
              <a:t>                                    Tools</a:t>
            </a:r>
          </a:p>
        </p:txBody>
      </p:sp>
      <p:sp>
        <p:nvSpPr>
          <p:cNvPr id="4" name="Segnaposto piè di pagina 3">
            <a:extLst>
              <a:ext uri="{FF2B5EF4-FFF2-40B4-BE49-F238E27FC236}">
                <a16:creationId xmlns:a16="http://schemas.microsoft.com/office/drawing/2014/main" id="{E79A7B7A-5149-C248-B00B-F51D47BDC94C}"/>
              </a:ext>
            </a:extLst>
          </p:cNvPr>
          <p:cNvSpPr>
            <a:spLocks noGrp="1"/>
          </p:cNvSpPr>
          <p:nvPr>
            <p:ph type="ftr" sz="quarter" idx="11"/>
          </p:nvPr>
        </p:nvSpPr>
        <p:spPr>
          <a:xfrm>
            <a:off x="4038075" y="6356351"/>
            <a:ext cx="4114264" cy="365125"/>
          </a:xfrm>
        </p:spPr>
        <p:txBody>
          <a:bodyPr anchor="ctr">
            <a:normAutofit/>
          </a:bodyPr>
          <a:lstStyle/>
          <a:p>
            <a:pPr>
              <a:spcAft>
                <a:spcPts val="600"/>
              </a:spcAft>
            </a:pPr>
            <a:r>
              <a:rPr lang="en-US">
                <a:solidFill>
                  <a:srgbClr val="000000"/>
                </a:solidFill>
              </a:rPr>
              <a:t>Title Presentation - edit "header- and footer"</a:t>
            </a:r>
            <a:endParaRPr lang="de-DE">
              <a:solidFill>
                <a:srgbClr val="000000"/>
              </a:solidFill>
            </a:endParaRPr>
          </a:p>
        </p:txBody>
      </p:sp>
      <p:sp>
        <p:nvSpPr>
          <p:cNvPr id="5" name="Segnaposto numero diapositiva 4">
            <a:extLst>
              <a:ext uri="{FF2B5EF4-FFF2-40B4-BE49-F238E27FC236}">
                <a16:creationId xmlns:a16="http://schemas.microsoft.com/office/drawing/2014/main" id="{6A8BF951-4572-014B-AE9B-D6C08CD0692B}"/>
              </a:ext>
            </a:extLst>
          </p:cNvPr>
          <p:cNvSpPr>
            <a:spLocks noGrp="1"/>
          </p:cNvSpPr>
          <p:nvPr>
            <p:ph type="sldNum" sz="quarter" idx="12"/>
          </p:nvPr>
        </p:nvSpPr>
        <p:spPr>
          <a:xfrm>
            <a:off x="8609479" y="6356351"/>
            <a:ext cx="2742843" cy="365125"/>
          </a:xfrm>
        </p:spPr>
        <p:txBody>
          <a:bodyPr anchor="ctr">
            <a:normAutofit/>
          </a:bodyPr>
          <a:lstStyle/>
          <a:p>
            <a:pPr>
              <a:spcAft>
                <a:spcPts val="600"/>
              </a:spcAft>
            </a:pPr>
            <a:fld id="{610207BF-9610-4DCA-A632-B81271577532}" type="slidenum">
              <a:rPr lang="de-DE" smtClean="0"/>
              <a:pPr>
                <a:spcAft>
                  <a:spcPts val="600"/>
                </a:spcAft>
              </a:pPr>
              <a:t>6</a:t>
            </a:fld>
            <a:endParaRPr lang="de-DE"/>
          </a:p>
        </p:txBody>
      </p:sp>
      <p:graphicFrame>
        <p:nvGraphicFramePr>
          <p:cNvPr id="7" name="Segnaposto contenuto 2">
            <a:extLst>
              <a:ext uri="{FF2B5EF4-FFF2-40B4-BE49-F238E27FC236}">
                <a16:creationId xmlns:a16="http://schemas.microsoft.com/office/drawing/2014/main" id="{97D7E662-5DE2-3DA9-458D-0237FD63B5E9}"/>
              </a:ext>
            </a:extLst>
          </p:cNvPr>
          <p:cNvGraphicFramePr>
            <a:graphicFrameLocks noGrp="1"/>
          </p:cNvGraphicFramePr>
          <p:nvPr>
            <p:ph idx="1"/>
            <p:extLst>
              <p:ext uri="{D42A27DB-BD31-4B8C-83A1-F6EECF244321}">
                <p14:modId xmlns:p14="http://schemas.microsoft.com/office/powerpoint/2010/main" val="11462961"/>
              </p:ext>
            </p:extLst>
          </p:nvPr>
        </p:nvGraphicFramePr>
        <p:xfrm>
          <a:off x="838091" y="1401117"/>
          <a:ext cx="10514231" cy="4836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4940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742008-CB50-6C44-B379-110F3F833EC9}"/>
              </a:ext>
            </a:extLst>
          </p:cNvPr>
          <p:cNvSpPr>
            <a:spLocks noGrp="1"/>
          </p:cNvSpPr>
          <p:nvPr>
            <p:ph type="title"/>
          </p:nvPr>
        </p:nvSpPr>
        <p:spPr>
          <a:xfrm>
            <a:off x="838091" y="365127"/>
            <a:ext cx="10514231" cy="1047650"/>
          </a:xfrm>
        </p:spPr>
        <p:txBody>
          <a:bodyPr/>
          <a:lstStyle/>
          <a:p>
            <a:r>
              <a:rPr lang="it-IT" dirty="0"/>
              <a:t>                   </a:t>
            </a:r>
            <a:r>
              <a:rPr lang="it-IT" b="1" dirty="0"/>
              <a:t>Some Instruments</a:t>
            </a:r>
          </a:p>
        </p:txBody>
      </p:sp>
      <p:sp>
        <p:nvSpPr>
          <p:cNvPr id="3" name="Segnaposto contenuto 2">
            <a:extLst>
              <a:ext uri="{FF2B5EF4-FFF2-40B4-BE49-F238E27FC236}">
                <a16:creationId xmlns:a16="http://schemas.microsoft.com/office/drawing/2014/main" id="{D047E5CB-7F7C-D847-AB34-65C977339AEC}"/>
              </a:ext>
            </a:extLst>
          </p:cNvPr>
          <p:cNvSpPr>
            <a:spLocks noGrp="1"/>
          </p:cNvSpPr>
          <p:nvPr>
            <p:ph idx="1"/>
          </p:nvPr>
        </p:nvSpPr>
        <p:spPr>
          <a:xfrm>
            <a:off x="838091" y="1690689"/>
            <a:ext cx="10514231" cy="4486274"/>
          </a:xfrm>
        </p:spPr>
        <p:txBody>
          <a:bodyPr>
            <a:normAutofit/>
          </a:bodyPr>
          <a:lstStyle/>
          <a:p>
            <a:pPr marL="0" indent="0" algn="just">
              <a:buNone/>
            </a:pPr>
            <a:r>
              <a:rPr lang="it-IT" sz="3200" dirty="0" err="1"/>
              <a:t>Based</a:t>
            </a:r>
            <a:r>
              <a:rPr lang="it-IT" sz="3200" dirty="0"/>
              <a:t> on the reports </a:t>
            </a:r>
            <a:r>
              <a:rPr lang="it-IT" sz="3200" dirty="0" err="1"/>
              <a:t>that</a:t>
            </a:r>
            <a:r>
              <a:rPr lang="it-IT" sz="3200" dirty="0"/>
              <a:t> </a:t>
            </a:r>
            <a:r>
              <a:rPr lang="it-IT" sz="3200" dirty="0" err="1"/>
              <a:t>emerged</a:t>
            </a:r>
            <a:r>
              <a:rPr lang="it-IT" sz="3200" dirty="0"/>
              <a:t> in the </a:t>
            </a:r>
            <a:r>
              <a:rPr lang="it-IT" sz="3200" dirty="0" err="1"/>
              <a:t>responses</a:t>
            </a:r>
            <a:r>
              <a:rPr lang="it-IT" sz="3200" dirty="0"/>
              <a:t> to the </a:t>
            </a:r>
            <a:r>
              <a:rPr lang="it-IT" sz="3200" dirty="0" err="1"/>
              <a:t>questionnaires</a:t>
            </a:r>
            <a:r>
              <a:rPr lang="it-IT" sz="3200" dirty="0"/>
              <a:t>, </a:t>
            </a:r>
            <a:r>
              <a:rPr lang="it-IT" sz="3200" dirty="0" err="1"/>
              <a:t>we</a:t>
            </a:r>
            <a:r>
              <a:rPr lang="it-IT" sz="3200" dirty="0"/>
              <a:t> </a:t>
            </a:r>
            <a:r>
              <a:rPr lang="it-IT" sz="3200" dirty="0" err="1"/>
              <a:t>will</a:t>
            </a:r>
            <a:r>
              <a:rPr lang="it-IT" sz="3200" dirty="0"/>
              <a:t> </a:t>
            </a:r>
            <a:r>
              <a:rPr lang="it-IT" sz="3200" dirty="0" err="1"/>
              <a:t>provide</a:t>
            </a:r>
            <a:r>
              <a:rPr lang="it-IT" sz="3200" dirty="0"/>
              <a:t> </a:t>
            </a:r>
            <a:r>
              <a:rPr lang="it-IT" sz="3200" dirty="0" err="1"/>
              <a:t>little</a:t>
            </a:r>
            <a:r>
              <a:rPr lang="it-IT" sz="3200" dirty="0"/>
              <a:t> information on some of the </a:t>
            </a:r>
            <a:r>
              <a:rPr lang="it-IT" sz="3200" dirty="0" err="1"/>
              <a:t>most</a:t>
            </a:r>
            <a:r>
              <a:rPr lang="it-IT" sz="3200" dirty="0"/>
              <a:t> </a:t>
            </a:r>
            <a:r>
              <a:rPr lang="it-IT" sz="3200" dirty="0" err="1"/>
              <a:t>used</a:t>
            </a:r>
            <a:r>
              <a:rPr lang="it-IT" sz="3200" dirty="0"/>
              <a:t> </a:t>
            </a:r>
            <a:r>
              <a:rPr lang="it-IT" sz="3200" dirty="0" err="1"/>
              <a:t>tools</a:t>
            </a:r>
            <a:r>
              <a:rPr lang="it-IT" sz="3200" dirty="0"/>
              <a:t> for </a:t>
            </a:r>
            <a:r>
              <a:rPr lang="it-IT" sz="3200" dirty="0" err="1"/>
              <a:t>monitoring</a:t>
            </a:r>
            <a:r>
              <a:rPr lang="it-IT" sz="3200" dirty="0"/>
              <a:t> </a:t>
            </a:r>
            <a:r>
              <a:rPr lang="it-IT" sz="3200" dirty="0" err="1"/>
              <a:t>internationalization</a:t>
            </a:r>
            <a:r>
              <a:rPr lang="it-IT" sz="3200" dirty="0"/>
              <a:t> </a:t>
            </a:r>
            <a:r>
              <a:rPr lang="it-IT" sz="3200" dirty="0" err="1"/>
              <a:t>processes</a:t>
            </a:r>
            <a:r>
              <a:rPr lang="it-IT" sz="3200" dirty="0"/>
              <a:t>:</a:t>
            </a:r>
          </a:p>
          <a:p>
            <a:pPr algn="just"/>
            <a:r>
              <a:rPr lang="it-IT" sz="3200" dirty="0" err="1"/>
              <a:t>Balanced</a:t>
            </a:r>
            <a:r>
              <a:rPr lang="it-IT" sz="3200" dirty="0"/>
              <a:t> </a:t>
            </a:r>
            <a:r>
              <a:rPr lang="it-IT" sz="3200" dirty="0" err="1"/>
              <a:t>ScoreCard</a:t>
            </a:r>
            <a:endParaRPr lang="it-IT" sz="3200" dirty="0"/>
          </a:p>
          <a:p>
            <a:pPr algn="just"/>
            <a:r>
              <a:rPr lang="it-IT" sz="3200" dirty="0"/>
              <a:t>OGSM </a:t>
            </a:r>
            <a:r>
              <a:rPr lang="it-IT" sz="3200" dirty="0" err="1"/>
              <a:t>Methodology</a:t>
            </a:r>
            <a:endParaRPr lang="it-IT" sz="3200" dirty="0"/>
          </a:p>
          <a:p>
            <a:pPr algn="just"/>
            <a:r>
              <a:rPr lang="it-IT" sz="3200" dirty="0"/>
              <a:t>Dashboard</a:t>
            </a:r>
          </a:p>
        </p:txBody>
      </p:sp>
      <p:sp>
        <p:nvSpPr>
          <p:cNvPr id="4" name="Segnaposto piè di pagina 3">
            <a:extLst>
              <a:ext uri="{FF2B5EF4-FFF2-40B4-BE49-F238E27FC236}">
                <a16:creationId xmlns:a16="http://schemas.microsoft.com/office/drawing/2014/main" id="{75A72C2A-18F5-D04C-92CA-31E4ED24D507}"/>
              </a:ext>
            </a:extLst>
          </p:cNvPr>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5" name="Segnaposto numero diapositiva 4">
            <a:extLst>
              <a:ext uri="{FF2B5EF4-FFF2-40B4-BE49-F238E27FC236}">
                <a16:creationId xmlns:a16="http://schemas.microsoft.com/office/drawing/2014/main" id="{A6D5C85D-DA68-9C4E-B9AA-210C4F0B7FCC}"/>
              </a:ext>
            </a:extLst>
          </p:cNvPr>
          <p:cNvSpPr>
            <a:spLocks noGrp="1"/>
          </p:cNvSpPr>
          <p:nvPr>
            <p:ph type="sldNum" sz="quarter" idx="12"/>
          </p:nvPr>
        </p:nvSpPr>
        <p:spPr/>
        <p:txBody>
          <a:bodyPr/>
          <a:lstStyle/>
          <a:p>
            <a:fld id="{610207BF-9610-4DCA-A632-B81271577532}" type="slidenum">
              <a:rPr lang="de-DE" smtClean="0"/>
              <a:pPr/>
              <a:t>7</a:t>
            </a:fld>
            <a:endParaRPr lang="de-DE" dirty="0"/>
          </a:p>
        </p:txBody>
      </p:sp>
    </p:spTree>
    <p:extLst>
      <p:ext uri="{BB962C8B-B14F-4D97-AF65-F5344CB8AC3E}">
        <p14:creationId xmlns:p14="http://schemas.microsoft.com/office/powerpoint/2010/main" val="79765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D3CC55-C24C-8F4C-B71A-26A4DECFCE11}"/>
              </a:ext>
            </a:extLst>
          </p:cNvPr>
          <p:cNvSpPr>
            <a:spLocks noGrp="1"/>
          </p:cNvSpPr>
          <p:nvPr>
            <p:ph type="title"/>
          </p:nvPr>
        </p:nvSpPr>
        <p:spPr>
          <a:xfrm>
            <a:off x="771526" y="256069"/>
            <a:ext cx="10580410" cy="580571"/>
          </a:xfrm>
        </p:spPr>
        <p:txBody>
          <a:bodyPr anchor="ctr">
            <a:normAutofit/>
          </a:bodyPr>
          <a:lstStyle/>
          <a:p>
            <a:pPr algn="ctr"/>
            <a:r>
              <a:rPr lang="it-IT" sz="2800" b="1" dirty="0" err="1"/>
              <a:t>Balanced</a:t>
            </a:r>
            <a:r>
              <a:rPr lang="it-IT" sz="2800" b="1" dirty="0"/>
              <a:t> </a:t>
            </a:r>
            <a:r>
              <a:rPr lang="it-IT" sz="2800" b="1" dirty="0" err="1"/>
              <a:t>ScoreCard</a:t>
            </a:r>
            <a:endParaRPr lang="it-IT" sz="2800" b="1" dirty="0"/>
          </a:p>
        </p:txBody>
      </p:sp>
      <p:sp>
        <p:nvSpPr>
          <p:cNvPr id="5" name="Segnaposto numero diapositiva 4">
            <a:extLst>
              <a:ext uri="{FF2B5EF4-FFF2-40B4-BE49-F238E27FC236}">
                <a16:creationId xmlns:a16="http://schemas.microsoft.com/office/drawing/2014/main" id="{3B934537-BF25-C447-826B-FA7F1BF243AA}"/>
              </a:ext>
            </a:extLst>
          </p:cNvPr>
          <p:cNvSpPr>
            <a:spLocks noGrp="1"/>
          </p:cNvSpPr>
          <p:nvPr>
            <p:ph type="sldNum" sz="quarter" idx="12"/>
          </p:nvPr>
        </p:nvSpPr>
        <p:spPr>
          <a:xfrm>
            <a:off x="8831633" y="6496513"/>
            <a:ext cx="2844430" cy="196046"/>
          </a:xfrm>
        </p:spPr>
        <p:txBody>
          <a:bodyPr anchor="b">
            <a:normAutofit/>
          </a:bodyPr>
          <a:lstStyle/>
          <a:p>
            <a:pPr>
              <a:spcAft>
                <a:spcPts val="600"/>
              </a:spcAft>
            </a:pPr>
            <a:fld id="{610207BF-9610-4DCA-A632-B81271577532}" type="slidenum">
              <a:rPr lang="de-DE" smtClean="0"/>
              <a:pPr>
                <a:spcAft>
                  <a:spcPts val="600"/>
                </a:spcAft>
              </a:pPr>
              <a:t>8</a:t>
            </a:fld>
            <a:endParaRPr lang="de-DE"/>
          </a:p>
        </p:txBody>
      </p:sp>
      <p:graphicFrame>
        <p:nvGraphicFramePr>
          <p:cNvPr id="7" name="Segnaposto contenuto 2">
            <a:extLst>
              <a:ext uri="{FF2B5EF4-FFF2-40B4-BE49-F238E27FC236}">
                <a16:creationId xmlns:a16="http://schemas.microsoft.com/office/drawing/2014/main" id="{EAC383D3-1EEB-5D35-3D38-19518CD4FD19}"/>
              </a:ext>
            </a:extLst>
          </p:cNvPr>
          <p:cNvGraphicFramePr>
            <a:graphicFrameLocks noGrp="1"/>
          </p:cNvGraphicFramePr>
          <p:nvPr>
            <p:ph idx="14"/>
            <p:extLst>
              <p:ext uri="{D42A27DB-BD31-4B8C-83A1-F6EECF244321}">
                <p14:modId xmlns:p14="http://schemas.microsoft.com/office/powerpoint/2010/main" val="2046143090"/>
              </p:ext>
            </p:extLst>
          </p:nvPr>
        </p:nvGraphicFramePr>
        <p:xfrm>
          <a:off x="771525" y="1124744"/>
          <a:ext cx="10915649" cy="4941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a:extLst>
              <a:ext uri="{FF2B5EF4-FFF2-40B4-BE49-F238E27FC236}">
                <a16:creationId xmlns:a16="http://schemas.microsoft.com/office/drawing/2014/main" id="{BEC16D07-2D20-4B45-871B-901AE6EAC9FB}"/>
              </a:ext>
            </a:extLst>
          </p:cNvPr>
          <p:cNvSpPr>
            <a:spLocks noGrp="1"/>
          </p:cNvSpPr>
          <p:nvPr>
            <p:ph type="ftr" sz="quarter" idx="4294967295"/>
          </p:nvPr>
        </p:nvSpPr>
        <p:spPr>
          <a:xfrm>
            <a:off x="4038075" y="6356351"/>
            <a:ext cx="4114264" cy="365125"/>
          </a:xfrm>
        </p:spPr>
        <p:txBody>
          <a:bodyPr/>
          <a:lstStyle/>
          <a:p>
            <a:pPr>
              <a:spcAft>
                <a:spcPts val="600"/>
              </a:spcAft>
            </a:pPr>
            <a:r>
              <a:rPr lang="en-US">
                <a:solidFill>
                  <a:srgbClr val="000000"/>
                </a:solidFill>
              </a:rPr>
              <a:t>Title Presentation - edit "header- and footer"</a:t>
            </a:r>
            <a:endParaRPr lang="de-DE">
              <a:solidFill>
                <a:srgbClr val="000000"/>
              </a:solidFill>
            </a:endParaRPr>
          </a:p>
        </p:txBody>
      </p:sp>
    </p:spTree>
    <p:extLst>
      <p:ext uri="{BB962C8B-B14F-4D97-AF65-F5344CB8AC3E}">
        <p14:creationId xmlns:p14="http://schemas.microsoft.com/office/powerpoint/2010/main" val="4064062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6943" y="4947643"/>
            <a:ext cx="12063469" cy="182098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6" name="Triangle 5"/>
          <p:cNvSpPr/>
          <p:nvPr/>
        </p:nvSpPr>
        <p:spPr>
          <a:xfrm rot="10800000">
            <a:off x="11065143" y="6336686"/>
            <a:ext cx="445419" cy="15178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7" name="TextBox 6"/>
          <p:cNvSpPr txBox="1"/>
          <p:nvPr/>
        </p:nvSpPr>
        <p:spPr>
          <a:xfrm>
            <a:off x="5862769" y="6476603"/>
            <a:ext cx="6200701" cy="338510"/>
          </a:xfrm>
          <a:prstGeom prst="rect">
            <a:avLst/>
          </a:prstGeom>
          <a:noFill/>
        </p:spPr>
        <p:txBody>
          <a:bodyPr wrap="square" rtlCol="0">
            <a:spAutoFit/>
          </a:bodyPr>
          <a:lstStyle/>
          <a:p>
            <a:pPr algn="r"/>
            <a:r>
              <a:rPr lang="en-US" sz="1600" b="1" dirty="0">
                <a:solidFill>
                  <a:schemeClr val="bg1"/>
                </a:solidFill>
                <a:latin typeface="Century Gothic" charset="0"/>
                <a:ea typeface="Century Gothic" charset="0"/>
                <a:cs typeface="Century Gothic" charset="0"/>
              </a:rPr>
              <a:t>THE BASIC BALANCED SCORECARD | FINANCIAL</a:t>
            </a:r>
          </a:p>
        </p:txBody>
      </p:sp>
      <p:sp>
        <p:nvSpPr>
          <p:cNvPr id="19" name="TextBox 18"/>
          <p:cNvSpPr txBox="1"/>
          <p:nvPr/>
        </p:nvSpPr>
        <p:spPr>
          <a:xfrm>
            <a:off x="95572" y="6430115"/>
            <a:ext cx="6200701" cy="338510"/>
          </a:xfrm>
          <a:prstGeom prst="rect">
            <a:avLst/>
          </a:prstGeom>
          <a:noFill/>
        </p:spPr>
        <p:txBody>
          <a:bodyPr wrap="square" rtlCol="0">
            <a:spAutoFit/>
          </a:bodyPr>
          <a:lstStyle/>
          <a:p>
            <a:r>
              <a:rPr lang="en-US" sz="1600" b="1" dirty="0">
                <a:solidFill>
                  <a:schemeClr val="bg1"/>
                </a:solidFill>
                <a:latin typeface="Century Gothic" charset="0"/>
                <a:ea typeface="Century Gothic" charset="0"/>
                <a:cs typeface="Century Gothic" charset="0"/>
              </a:rPr>
              <a:t>UNIVERSITY NAME</a:t>
            </a:r>
          </a:p>
        </p:txBody>
      </p:sp>
      <p:graphicFrame>
        <p:nvGraphicFramePr>
          <p:cNvPr id="3" name="Table 2"/>
          <p:cNvGraphicFramePr>
            <a:graphicFrameLocks noGrp="1"/>
          </p:cNvGraphicFramePr>
          <p:nvPr>
            <p:extLst>
              <p:ext uri="{D42A27DB-BD31-4B8C-83A1-F6EECF244321}">
                <p14:modId xmlns:p14="http://schemas.microsoft.com/office/powerpoint/2010/main" val="3635602561"/>
              </p:ext>
            </p:extLst>
          </p:nvPr>
        </p:nvGraphicFramePr>
        <p:xfrm>
          <a:off x="1342678" y="908721"/>
          <a:ext cx="8928991" cy="4038923"/>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2143326">
                  <a:extLst>
                    <a:ext uri="{9D8B030D-6E8A-4147-A177-3AD203B41FA5}">
                      <a16:colId xmlns:a16="http://schemas.microsoft.com/office/drawing/2014/main" val="20000"/>
                    </a:ext>
                  </a:extLst>
                </a:gridCol>
                <a:gridCol w="2143326">
                  <a:extLst>
                    <a:ext uri="{9D8B030D-6E8A-4147-A177-3AD203B41FA5}">
                      <a16:colId xmlns:a16="http://schemas.microsoft.com/office/drawing/2014/main" val="20001"/>
                    </a:ext>
                  </a:extLst>
                </a:gridCol>
                <a:gridCol w="777003">
                  <a:extLst>
                    <a:ext uri="{9D8B030D-6E8A-4147-A177-3AD203B41FA5}">
                      <a16:colId xmlns:a16="http://schemas.microsoft.com/office/drawing/2014/main" val="20002"/>
                    </a:ext>
                  </a:extLst>
                </a:gridCol>
                <a:gridCol w="777003">
                  <a:extLst>
                    <a:ext uri="{9D8B030D-6E8A-4147-A177-3AD203B41FA5}">
                      <a16:colId xmlns:a16="http://schemas.microsoft.com/office/drawing/2014/main" val="20003"/>
                    </a:ext>
                  </a:extLst>
                </a:gridCol>
                <a:gridCol w="777003">
                  <a:extLst>
                    <a:ext uri="{9D8B030D-6E8A-4147-A177-3AD203B41FA5}">
                      <a16:colId xmlns:a16="http://schemas.microsoft.com/office/drawing/2014/main" val="20004"/>
                    </a:ext>
                  </a:extLst>
                </a:gridCol>
                <a:gridCol w="1155665">
                  <a:extLst>
                    <a:ext uri="{9D8B030D-6E8A-4147-A177-3AD203B41FA5}">
                      <a16:colId xmlns:a16="http://schemas.microsoft.com/office/drawing/2014/main" val="20005"/>
                    </a:ext>
                  </a:extLst>
                </a:gridCol>
                <a:gridCol w="1155665">
                  <a:extLst>
                    <a:ext uri="{9D8B030D-6E8A-4147-A177-3AD203B41FA5}">
                      <a16:colId xmlns:a16="http://schemas.microsoft.com/office/drawing/2014/main" val="20006"/>
                    </a:ext>
                  </a:extLst>
                </a:gridCol>
              </a:tblGrid>
              <a:tr h="227495">
                <a:tc gridSpan="7">
                  <a:txBody>
                    <a:bodyPr/>
                    <a:lstStyle/>
                    <a:p>
                      <a:pPr marL="0" marR="0" algn="ctr">
                        <a:spcBef>
                          <a:spcPts val="0"/>
                        </a:spcBef>
                        <a:spcAft>
                          <a:spcPts val="0"/>
                        </a:spcAft>
                      </a:pPr>
                      <a:r>
                        <a:rPr lang="en-US" sz="1200" dirty="0">
                          <a:solidFill>
                            <a:schemeClr val="bg1"/>
                          </a:solidFill>
                          <a:effectLst/>
                          <a:latin typeface="Century Gothic" charset="0"/>
                          <a:ea typeface="Century Gothic" charset="0"/>
                          <a:cs typeface="Century Gothic" charset="0"/>
                        </a:rPr>
                        <a:t>F I N A N C I A L</a:t>
                      </a: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pPr marL="0" marR="0" algn="ctr">
                        <a:spcBef>
                          <a:spcPts val="0"/>
                        </a:spcBef>
                        <a:spcAft>
                          <a:spcPts val="0"/>
                        </a:spcAft>
                      </a:pPr>
                      <a:endParaRPr lang="en-US" sz="120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200" dirty="0">
                        <a:solidFill>
                          <a:schemeClr val="bg1"/>
                        </a:solidFill>
                        <a:effectLst/>
                        <a:latin typeface="Century Gothic" charset="0"/>
                        <a:ea typeface="Century Gothic" charset="0"/>
                        <a:cs typeface="Century Gothic"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extLst>
                  <a:ext uri="{0D108BD9-81ED-4DB2-BD59-A6C34878D82A}">
                    <a16:rowId xmlns:a16="http://schemas.microsoft.com/office/drawing/2014/main" val="10000"/>
                  </a:ext>
                </a:extLst>
              </a:tr>
              <a:tr h="200630">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STRATEGIC OBJECTIVES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row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KEY PERFORMANCE INDICATORS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gridSpan="3">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TARGETS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INITIATIVES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hMerge="1">
                  <a:txBody>
                    <a:bodyPr/>
                    <a:lstStyle/>
                    <a:p>
                      <a:endParaRPr lang="en-US"/>
                    </a:p>
                  </a:txBody>
                  <a:tcPr/>
                </a:tc>
                <a:extLst>
                  <a:ext uri="{0D108BD9-81ED-4DB2-BD59-A6C34878D82A}">
                    <a16:rowId xmlns:a16="http://schemas.microsoft.com/office/drawing/2014/main" val="10001"/>
                  </a:ext>
                </a:extLst>
              </a:tr>
              <a:tr h="200630">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1</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2</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YEAR 3</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a:solidFill>
                            <a:schemeClr val="bg1"/>
                          </a:solidFill>
                          <a:effectLst/>
                          <a:latin typeface="Century Gothic" charset="0"/>
                          <a:ea typeface="Century Gothic" charset="0"/>
                          <a:cs typeface="Century Gothic" charset="0"/>
                        </a:rPr>
                        <a:t>PROGRAMS</a:t>
                      </a:r>
                      <a:endParaRPr lang="en-US" sz="1400" b="1">
                        <a:solidFill>
                          <a:schemeClr val="bg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marL="0" marR="0" algn="ctr">
                        <a:spcBef>
                          <a:spcPts val="0"/>
                        </a:spcBef>
                        <a:spcAft>
                          <a:spcPts val="0"/>
                        </a:spcAft>
                      </a:pPr>
                      <a:r>
                        <a:rPr lang="en-US" sz="900" b="1" dirty="0">
                          <a:solidFill>
                            <a:schemeClr val="bg1"/>
                          </a:solidFill>
                          <a:effectLst/>
                          <a:latin typeface="Century Gothic" charset="0"/>
                          <a:ea typeface="Century Gothic" charset="0"/>
                          <a:cs typeface="Century Gothic" charset="0"/>
                        </a:rPr>
                        <a:t>BUDGETS</a:t>
                      </a:r>
                      <a:endParaRPr lang="en-US" sz="1400" b="1" dirty="0">
                        <a:solidFill>
                          <a:schemeClr val="bg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10002"/>
                  </a:ext>
                </a:extLst>
              </a:tr>
              <a:tr h="488379">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rowSpan="7">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88379">
                <a:tc>
                  <a:txBody>
                    <a:bodyPr/>
                    <a:lstStyle/>
                    <a:p>
                      <a:pPr lvl="0"/>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486682">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486682">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486682">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486682">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8"/>
                  </a:ext>
                </a:extLst>
              </a:tr>
              <a:tr h="486682">
                <a:tc>
                  <a:txBody>
                    <a:bodyPr/>
                    <a:lstStyle/>
                    <a:p>
                      <a:pPr marL="0" marR="0" lvl="0">
                        <a:spcBef>
                          <a:spcPts val="0"/>
                        </a:spcBef>
                        <a:spcAft>
                          <a:spcPts val="0"/>
                        </a:spcAft>
                      </a:pPr>
                      <a:endParaRPr lang="en-US" sz="1000" b="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12700" cap="flat" cmpd="sng" algn="ctr">
                      <a:solidFill>
                        <a:schemeClr val="bg1">
                          <a:lumMod val="75000"/>
                        </a:schemeClr>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a:spcBef>
                          <a:spcPts val="0"/>
                        </a:spcBef>
                        <a:spcAft>
                          <a:spcPts val="0"/>
                        </a:spcAft>
                      </a:pPr>
                      <a:endParaRPr lang="en-US" sz="1000" b="0" dirty="0">
                        <a:solidFill>
                          <a:schemeClr val="tx1"/>
                        </a:solidFill>
                        <a:effectLst/>
                        <a:latin typeface="Century Gothic" charset="0"/>
                        <a:ea typeface="Century Gothic" charset="0"/>
                        <a:cs typeface="Century Gothic" charset="0"/>
                      </a:endParaRPr>
                    </a:p>
                  </a:txBody>
                  <a:tcPr marL="68571" marR="68571" marT="0" marB="0" anchor="ctr">
                    <a:lnL w="12700" cap="flat" cmpd="sng" algn="ctr">
                      <a:solidFill>
                        <a:schemeClr val="bg1">
                          <a:lumMod val="75000"/>
                        </a:schemeClr>
                      </a:solidFill>
                      <a:prstDash val="sysDash"/>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9"/>
                  </a:ext>
                </a:extLst>
              </a:tr>
            </a:tbl>
          </a:graphicData>
        </a:graphic>
      </p:graphicFrame>
      <p:pic>
        <p:nvPicPr>
          <p:cNvPr id="5" name="Рисунок 4">
            <a:hlinkClick r:id="rId2"/>
            <a:extLst>
              <a:ext uri="{FF2B5EF4-FFF2-40B4-BE49-F238E27FC236}">
                <a16:creationId xmlns:a16="http://schemas.microsoft.com/office/drawing/2014/main" id="{2B96F880-B2D7-439C-81BE-9B9CFDB38087}"/>
              </a:ext>
            </a:extLst>
          </p:cNvPr>
          <p:cNvPicPr>
            <a:picLocks noChangeAspect="1"/>
          </p:cNvPicPr>
          <p:nvPr/>
        </p:nvPicPr>
        <p:blipFill>
          <a:blip r:embed="rId3"/>
          <a:stretch>
            <a:fillRect/>
          </a:stretch>
        </p:blipFill>
        <p:spPr>
          <a:xfrm>
            <a:off x="9399677" y="60646"/>
            <a:ext cx="1665466" cy="231405"/>
          </a:xfrm>
          <a:prstGeom prst="rect">
            <a:avLst/>
          </a:prstGeom>
        </p:spPr>
      </p:pic>
    </p:spTree>
    <p:extLst>
      <p:ext uri="{BB962C8B-B14F-4D97-AF65-F5344CB8AC3E}">
        <p14:creationId xmlns:p14="http://schemas.microsoft.com/office/powerpoint/2010/main" val="876644822"/>
      </p:ext>
    </p:extLst>
  </p:cSld>
  <p:clrMapOvr>
    <a:masterClrMapping/>
  </p:clrMapOvr>
</p:sld>
</file>

<file path=ppt/theme/theme1.xml><?xml version="1.0" encoding="utf-8"?>
<a:theme xmlns:a="http://schemas.openxmlformats.org/drawingml/2006/main" name="MERG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RGE template.potx" id="{A6CF266F-BECF-459B-B37A-76F4D44D4D07}" vid="{21FF8D02-1B5C-44DC-A24A-79EE7C95A34C}"/>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MERGE template</Template>
  <TotalTime>609</TotalTime>
  <Words>2138</Words>
  <Application>Microsoft Macintosh PowerPoint</Application>
  <PresentationFormat>Personalizzato</PresentationFormat>
  <Paragraphs>195</Paragraphs>
  <Slides>29</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29</vt:i4>
      </vt:variant>
    </vt:vector>
  </HeadingPairs>
  <TitlesOfParts>
    <vt:vector size="37" baseType="lpstr">
      <vt:lpstr>Arial</vt:lpstr>
      <vt:lpstr>Calibri</vt:lpstr>
      <vt:lpstr>Calibri Light</vt:lpstr>
      <vt:lpstr>Century Gothic</vt:lpstr>
      <vt:lpstr>inherit</vt:lpstr>
      <vt:lpstr>Segoe UI</vt:lpstr>
      <vt:lpstr>Times New Roman</vt:lpstr>
      <vt:lpstr>MERGE template</vt:lpstr>
      <vt:lpstr>Questionnaires and Reports. Some suggestions</vt:lpstr>
      <vt:lpstr>Introduction</vt:lpstr>
      <vt:lpstr>Questionnaires</vt:lpstr>
      <vt:lpstr>…………….</vt:lpstr>
      <vt:lpstr>…………</vt:lpstr>
      <vt:lpstr>                                    Tools</vt:lpstr>
      <vt:lpstr>                   Some Instruments</vt:lpstr>
      <vt:lpstr>Balanced ScoreCard</vt:lpstr>
      <vt:lpstr>Presentazione standard di PowerPoint</vt:lpstr>
      <vt:lpstr>Presentazione standard di PowerPoint</vt:lpstr>
      <vt:lpstr>Presentazione standard di PowerPoint</vt:lpstr>
      <vt:lpstr>Presentazione standard di PowerPoint</vt:lpstr>
      <vt:lpstr>                               Bibliography</vt:lpstr>
      <vt:lpstr>Balanced Scorecard Framework for Higher Education</vt:lpstr>
      <vt:lpstr>                                                           A New Approach in University Evaluation: the Balanced Scorecard </vt:lpstr>
      <vt:lpstr>                                                           A New Approach in University Evaluation: the Balanced Scorecard </vt:lpstr>
      <vt:lpstr>Presentazione standard di PowerPoint</vt:lpstr>
      <vt:lpstr>Presentazione standard di PowerPoint</vt:lpstr>
      <vt:lpstr>                                                      A New Approach in University Evaluation: the Balanced Scorecard </vt:lpstr>
      <vt:lpstr>A BSC for University: some performance indicators of University (Italy) </vt:lpstr>
      <vt:lpstr>OGSM Methodology</vt:lpstr>
      <vt:lpstr>OGSM Methodology</vt:lpstr>
      <vt:lpstr>BSC/OGSM</vt:lpstr>
      <vt:lpstr>BSC/OGSM</vt:lpstr>
      <vt:lpstr>Dashboard</vt:lpstr>
      <vt:lpstr>Dashboard</vt:lpstr>
      <vt:lpstr>An example of a strategy map for university strategy. The goals are mapped in four perspectives. Each of the goal is quantified with leading and lagging indicators </vt:lpstr>
      <vt:lpstr>An example of dashboard customised to display key diagrams to monitor the strategy Excel Sheet </vt:lpstr>
      <vt:lpstr>Dashboard Excel Sheet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Corina Marin</dc:creator>
  <cp:lastModifiedBy>marinella borgia</cp:lastModifiedBy>
  <cp:revision>21</cp:revision>
  <cp:lastPrinted>2022-11-17T14:27:45Z</cp:lastPrinted>
  <dcterms:created xsi:type="dcterms:W3CDTF">2021-02-01T10:17:26Z</dcterms:created>
  <dcterms:modified xsi:type="dcterms:W3CDTF">2022-11-18T15:14:27Z</dcterms:modified>
</cp:coreProperties>
</file>