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 id="2147483786" r:id="rId2"/>
    <p:sldMasterId id="2147483788" r:id="rId3"/>
  </p:sldMasterIdLst>
  <p:notesMasterIdLst>
    <p:notesMasterId r:id="rId56"/>
  </p:notesMasterIdLst>
  <p:handoutMasterIdLst>
    <p:handoutMasterId r:id="rId57"/>
  </p:handoutMasterIdLst>
  <p:sldIdLst>
    <p:sldId id="265" r:id="rId4"/>
    <p:sldId id="267" r:id="rId5"/>
    <p:sldId id="374" r:id="rId6"/>
    <p:sldId id="439" r:id="rId7"/>
    <p:sldId id="415" r:id="rId8"/>
    <p:sldId id="375" r:id="rId9"/>
    <p:sldId id="435" r:id="rId10"/>
    <p:sldId id="437" r:id="rId11"/>
    <p:sldId id="376" r:id="rId12"/>
    <p:sldId id="382" r:id="rId13"/>
    <p:sldId id="416" r:id="rId14"/>
    <p:sldId id="423" r:id="rId15"/>
    <p:sldId id="424" r:id="rId16"/>
    <p:sldId id="384" r:id="rId17"/>
    <p:sldId id="441" r:id="rId18"/>
    <p:sldId id="433" r:id="rId19"/>
    <p:sldId id="434" r:id="rId20"/>
    <p:sldId id="440" r:id="rId21"/>
    <p:sldId id="436" r:id="rId22"/>
    <p:sldId id="430" r:id="rId23"/>
    <p:sldId id="444" r:id="rId24"/>
    <p:sldId id="445" r:id="rId25"/>
    <p:sldId id="446" r:id="rId26"/>
    <p:sldId id="448" r:id="rId27"/>
    <p:sldId id="449" r:id="rId28"/>
    <p:sldId id="450" r:id="rId29"/>
    <p:sldId id="451" r:id="rId30"/>
    <p:sldId id="387" r:id="rId31"/>
    <p:sldId id="388" r:id="rId32"/>
    <p:sldId id="389" r:id="rId33"/>
    <p:sldId id="390" r:id="rId34"/>
    <p:sldId id="391" r:id="rId35"/>
    <p:sldId id="392" r:id="rId36"/>
    <p:sldId id="426" r:id="rId37"/>
    <p:sldId id="398" r:id="rId38"/>
    <p:sldId id="399" r:id="rId39"/>
    <p:sldId id="407" r:id="rId40"/>
    <p:sldId id="408" r:id="rId41"/>
    <p:sldId id="453" r:id="rId42"/>
    <p:sldId id="409" r:id="rId43"/>
    <p:sldId id="442" r:id="rId44"/>
    <p:sldId id="443" r:id="rId45"/>
    <p:sldId id="452" r:id="rId46"/>
    <p:sldId id="410" r:id="rId47"/>
    <p:sldId id="411" r:id="rId48"/>
    <p:sldId id="454" r:id="rId49"/>
    <p:sldId id="455" r:id="rId50"/>
    <p:sldId id="456" r:id="rId51"/>
    <p:sldId id="431" r:id="rId52"/>
    <p:sldId id="432" r:id="rId53"/>
    <p:sldId id="438" r:id="rId54"/>
    <p:sldId id="274"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 userDrawn="1">
          <p15:clr>
            <a:srgbClr val="A4A3A4"/>
          </p15:clr>
        </p15:guide>
        <p15:guide id="2" orient="horz" pos="681" userDrawn="1">
          <p15:clr>
            <a:srgbClr val="A4A3A4"/>
          </p15:clr>
        </p15:guide>
        <p15:guide id="3" orient="horz" pos="1480" userDrawn="1">
          <p15:clr>
            <a:srgbClr val="A4A3A4"/>
          </p15:clr>
        </p15:guide>
        <p15:guide id="4" orient="horz" pos="2432" userDrawn="1">
          <p15:clr>
            <a:srgbClr val="A4A3A4"/>
          </p15:clr>
        </p15:guide>
        <p15:guide id="5" orient="horz" pos="4156" userDrawn="1">
          <p15:clr>
            <a:srgbClr val="A4A3A4"/>
          </p15:clr>
        </p15:guide>
        <p15:guide id="6" orient="horz" pos="4194" userDrawn="1">
          <p15:clr>
            <a:srgbClr val="A4A3A4"/>
          </p15:clr>
        </p15:guide>
        <p15:guide id="7" orient="horz" pos="342" userDrawn="1">
          <p15:clr>
            <a:srgbClr val="A4A3A4"/>
          </p15:clr>
        </p15:guide>
        <p15:guide id="8" orient="horz" pos="1253" userDrawn="1">
          <p15:clr>
            <a:srgbClr val="A4A3A4"/>
          </p15:clr>
        </p15:guide>
        <p15:guide id="9" orient="horz" pos="4228" userDrawn="1">
          <p15:clr>
            <a:srgbClr val="A4A3A4"/>
          </p15:clr>
        </p15:guide>
        <p15:guide id="10" orient="horz" pos="2704" userDrawn="1">
          <p15:clr>
            <a:srgbClr val="A4A3A4"/>
          </p15:clr>
        </p15:guide>
        <p15:guide id="11" orient="horz" pos="2772" userDrawn="1">
          <p15:clr>
            <a:srgbClr val="A4A3A4"/>
          </p15:clr>
        </p15:guide>
        <p15:guide id="12" orient="horz" pos="3249" userDrawn="1">
          <p15:clr>
            <a:srgbClr val="A4A3A4"/>
          </p15:clr>
        </p15:guide>
        <p15:guide id="13" orient="horz" pos="2546" userDrawn="1">
          <p15:clr>
            <a:srgbClr val="A4A3A4"/>
          </p15:clr>
        </p15:guide>
        <p15:guide id="14" orient="horz" pos="3839" userDrawn="1">
          <p15:clr>
            <a:srgbClr val="A4A3A4"/>
          </p15:clr>
        </p15:guide>
        <p15:guide id="15" orient="horz" pos="3782" userDrawn="1">
          <p15:clr>
            <a:srgbClr val="A4A3A4"/>
          </p15:clr>
        </p15:guide>
        <p15:guide id="16" orient="horz" pos="3092" userDrawn="1">
          <p15:clr>
            <a:srgbClr val="A4A3A4"/>
          </p15:clr>
        </p15:guide>
        <p15:guide id="17" pos="3000" userDrawn="1">
          <p15:clr>
            <a:srgbClr val="A4A3A4"/>
          </p15:clr>
        </p15:guide>
        <p15:guide id="18" pos="498" userDrawn="1">
          <p15:clr>
            <a:srgbClr val="A4A3A4"/>
          </p15:clr>
        </p15:guide>
        <p15:guide id="19" pos="5522" userDrawn="1">
          <p15:clr>
            <a:srgbClr val="A4A3A4"/>
          </p15:clr>
        </p15:guide>
        <p15:guide id="20" pos="242" userDrawn="1">
          <p15:clr>
            <a:srgbClr val="A4A3A4"/>
          </p15:clr>
        </p15:guide>
        <p15:guide id="21" pos="5641" userDrawn="1">
          <p15:clr>
            <a:srgbClr val="A4A3A4"/>
          </p15:clr>
        </p15:guide>
        <p15:guide id="22" pos="124" userDrawn="1">
          <p15:clr>
            <a:srgbClr val="A4A3A4"/>
          </p15:clr>
        </p15:guide>
        <p15:guide id="23" pos="365" userDrawn="1">
          <p15:clr>
            <a:srgbClr val="A4A3A4"/>
          </p15:clr>
        </p15:guide>
        <p15:guide id="24" pos="638" userDrawn="1">
          <p15:clr>
            <a:srgbClr val="A4A3A4"/>
          </p15:clr>
        </p15:guide>
        <p15:guide id="25" pos="5402" userDrawn="1">
          <p15:clr>
            <a:srgbClr val="A4A3A4"/>
          </p15:clr>
        </p15:guide>
        <p15:guide id="26" pos="2880" userDrawn="1">
          <p15:clr>
            <a:srgbClr val="A4A3A4"/>
          </p15:clr>
        </p15:guide>
        <p15:guide id="27" pos="2760" userDrawn="1">
          <p15:clr>
            <a:srgbClr val="A4A3A4"/>
          </p15:clr>
        </p15:guide>
        <p15:guide id="28" pos="4334" userDrawn="1">
          <p15:clr>
            <a:srgbClr val="A4A3A4"/>
          </p15:clr>
        </p15:guide>
        <p15:guide id="29" pos="4214" userDrawn="1">
          <p15:clr>
            <a:srgbClr val="A4A3A4"/>
          </p15:clr>
        </p15:guide>
        <p15:guide id="30" pos="4238" userDrawn="1">
          <p15:clr>
            <a:srgbClr val="A4A3A4"/>
          </p15:clr>
        </p15:guide>
        <p15:guide id="31" pos="4192" userDrawn="1">
          <p15:clr>
            <a:srgbClr val="A4A3A4"/>
          </p15:clr>
        </p15:guide>
        <p15:guide id="32" pos="4096" userDrawn="1">
          <p15:clr>
            <a:srgbClr val="A4A3A4"/>
          </p15:clr>
        </p15:guide>
        <p15:guide id="33" pos="3773" userDrawn="1">
          <p15:clr>
            <a:srgbClr val="A4A3A4"/>
          </p15:clr>
        </p15:guide>
        <p15:guide id="34" pos="3892" userDrawn="1">
          <p15:clr>
            <a:srgbClr val="A4A3A4"/>
          </p15:clr>
        </p15:guide>
        <p15:guide id="35" pos="3654" userDrawn="1">
          <p15:clr>
            <a:srgbClr val="A4A3A4"/>
          </p15:clr>
        </p15:guide>
        <p15:guide id="36" pos="3797" userDrawn="1">
          <p15:clr>
            <a:srgbClr val="A4A3A4"/>
          </p15:clr>
        </p15:guide>
        <p15:guide id="37" pos="3749" userDrawn="1">
          <p15:clr>
            <a:srgbClr val="A4A3A4"/>
          </p15:clr>
        </p15:guide>
        <p15:guide id="38" pos="1529" userDrawn="1">
          <p15:clr>
            <a:srgbClr val="A4A3A4"/>
          </p15:clr>
        </p15:guide>
        <p15:guide id="39" pos="1577" userDrawn="1">
          <p15:clr>
            <a:srgbClr val="A4A3A4"/>
          </p15:clr>
        </p15:guide>
        <p15:guide id="40" pos="1430" userDrawn="1">
          <p15:clr>
            <a:srgbClr val="A4A3A4"/>
          </p15:clr>
        </p15:guide>
        <p15:guide id="41" pos="1668" userDrawn="1">
          <p15:clr>
            <a:srgbClr val="A4A3A4"/>
          </p15:clr>
        </p15:guide>
        <p15:guide id="42" pos="2856" userDrawn="1">
          <p15:clr>
            <a:srgbClr val="A4A3A4"/>
          </p15:clr>
        </p15:guide>
        <p15:guide id="43" pos="2906" userDrawn="1">
          <p15:clr>
            <a:srgbClr val="A4A3A4"/>
          </p15:clr>
        </p15:guide>
        <p15:guide id="44" pos="1879" userDrawn="1">
          <p15:clr>
            <a:srgbClr val="A4A3A4"/>
          </p15:clr>
        </p15:guide>
        <p15:guide id="45" pos="2118" userDrawn="1">
          <p15:clr>
            <a:srgbClr val="A4A3A4"/>
          </p15:clr>
        </p15:guide>
        <p15:guide id="46" pos="2021" userDrawn="1">
          <p15:clr>
            <a:srgbClr val="A4A3A4"/>
          </p15:clr>
        </p15:guide>
        <p15:guide id="47" pos="1972" userDrawn="1">
          <p15:clr>
            <a:srgbClr val="A4A3A4"/>
          </p15:clr>
        </p15:guide>
        <p15:guide id="48" pos="1995" userDrawn="1">
          <p15:clr>
            <a:srgbClr val="A4A3A4"/>
          </p15:clr>
        </p15:guide>
        <p15:guide id="49" pos="685" userDrawn="1">
          <p15:clr>
            <a:srgbClr val="A4A3A4"/>
          </p15:clr>
        </p15:guide>
        <p15:guide id="50" pos="601" userDrawn="1">
          <p15:clr>
            <a:srgbClr val="A4A3A4"/>
          </p15:clr>
        </p15:guide>
        <p15:guide id="51" pos="841" userDrawn="1">
          <p15:clr>
            <a:srgbClr val="A4A3A4"/>
          </p15:clr>
        </p15:guide>
        <p15:guide id="52" pos="722" userDrawn="1">
          <p15:clr>
            <a:srgbClr val="A4A3A4"/>
          </p15:clr>
        </p15:guide>
        <p15:guide id="53" pos="65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Pichler" initials="PP" lastIdx="1" clrIdx="0">
    <p:extLst>
      <p:ext uri="{19B8F6BF-5375-455C-9EA6-DF929625EA0E}">
        <p15:presenceInfo xmlns:p15="http://schemas.microsoft.com/office/powerpoint/2012/main" userId="8c2f00cd1d9f97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FC2"/>
    <a:srgbClr val="FE5000"/>
    <a:srgbClr val="00A376"/>
    <a:srgbClr val="A6192E"/>
    <a:srgbClr val="B9B9B9"/>
    <a:srgbClr val="888B8D"/>
    <a:srgbClr val="777777"/>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4713" autoAdjust="0"/>
  </p:normalViewPr>
  <p:slideViewPr>
    <p:cSldViewPr>
      <p:cViewPr varScale="1">
        <p:scale>
          <a:sx n="69" d="100"/>
          <a:sy n="69" d="100"/>
        </p:scale>
        <p:origin x="1159" y="36"/>
      </p:cViewPr>
      <p:guideLst>
        <p:guide orient="horz" pos="160"/>
        <p:guide orient="horz" pos="681"/>
        <p:guide orient="horz" pos="1480"/>
        <p:guide orient="horz" pos="2432"/>
        <p:guide orient="horz" pos="4156"/>
        <p:guide orient="horz" pos="4194"/>
        <p:guide orient="horz" pos="342"/>
        <p:guide orient="horz" pos="1253"/>
        <p:guide orient="horz" pos="4228"/>
        <p:guide orient="horz" pos="2704"/>
        <p:guide orient="horz" pos="2772"/>
        <p:guide orient="horz" pos="3249"/>
        <p:guide orient="horz" pos="2546"/>
        <p:guide orient="horz" pos="3839"/>
        <p:guide orient="horz" pos="3782"/>
        <p:guide orient="horz" pos="3092"/>
        <p:guide pos="3000"/>
        <p:guide pos="498"/>
        <p:guide pos="5522"/>
        <p:guide pos="242"/>
        <p:guide pos="5641"/>
        <p:guide pos="124"/>
        <p:guide pos="365"/>
        <p:guide pos="638"/>
        <p:guide pos="5402"/>
        <p:guide pos="2880"/>
        <p:guide pos="2760"/>
        <p:guide pos="4334"/>
        <p:guide pos="4214"/>
        <p:guide pos="4238"/>
        <p:guide pos="4192"/>
        <p:guide pos="4096"/>
        <p:guide pos="3773"/>
        <p:guide pos="3892"/>
        <p:guide pos="3654"/>
        <p:guide pos="3797"/>
        <p:guide pos="3749"/>
        <p:guide pos="1529"/>
        <p:guide pos="1577"/>
        <p:guide pos="1430"/>
        <p:guide pos="1668"/>
        <p:guide pos="2856"/>
        <p:guide pos="2906"/>
        <p:guide pos="1879"/>
        <p:guide pos="2118"/>
        <p:guide pos="2021"/>
        <p:guide pos="1972"/>
        <p:guide pos="1995"/>
        <p:guide pos="685"/>
        <p:guide pos="601"/>
        <p:guide pos="841"/>
        <p:guide pos="722"/>
        <p:guide pos="65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3" d="100"/>
          <a:sy n="63" d="100"/>
        </p:scale>
        <p:origin x="3134" y="5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FA6C30-E631-46F6-B8B9-516116F3C31C}" type="datetimeFigureOut">
              <a:rPr lang="de-DE" smtClean="0"/>
              <a:t>24.11.2022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1FBEC-B194-45CE-A00A-749469B114EF}" type="slidenum">
              <a:rPr lang="de-DE" smtClean="0"/>
              <a:t>‹N›</a:t>
            </a:fld>
            <a:endParaRPr lang="de-DE"/>
          </a:p>
        </p:txBody>
      </p:sp>
    </p:spTree>
    <p:extLst>
      <p:ext uri="{BB962C8B-B14F-4D97-AF65-F5344CB8AC3E}">
        <p14:creationId xmlns:p14="http://schemas.microsoft.com/office/powerpoint/2010/main" val="396234819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1068A-6809-4288-9976-05908D09E554}" type="datetimeFigureOut">
              <a:rPr lang="de-DE" smtClean="0"/>
              <a:t>24.11.2022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16A41-4220-4D42-AD5C-D6BA5AA2AC9F}" type="slidenum">
              <a:rPr lang="de-DE" smtClean="0"/>
              <a:t>‹N›</a:t>
            </a:fld>
            <a:endParaRPr lang="de-DE"/>
          </a:p>
        </p:txBody>
      </p:sp>
    </p:spTree>
    <p:extLst>
      <p:ext uri="{BB962C8B-B14F-4D97-AF65-F5344CB8AC3E}">
        <p14:creationId xmlns:p14="http://schemas.microsoft.com/office/powerpoint/2010/main" val="35799565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es-ES" dirty="0"/>
          </a:p>
        </p:txBody>
      </p:sp>
      <p:sp>
        <p:nvSpPr>
          <p:cNvPr id="4" name="Kopfzeilenplatzhalter 3"/>
          <p:cNvSpPr>
            <a:spLocks noGrp="1"/>
          </p:cNvSpPr>
          <p:nvPr>
            <p:ph type="hdr" sz="quarter"/>
          </p:nvPr>
        </p:nvSpPr>
        <p:spPr/>
        <p:txBody>
          <a:bodyPr/>
          <a:lstStyle/>
          <a:p>
            <a:r>
              <a:rPr lang="de-DE"/>
              <a:t>Presentation name</a:t>
            </a:r>
          </a:p>
        </p:txBody>
      </p:sp>
    </p:spTree>
    <p:extLst>
      <p:ext uri="{BB962C8B-B14F-4D97-AF65-F5344CB8AC3E}">
        <p14:creationId xmlns:p14="http://schemas.microsoft.com/office/powerpoint/2010/main" val="363486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16CC1A-F514-42AD-8318-B283F28C798C}" type="datetimeFigureOut">
              <a:rPr lang="es-ES" smtClean="0"/>
              <a:t>24/11/2022</a:t>
            </a:fld>
            <a:endParaRPr lang="es-ES"/>
          </a:p>
        </p:txBody>
      </p:sp>
      <p:sp>
        <p:nvSpPr>
          <p:cNvPr id="5" name="Footer Placeholder 4"/>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242433307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a fine">
    <p:spTree>
      <p:nvGrpSpPr>
        <p:cNvPr id="1" name=""/>
        <p:cNvGrpSpPr/>
        <p:nvPr/>
      </p:nvGrpSpPr>
      <p:grpSpPr>
        <a:xfrm>
          <a:off x="0" y="0"/>
          <a:ext cx="0" cy="0"/>
          <a:chOff x="0" y="0"/>
          <a:chExt cx="0" cy="0"/>
        </a:xfrm>
      </p:grpSpPr>
      <p:pic>
        <p:nvPicPr>
          <p:cNvPr id="4" name="Elemento grafico 2">
            <a:extLst>
              <a:ext uri="{FF2B5EF4-FFF2-40B4-BE49-F238E27FC236}">
                <a16:creationId xmlns:a16="http://schemas.microsoft.com/office/drawing/2014/main" id="{F99672CC-83DF-4C8F-A3AA-BAAA44586DE5}"/>
              </a:ext>
            </a:extLst>
          </p:cNvPr>
          <p:cNvPicPr>
            <a:picLocks noChangeAspect="1"/>
          </p:cNvPicPr>
          <p:nvPr userDrawn="1"/>
        </p:nvPicPr>
        <p:blipFill>
          <a:blip r:embed="rId2"/>
          <a:stretch>
            <a:fillRect/>
          </a:stretch>
        </p:blipFill>
        <p:spPr>
          <a:xfrm>
            <a:off x="3748106" y="2501205"/>
            <a:ext cx="1645025" cy="1855588"/>
          </a:xfrm>
          <a:prstGeom prst="rect">
            <a:avLst/>
          </a:prstGeom>
        </p:spPr>
      </p:pic>
    </p:spTree>
    <p:extLst>
      <p:ext uri="{BB962C8B-B14F-4D97-AF65-F5344CB8AC3E}">
        <p14:creationId xmlns:p14="http://schemas.microsoft.com/office/powerpoint/2010/main" val="320329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470" y="602033"/>
            <a:ext cx="7886700" cy="1325563"/>
          </a:xfrm>
        </p:spPr>
        <p:txBody>
          <a:bodyPr/>
          <a:lstStyle>
            <a:lvl1pPr>
              <a:defRPr/>
            </a:lvl1pPr>
          </a:lstStyle>
          <a:p>
            <a:r>
              <a:rPr lang="de-DE" dirty="0"/>
              <a:t>Content</a:t>
            </a:r>
          </a:p>
        </p:txBody>
      </p:sp>
      <p:sp>
        <p:nvSpPr>
          <p:cNvPr id="7" name="Foliennummernplatzhalter 6"/>
          <p:cNvSpPr>
            <a:spLocks noGrp="1"/>
          </p:cNvSpPr>
          <p:nvPr>
            <p:ph type="sldNum" sz="quarter" idx="12"/>
          </p:nvPr>
        </p:nvSpPr>
        <p:spPr>
          <a:xfrm>
            <a:off x="6624587" y="6496513"/>
            <a:ext cx="2133600" cy="196046"/>
          </a:xfrm>
        </p:spPr>
        <p:txBody>
          <a:bodyPr/>
          <a:lstStyle/>
          <a:p>
            <a:fld id="{610207BF-9610-4DCA-A632-B81271577532}" type="slidenum">
              <a:rPr lang="de-DE" smtClean="0"/>
              <a:t>‹N›</a:t>
            </a:fld>
            <a:endParaRPr lang="de-DE"/>
          </a:p>
        </p:txBody>
      </p:sp>
      <p:sp>
        <p:nvSpPr>
          <p:cNvPr id="37" name="Inhaltsplatzhalter 2"/>
          <p:cNvSpPr>
            <a:spLocks noGrp="1"/>
          </p:cNvSpPr>
          <p:nvPr>
            <p:ph idx="1" hasCustomPrompt="1"/>
          </p:nvPr>
        </p:nvSpPr>
        <p:spPr>
          <a:xfrm>
            <a:off x="3167475" y="1998001"/>
            <a:ext cx="5408523" cy="4101587"/>
          </a:xfrm>
          <a:solidFill>
            <a:schemeClr val="bg1"/>
          </a:solidFill>
        </p:spPr>
        <p:txBody>
          <a:bodyPr lIns="252000" tIns="252000" rIns="0" bIns="180000" numCol="2" spcCol="360000"/>
          <a:lstStyle>
            <a:lvl1pPr marL="189025" indent="-189025">
              <a:lnSpc>
                <a:spcPts val="1200"/>
              </a:lnSpc>
              <a:spcAft>
                <a:spcPts val="675"/>
              </a:spcAft>
              <a:buClr>
                <a:schemeClr val="accent1"/>
              </a:buClr>
              <a:buFont typeface="+mj-lt"/>
              <a:buAutoNum type="romanUcPeriod"/>
              <a:tabLst>
                <a:tab pos="2160288" algn="l"/>
              </a:tabLst>
              <a:defRPr sz="1050" b="1" i="0" cap="all" baseline="0">
                <a:solidFill>
                  <a:schemeClr val="accent1"/>
                </a:solidFill>
                <a:latin typeface="Calibri" panose="020F0502020204030204" pitchFamily="34" charset="0"/>
              </a:defRPr>
            </a:lvl1pPr>
            <a:lvl2pPr marL="189025" indent="-189025" defTabSz="189025">
              <a:lnSpc>
                <a:spcPts val="1200"/>
              </a:lnSpc>
              <a:spcBef>
                <a:spcPts val="375"/>
              </a:spcBef>
              <a:buFont typeface="+mj-lt"/>
              <a:buAutoNum type="arabicPeriod"/>
              <a:tabLst>
                <a:tab pos="2160288" algn="l"/>
              </a:tabLst>
              <a:defRPr sz="1050" b="0" i="0" baseline="0">
                <a:latin typeface="Calibri" panose="020F0502020204030204" pitchFamily="34" charset="0"/>
              </a:defRPr>
            </a:lvl2pPr>
            <a:lvl3pPr marL="297040" indent="-108014" defTabSz="270036">
              <a:lnSpc>
                <a:spcPts val="1200"/>
              </a:lnSpc>
              <a:spcBef>
                <a:spcPts val="0"/>
              </a:spcBef>
              <a:buFont typeface="Calibri Light" panose="020F0302020204030204" pitchFamily="34" charset="0"/>
              <a:buChar char="›"/>
              <a:tabLst>
                <a:tab pos="2160288" algn="l"/>
              </a:tabLst>
              <a:defRPr sz="1050" baseline="0">
                <a:latin typeface="+mj-lt"/>
              </a:defRPr>
            </a:lvl3pPr>
            <a:lvl4pPr marL="297040" indent="-108014">
              <a:lnSpc>
                <a:spcPts val="1200"/>
              </a:lnSpc>
              <a:spcBef>
                <a:spcPts val="0"/>
              </a:spcBef>
              <a:tabLst>
                <a:tab pos="2160288" algn="l"/>
              </a:tabLst>
              <a:defRPr sz="1050" baseline="0">
                <a:latin typeface="+mj-lt"/>
              </a:defRPr>
            </a:lvl4pPr>
            <a:lvl5pPr marL="297040" indent="-108014">
              <a:lnSpc>
                <a:spcPts val="1200"/>
              </a:lnSpc>
              <a:spcBef>
                <a:spcPts val="0"/>
              </a:spcBef>
              <a:buFont typeface="Calibri" panose="020F0502020204030204" pitchFamily="34" charset="0"/>
              <a:buChar char="›"/>
              <a:tabLst>
                <a:tab pos="2160288" algn="l"/>
              </a:tabLst>
              <a:defRPr>
                <a:latin typeface="+mj-lt"/>
              </a:defRPr>
            </a:lvl5pPr>
          </a:lstStyle>
          <a:p>
            <a:pPr lvl="0"/>
            <a:r>
              <a:rPr lang="de-DE" dirty="0"/>
              <a:t>Textmasterformat </a:t>
            </a:r>
            <a:br>
              <a:rPr lang="de-DE" dirty="0"/>
            </a:br>
            <a:r>
              <a:rPr lang="de-DE" dirty="0"/>
              <a:t>bearbeiten</a:t>
            </a:r>
          </a:p>
          <a:p>
            <a:pPr lvl="1"/>
            <a:r>
              <a:rPr lang="de-DE" dirty="0"/>
              <a:t>Zweite Ebene	01</a:t>
            </a:r>
          </a:p>
          <a:p>
            <a:pPr lvl="2"/>
            <a:r>
              <a:rPr lang="de-DE" dirty="0"/>
              <a:t>Dritte Ebene	01</a:t>
            </a:r>
          </a:p>
          <a:p>
            <a:pPr lvl="3"/>
            <a:r>
              <a:rPr lang="de-DE" dirty="0"/>
              <a:t>Vierte Ebene	01</a:t>
            </a:r>
          </a:p>
          <a:p>
            <a:pPr lvl="4"/>
            <a:r>
              <a:rPr lang="de-DE" dirty="0"/>
              <a:t>Fünfte Ebene</a:t>
            </a:r>
          </a:p>
        </p:txBody>
      </p:sp>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l="14194" r="71089"/>
          <a:stretch/>
        </p:blipFill>
        <p:spPr>
          <a:xfrm flipH="1">
            <a:off x="-1" y="1292447"/>
            <a:ext cx="2057668" cy="729740"/>
          </a:xfrm>
          <a:prstGeom prst="rect">
            <a:avLst/>
          </a:prstGeom>
        </p:spPr>
      </p:pic>
      <p:sp>
        <p:nvSpPr>
          <p:cNvPr id="9" name="Fußzeilenplatzhalter 3"/>
          <p:cNvSpPr>
            <a:spLocks noGrp="1"/>
          </p:cNvSpPr>
          <p:nvPr>
            <p:ph type="ftr" sz="quarter" idx="3"/>
          </p:nvPr>
        </p:nvSpPr>
        <p:spPr>
          <a:xfrm>
            <a:off x="735085" y="735894"/>
            <a:ext cx="6504770" cy="193228"/>
          </a:xfrm>
          <a:prstGeom prst="rect">
            <a:avLst/>
          </a:prstGeom>
        </p:spPr>
        <p:txBody>
          <a:bodyPr vert="horz" lIns="0" tIns="0" rIns="0" bIns="0" rtlCol="0" anchor="t" anchorCtr="0"/>
          <a:lstStyle>
            <a:lvl1pPr marL="0" marR="0" indent="0" algn="l" defTabSz="685891" rtl="0" eaLnBrk="1" fontAlgn="auto" latinLnBrk="0" hangingPunct="1">
              <a:lnSpc>
                <a:spcPct val="100000"/>
              </a:lnSpc>
              <a:spcBef>
                <a:spcPts val="0"/>
              </a:spcBef>
              <a:spcAft>
                <a:spcPts val="0"/>
              </a:spcAft>
              <a:buClrTx/>
              <a:buSzTx/>
              <a:buFontTx/>
              <a:buNone/>
              <a:tabLst/>
              <a:defRPr sz="9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323932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FFAE5-E61C-4CB5-A6DF-A651F5AC760E}"/>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es-ES"/>
          </a:p>
        </p:txBody>
      </p:sp>
      <p:sp>
        <p:nvSpPr>
          <p:cNvPr id="3" name="Untertitel 2">
            <a:extLst>
              <a:ext uri="{FF2B5EF4-FFF2-40B4-BE49-F238E27FC236}">
                <a16:creationId xmlns:a16="http://schemas.microsoft.com/office/drawing/2014/main" id="{3D0E588E-DC07-4E16-ADCF-7C1995C95A12}"/>
              </a:ext>
            </a:extLst>
          </p:cNvPr>
          <p:cNvSpPr>
            <a:spLocks noGrp="1"/>
          </p:cNvSpPr>
          <p:nvPr>
            <p:ph type="subTitle" idx="1"/>
          </p:nvPr>
        </p:nvSpPr>
        <p:spPr>
          <a:xfrm>
            <a:off x="1143000" y="3602038"/>
            <a:ext cx="6858000" cy="1655762"/>
          </a:xfrm>
        </p:spPr>
        <p:txBody>
          <a:bodyPr/>
          <a:lstStyle>
            <a:lvl1pPr marL="0" indent="0" algn="ctr">
              <a:buNone/>
              <a:defRPr sz="1800"/>
            </a:lvl1pPr>
            <a:lvl2pPr marL="342911" indent="0" algn="ctr">
              <a:buNone/>
              <a:defRPr sz="1500"/>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9" indent="0" algn="ctr">
              <a:buNone/>
              <a:defRPr sz="1200"/>
            </a:lvl7pPr>
            <a:lvl8pPr marL="2400380" indent="0" algn="ctr">
              <a:buNone/>
              <a:defRPr sz="1200"/>
            </a:lvl8pPr>
            <a:lvl9pPr marL="2743291" indent="0" algn="ctr">
              <a:buNone/>
              <a:defRPr sz="1200"/>
            </a:lvl9pPr>
          </a:lstStyle>
          <a:p>
            <a:r>
              <a:rPr lang="de-DE"/>
              <a:t>Master-Untertitelformat bearbeiten</a:t>
            </a:r>
            <a:endParaRPr lang="es-ES"/>
          </a:p>
        </p:txBody>
      </p:sp>
      <p:sp>
        <p:nvSpPr>
          <p:cNvPr id="4" name="Datumsplatzhalter 3">
            <a:extLst>
              <a:ext uri="{FF2B5EF4-FFF2-40B4-BE49-F238E27FC236}">
                <a16:creationId xmlns:a16="http://schemas.microsoft.com/office/drawing/2014/main" id="{7D30C611-8868-4DE0-B2B5-3312A1452B26}"/>
              </a:ext>
            </a:extLst>
          </p:cNvPr>
          <p:cNvSpPr>
            <a:spLocks noGrp="1"/>
          </p:cNvSpPr>
          <p:nvPr>
            <p:ph type="dt" sz="half" idx="10"/>
          </p:nvPr>
        </p:nvSpPr>
        <p:spPr/>
        <p:txBody>
          <a:bodyPr/>
          <a:lstStyle/>
          <a:p>
            <a:pPr defTabSz="685891"/>
            <a:fld id="{7616CC1A-F514-42AD-8318-B283F28C798C}" type="datetimeFigureOut">
              <a:rPr lang="es-ES" smtClean="0">
                <a:solidFill>
                  <a:prstClr val="black">
                    <a:tint val="75000"/>
                  </a:prstClr>
                </a:solidFill>
              </a:rPr>
              <a:pPr defTabSz="685891"/>
              <a:t>24/11/2022</a:t>
            </a:fld>
            <a:endParaRPr lang="es-ES">
              <a:solidFill>
                <a:prstClr val="black">
                  <a:tint val="75000"/>
                </a:prstClr>
              </a:solidFill>
            </a:endParaRPr>
          </a:p>
        </p:txBody>
      </p:sp>
      <p:sp>
        <p:nvSpPr>
          <p:cNvPr id="5" name="Fußzeilenplatzhalter 4">
            <a:extLst>
              <a:ext uri="{FF2B5EF4-FFF2-40B4-BE49-F238E27FC236}">
                <a16:creationId xmlns:a16="http://schemas.microsoft.com/office/drawing/2014/main" id="{8145AF52-7726-41E1-8064-E59D09019FF1}"/>
              </a:ext>
            </a:extLst>
          </p:cNvPr>
          <p:cNvSpPr>
            <a:spLocks noGrp="1"/>
          </p:cNvSpPr>
          <p:nvPr>
            <p:ph type="ftr" sz="quarter" idx="11"/>
          </p:nvPr>
        </p:nvSpPr>
        <p:spPr/>
        <p:txBody>
          <a:bodyPr/>
          <a:lstStyle/>
          <a:p>
            <a:pPr defTabSz="685891"/>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B6C599C1-BE4B-4356-B2A4-5AD997BDAE83}"/>
              </a:ext>
            </a:extLst>
          </p:cNvPr>
          <p:cNvSpPr>
            <a:spLocks noGrp="1"/>
          </p:cNvSpPr>
          <p:nvPr>
            <p:ph type="sldNum" sz="quarter" idx="12"/>
          </p:nvPr>
        </p:nvSpPr>
        <p:spPr/>
        <p:txBody>
          <a:body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spTree>
    <p:extLst>
      <p:ext uri="{BB962C8B-B14F-4D97-AF65-F5344CB8AC3E}">
        <p14:creationId xmlns:p14="http://schemas.microsoft.com/office/powerpoint/2010/main" val="322412438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05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estazione sezione">
    <p:spTree>
      <p:nvGrpSpPr>
        <p:cNvPr id="1" name=""/>
        <p:cNvGrpSpPr/>
        <p:nvPr/>
      </p:nvGrpSpPr>
      <p:grpSpPr>
        <a:xfrm>
          <a:off x="0" y="0"/>
          <a:ext cx="0" cy="0"/>
          <a:chOff x="0" y="0"/>
          <a:chExt cx="0" cy="0"/>
        </a:xfrm>
      </p:grpSpPr>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644237" y="1650670"/>
            <a:ext cx="7825947" cy="4510644"/>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24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2925"/>
            </a:lvl2pPr>
            <a:lvl3pPr lvl="2" algn="ctr">
              <a:spcBef>
                <a:spcPts val="0"/>
              </a:spcBef>
              <a:spcAft>
                <a:spcPts val="0"/>
              </a:spcAft>
              <a:buSzPts val="5200"/>
              <a:buNone/>
              <a:defRPr sz="2925"/>
            </a:lvl3pPr>
            <a:lvl4pPr lvl="3" algn="ctr">
              <a:spcBef>
                <a:spcPts val="0"/>
              </a:spcBef>
              <a:spcAft>
                <a:spcPts val="0"/>
              </a:spcAft>
              <a:buSzPts val="5200"/>
              <a:buNone/>
              <a:defRPr sz="2925"/>
            </a:lvl4pPr>
            <a:lvl5pPr lvl="4" algn="ctr">
              <a:spcBef>
                <a:spcPts val="0"/>
              </a:spcBef>
              <a:spcAft>
                <a:spcPts val="0"/>
              </a:spcAft>
              <a:buSzPts val="5200"/>
              <a:buNone/>
              <a:defRPr sz="2925"/>
            </a:lvl5pPr>
            <a:lvl6pPr lvl="5" algn="ctr">
              <a:spcBef>
                <a:spcPts val="0"/>
              </a:spcBef>
              <a:spcAft>
                <a:spcPts val="0"/>
              </a:spcAft>
              <a:buSzPts val="5200"/>
              <a:buNone/>
              <a:defRPr sz="2925"/>
            </a:lvl6pPr>
            <a:lvl7pPr lvl="6" algn="ctr">
              <a:spcBef>
                <a:spcPts val="0"/>
              </a:spcBef>
              <a:spcAft>
                <a:spcPts val="0"/>
              </a:spcAft>
              <a:buSzPts val="5200"/>
              <a:buNone/>
              <a:defRPr sz="2925"/>
            </a:lvl7pPr>
            <a:lvl8pPr lvl="7" algn="ctr">
              <a:spcBef>
                <a:spcPts val="0"/>
              </a:spcBef>
              <a:spcAft>
                <a:spcPts val="0"/>
              </a:spcAft>
              <a:buSzPts val="5200"/>
              <a:buNone/>
              <a:defRPr sz="2925"/>
            </a:lvl8pPr>
            <a:lvl9pPr lvl="8" algn="ctr">
              <a:spcBef>
                <a:spcPts val="0"/>
              </a:spcBef>
              <a:spcAft>
                <a:spcPts val="0"/>
              </a:spcAft>
              <a:buSzPts val="5200"/>
              <a:buNone/>
              <a:defRPr sz="2925"/>
            </a:lvl9pPr>
          </a:lstStyle>
          <a:p>
            <a:r>
              <a:rPr lang="it-IT" dirty="0"/>
              <a:t>Fare clic per modificare il titolo delle slide</a:t>
            </a:r>
            <a:endParaRPr dirty="0"/>
          </a:p>
        </p:txBody>
      </p:sp>
      <p:pic>
        <p:nvPicPr>
          <p:cNvPr id="4" name="Google Shape;21;p4">
            <a:extLst>
              <a:ext uri="{FF2B5EF4-FFF2-40B4-BE49-F238E27FC236}">
                <a16:creationId xmlns:a16="http://schemas.microsoft.com/office/drawing/2014/main" id="{2541837F-1E04-4537-963D-C4C6EE8581C7}"/>
              </a:ext>
            </a:extLst>
          </p:cNvPr>
          <p:cNvPicPr preferRelativeResize="0"/>
          <p:nvPr userDrawn="1"/>
        </p:nvPicPr>
        <p:blipFill>
          <a:blip r:embed="rId2">
            <a:extLst>
              <a:ext uri="{96DAC541-7B7A-43D3-8B79-37D633B846F1}">
                <asvg:svgBlip xmlns:asvg="http://schemas.microsoft.com/office/drawing/2016/SVG/main" r:embed="rId3"/>
              </a:ext>
            </a:extLst>
          </a:blip>
          <a:stretch>
            <a:fillRect/>
          </a:stretch>
        </p:blipFill>
        <p:spPr>
          <a:xfrm>
            <a:off x="644652" y="750579"/>
            <a:ext cx="932956" cy="311851"/>
          </a:xfrm>
          <a:prstGeom prst="rect">
            <a:avLst/>
          </a:prstGeom>
          <a:noFill/>
          <a:ln>
            <a:noFill/>
          </a:ln>
        </p:spPr>
      </p:pic>
    </p:spTree>
    <p:extLst>
      <p:ext uri="{BB962C8B-B14F-4D97-AF65-F5344CB8AC3E}">
        <p14:creationId xmlns:p14="http://schemas.microsoft.com/office/powerpoint/2010/main" val="135874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testazione sezione + sottotitolo">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D39042D-E5F6-354C-AE48-85CA368F3EEB}"/>
              </a:ext>
            </a:extLst>
          </p:cNvPr>
          <p:cNvSpPr>
            <a:spLocks noGrp="1"/>
          </p:cNvSpPr>
          <p:nvPr>
            <p:ph sz="quarter" idx="10" hasCustomPrompt="1"/>
          </p:nvPr>
        </p:nvSpPr>
        <p:spPr>
          <a:xfrm>
            <a:off x="644130" y="4512249"/>
            <a:ext cx="7825840" cy="906143"/>
          </a:xfrm>
        </p:spPr>
        <p:txBody>
          <a:bodyPr anchor="ctr">
            <a:normAutofit/>
          </a:bodyPr>
          <a:lstStyle>
            <a:lvl1pPr marL="0" indent="0">
              <a:buNone/>
              <a:defRPr sz="1800" b="0">
                <a:solidFill>
                  <a:schemeClr val="tx1">
                    <a:lumMod val="85000"/>
                    <a:lumOff val="15000"/>
                  </a:schemeClr>
                </a:solidFill>
                <a:latin typeface="Roboto Slab" pitchFamily="2" charset="0"/>
                <a:ea typeface="Roboto Slab" pitchFamily="2" charset="0"/>
              </a:defRPr>
            </a:lvl1pPr>
          </a:lstStyle>
          <a:p>
            <a:pPr lvl="0"/>
            <a:r>
              <a:rPr lang="it-IT" dirty="0"/>
              <a:t>Fare clic per modificare il sottotitolo della sezione</a:t>
            </a:r>
          </a:p>
        </p:txBody>
      </p:sp>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644237" y="1602829"/>
            <a:ext cx="7825947" cy="2422906"/>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24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2925"/>
            </a:lvl2pPr>
            <a:lvl3pPr lvl="2" algn="ctr">
              <a:spcBef>
                <a:spcPts val="0"/>
              </a:spcBef>
              <a:spcAft>
                <a:spcPts val="0"/>
              </a:spcAft>
              <a:buSzPts val="5200"/>
              <a:buNone/>
              <a:defRPr sz="2925"/>
            </a:lvl3pPr>
            <a:lvl4pPr lvl="3" algn="ctr">
              <a:spcBef>
                <a:spcPts val="0"/>
              </a:spcBef>
              <a:spcAft>
                <a:spcPts val="0"/>
              </a:spcAft>
              <a:buSzPts val="5200"/>
              <a:buNone/>
              <a:defRPr sz="2925"/>
            </a:lvl4pPr>
            <a:lvl5pPr lvl="4" algn="ctr">
              <a:spcBef>
                <a:spcPts val="0"/>
              </a:spcBef>
              <a:spcAft>
                <a:spcPts val="0"/>
              </a:spcAft>
              <a:buSzPts val="5200"/>
              <a:buNone/>
              <a:defRPr sz="2925"/>
            </a:lvl5pPr>
            <a:lvl6pPr lvl="5" algn="ctr">
              <a:spcBef>
                <a:spcPts val="0"/>
              </a:spcBef>
              <a:spcAft>
                <a:spcPts val="0"/>
              </a:spcAft>
              <a:buSzPts val="5200"/>
              <a:buNone/>
              <a:defRPr sz="2925"/>
            </a:lvl6pPr>
            <a:lvl7pPr lvl="6" algn="ctr">
              <a:spcBef>
                <a:spcPts val="0"/>
              </a:spcBef>
              <a:spcAft>
                <a:spcPts val="0"/>
              </a:spcAft>
              <a:buSzPts val="5200"/>
              <a:buNone/>
              <a:defRPr sz="2925"/>
            </a:lvl7pPr>
            <a:lvl8pPr lvl="7" algn="ctr">
              <a:spcBef>
                <a:spcPts val="0"/>
              </a:spcBef>
              <a:spcAft>
                <a:spcPts val="0"/>
              </a:spcAft>
              <a:buSzPts val="5200"/>
              <a:buNone/>
              <a:defRPr sz="2925"/>
            </a:lvl8pPr>
            <a:lvl9pPr lvl="8" algn="ctr">
              <a:spcBef>
                <a:spcPts val="0"/>
              </a:spcBef>
              <a:spcAft>
                <a:spcPts val="0"/>
              </a:spcAft>
              <a:buSzPts val="5200"/>
              <a:buNone/>
              <a:defRPr sz="2925"/>
            </a:lvl9pPr>
          </a:lstStyle>
          <a:p>
            <a:r>
              <a:rPr lang="it-IT" dirty="0"/>
              <a:t>Fare clic per modificare il titolo delle slide</a:t>
            </a:r>
            <a:endParaRPr dirty="0"/>
          </a:p>
        </p:txBody>
      </p:sp>
    </p:spTree>
    <p:extLst>
      <p:ext uri="{BB962C8B-B14F-4D97-AF65-F5344CB8AC3E}">
        <p14:creationId xmlns:p14="http://schemas.microsoft.com/office/powerpoint/2010/main" val="152544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olo, sottotitolo e tes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A57FB5-7025-8A46-A2C8-9AC199CBFA66}"/>
              </a:ext>
            </a:extLst>
          </p:cNvPr>
          <p:cNvSpPr>
            <a:spLocks noGrp="1"/>
          </p:cNvSpPr>
          <p:nvPr>
            <p:ph idx="1"/>
          </p:nvPr>
        </p:nvSpPr>
        <p:spPr>
          <a:xfrm>
            <a:off x="628650" y="2511383"/>
            <a:ext cx="7886700" cy="3057565"/>
          </a:xfrm>
        </p:spPr>
        <p:txBody>
          <a:bodyPr anchor="ctr"/>
          <a:lstStyle>
            <a:lvl1pPr marL="0" indent="0">
              <a:lnSpc>
                <a:spcPct val="150000"/>
              </a:lnSpc>
              <a:buClr>
                <a:schemeClr val="tx1">
                  <a:lumMod val="85000"/>
                  <a:lumOff val="15000"/>
                </a:schemeClr>
              </a:buClr>
              <a:buFont typeface="Fira Sans" panose="020B0503050000020004" pitchFamily="34" charset="0"/>
              <a:buNone/>
              <a:defRPr sz="1500" b="0" i="0">
                <a:latin typeface="Fira Sans Medium" panose="020B0503050000020004" pitchFamily="34" charset="0"/>
              </a:defRPr>
            </a:lvl1pPr>
            <a:lvl2pPr marL="385744"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200"/>
            </a:lvl2pPr>
            <a:lvl3pPr marL="610761"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050"/>
            </a:lvl3pPr>
            <a:lvl4pPr>
              <a:defRPr sz="900" b="0" i="0">
                <a:latin typeface="Fira Sans" panose="020B0503050000020004" pitchFamily="34" charset="0"/>
              </a:defRPr>
            </a:lvl4pPr>
          </a:lstStyle>
          <a:p>
            <a:pPr lvl="0"/>
            <a:r>
              <a:rPr lang="it-IT"/>
              <a:t>Modifica gli stili del testo dello schema</a:t>
            </a:r>
          </a:p>
        </p:txBody>
      </p:sp>
      <p:sp>
        <p:nvSpPr>
          <p:cNvPr id="8" name="Text Placeholder 7">
            <a:extLst>
              <a:ext uri="{FF2B5EF4-FFF2-40B4-BE49-F238E27FC236}">
                <a16:creationId xmlns:a16="http://schemas.microsoft.com/office/drawing/2014/main" id="{A765F876-3350-441E-BD36-BE705EBA2058}"/>
              </a:ext>
            </a:extLst>
          </p:cNvPr>
          <p:cNvSpPr>
            <a:spLocks noGrp="1"/>
          </p:cNvSpPr>
          <p:nvPr>
            <p:ph type="body" sz="quarter" idx="13" hasCustomPrompt="1"/>
          </p:nvPr>
        </p:nvSpPr>
        <p:spPr>
          <a:xfrm>
            <a:off x="628650" y="1551582"/>
            <a:ext cx="7886700" cy="762000"/>
          </a:xfrm>
        </p:spPr>
        <p:txBody>
          <a:bodyPr>
            <a:normAutofit/>
          </a:bodyPr>
          <a:lstStyle>
            <a:lvl1pPr marL="0" indent="0">
              <a:buNone/>
              <a:defRPr sz="18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1" name="Segnaposto titolo 1">
            <a:extLst>
              <a:ext uri="{FF2B5EF4-FFF2-40B4-BE49-F238E27FC236}">
                <a16:creationId xmlns:a16="http://schemas.microsoft.com/office/drawing/2014/main" id="{04C02021-F048-EF46-A427-824414E03CAC}"/>
              </a:ext>
            </a:extLst>
          </p:cNvPr>
          <p:cNvSpPr>
            <a:spLocks noGrp="1"/>
          </p:cNvSpPr>
          <p:nvPr>
            <p:ph type="title"/>
          </p:nvPr>
        </p:nvSpPr>
        <p:spPr>
          <a:xfrm>
            <a:off x="628650" y="365126"/>
            <a:ext cx="7886700" cy="988662"/>
          </a:xfrm>
          <a:prstGeom prst="rect">
            <a:avLst/>
          </a:prstGeom>
        </p:spPr>
        <p:txBody>
          <a:bodyPr vert="horz" lIns="91440" tIns="45720" rIns="91440" bIns="45720" rtlCol="0" anchor="t">
            <a:noAutofit/>
          </a:bodyPr>
          <a:lstStyle>
            <a:lvl1pPr>
              <a:defRPr sz="2100"/>
            </a:lvl1pPr>
          </a:lstStyle>
          <a:p>
            <a:r>
              <a:rPr lang="it-IT"/>
              <a:t>Fare clic per modificare lo stile del titolo</a:t>
            </a:r>
            <a:endParaRPr lang="it-IT" dirty="0"/>
          </a:p>
        </p:txBody>
      </p:sp>
      <p:sp>
        <p:nvSpPr>
          <p:cNvPr id="5" name="Segnaposto numero diapositiva 4">
            <a:extLst>
              <a:ext uri="{FF2B5EF4-FFF2-40B4-BE49-F238E27FC236}">
                <a16:creationId xmlns:a16="http://schemas.microsoft.com/office/drawing/2014/main" id="{0C11EF75-678E-9E47-B9E3-622B2E130D2E}"/>
              </a:ext>
            </a:extLst>
          </p:cNvPr>
          <p:cNvSpPr>
            <a:spLocks noGrp="1"/>
          </p:cNvSpPr>
          <p:nvPr>
            <p:ph type="sldNum" sz="quarter" idx="16"/>
          </p:nvPr>
        </p:nvSpPr>
        <p:spPr/>
        <p:txBody>
          <a:bodyPr/>
          <a:lstStyle/>
          <a:p>
            <a:fld id="{FEC4A954-C260-E84D-8B85-4D54550A05DF}" type="slidenum">
              <a:rPr lang="it-IT" smtClean="0"/>
              <a:pPr/>
              <a:t>‹N›</a:t>
            </a:fld>
            <a:endParaRPr lang="it-IT"/>
          </a:p>
        </p:txBody>
      </p:sp>
    </p:spTree>
    <p:extLst>
      <p:ext uri="{BB962C8B-B14F-4D97-AF65-F5344CB8AC3E}">
        <p14:creationId xmlns:p14="http://schemas.microsoft.com/office/powerpoint/2010/main" val="190979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olo e immagine">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D4F9B8F1-23BB-DE44-B117-C81D61DBD6A5}"/>
              </a:ext>
            </a:extLst>
          </p:cNvPr>
          <p:cNvSpPr>
            <a:spLocks noGrp="1"/>
          </p:cNvSpPr>
          <p:nvPr>
            <p:ph type="pic" sz="quarter" idx="10"/>
          </p:nvPr>
        </p:nvSpPr>
        <p:spPr>
          <a:xfrm>
            <a:off x="628650" y="1543054"/>
            <a:ext cx="7886700" cy="4024630"/>
          </a:xfrm>
        </p:spPr>
        <p:txBody>
          <a:bodyPr anchor="ctr"/>
          <a:lstStyle>
            <a:lvl1pPr marL="0" marR="0" indent="0" algn="ctr" defTabSz="514325" rtl="0" eaLnBrk="1" fontAlgn="auto" latinLnBrk="0" hangingPunct="1">
              <a:lnSpc>
                <a:spcPct val="90000"/>
              </a:lnSpc>
              <a:spcBef>
                <a:spcPts val="563"/>
              </a:spcBef>
              <a:spcAft>
                <a:spcPts val="0"/>
              </a:spcAft>
              <a:buClrTx/>
              <a:buSzTx/>
              <a:buFont typeface="Fira Sans" panose="020B0503050000020004" pitchFamily="34" charset="0"/>
              <a:buNone/>
              <a:tabLst/>
              <a:defRPr b="0" i="1">
                <a:latin typeface="Fira Sans" panose="020B0503050000020004" pitchFamily="34" charset="0"/>
              </a:defRPr>
            </a:lvl1pPr>
          </a:lstStyle>
          <a:p>
            <a:pPr marL="0" marR="0" lvl="0" indent="0" algn="l" defTabSz="514325" rtl="0" eaLnBrk="1" fontAlgn="auto" latinLnBrk="0" hangingPunct="1">
              <a:lnSpc>
                <a:spcPct val="90000"/>
              </a:lnSpc>
              <a:spcBef>
                <a:spcPts val="563"/>
              </a:spcBef>
              <a:spcAft>
                <a:spcPts val="0"/>
              </a:spcAft>
              <a:buClrTx/>
              <a:buSzTx/>
              <a:buFont typeface="Fira Sans" panose="020B0503050000020004" pitchFamily="34" charset="0"/>
              <a:buNone/>
              <a:tabLst/>
              <a:defRPr/>
            </a:pPr>
            <a:r>
              <a:rPr lang="it-IT"/>
              <a:t>Fare clic sull'icona per inserire un'immagine</a:t>
            </a:r>
            <a:endParaRPr lang="it-IT" dirty="0"/>
          </a:p>
        </p:txBody>
      </p:sp>
      <p:sp>
        <p:nvSpPr>
          <p:cNvPr id="3" name="Segnaposto numero diapositiva 2">
            <a:extLst>
              <a:ext uri="{FF2B5EF4-FFF2-40B4-BE49-F238E27FC236}">
                <a16:creationId xmlns:a16="http://schemas.microsoft.com/office/drawing/2014/main" id="{2A5C4FFC-D4BE-BB4F-92DA-D862EC4EB343}"/>
              </a:ext>
            </a:extLst>
          </p:cNvPr>
          <p:cNvSpPr>
            <a:spLocks noGrp="1"/>
          </p:cNvSpPr>
          <p:nvPr>
            <p:ph type="sldNum" sz="quarter" idx="12"/>
          </p:nvPr>
        </p:nvSpPr>
        <p:spPr/>
        <p:txBody>
          <a:bodyPr/>
          <a:lstStyle/>
          <a:p>
            <a:fld id="{FEC4A954-C260-E84D-8B85-4D54550A05DF}" type="slidenum">
              <a:rPr lang="it-IT" smtClean="0"/>
              <a:pPr/>
              <a:t>‹N›</a:t>
            </a:fld>
            <a:endParaRPr lang="it-IT"/>
          </a:p>
        </p:txBody>
      </p:sp>
      <p:sp>
        <p:nvSpPr>
          <p:cNvPr id="10" name="Segnaposto titolo 1">
            <a:extLst>
              <a:ext uri="{FF2B5EF4-FFF2-40B4-BE49-F238E27FC236}">
                <a16:creationId xmlns:a16="http://schemas.microsoft.com/office/drawing/2014/main" id="{E6275BA2-C88F-D442-BB44-16AD120A3F65}"/>
              </a:ext>
            </a:extLst>
          </p:cNvPr>
          <p:cNvSpPr>
            <a:spLocks noGrp="1"/>
          </p:cNvSpPr>
          <p:nvPr>
            <p:ph type="title"/>
          </p:nvPr>
        </p:nvSpPr>
        <p:spPr>
          <a:xfrm>
            <a:off x="628650" y="365126"/>
            <a:ext cx="7886700" cy="988662"/>
          </a:xfrm>
          <a:prstGeom prst="rect">
            <a:avLst/>
          </a:prstGeom>
        </p:spPr>
        <p:txBody>
          <a:bodyPr vert="horz" lIns="91440" tIns="45720" rIns="91440" bIns="45720" rtlCol="0" anchor="t">
            <a:noAutofit/>
          </a:bodyPr>
          <a:lstStyle>
            <a:lvl1pPr>
              <a:defRPr sz="2100"/>
            </a:lvl1pPr>
          </a:lstStyle>
          <a:p>
            <a:r>
              <a:rPr lang="it-IT"/>
              <a:t>Fare clic per modificare lo stile del titolo</a:t>
            </a:r>
            <a:endParaRPr lang="it-IT" dirty="0"/>
          </a:p>
        </p:txBody>
      </p:sp>
    </p:spTree>
    <p:extLst>
      <p:ext uri="{BB962C8B-B14F-4D97-AF65-F5344CB8AC3E}">
        <p14:creationId xmlns:p14="http://schemas.microsoft.com/office/powerpoint/2010/main" val="40337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id="{4A68EDD3-8B24-5E4A-A507-BC4297B68394}"/>
              </a:ext>
            </a:extLst>
          </p:cNvPr>
          <p:cNvSpPr>
            <a:spLocks noGrp="1"/>
          </p:cNvSpPr>
          <p:nvPr>
            <p:ph type="title"/>
          </p:nvPr>
        </p:nvSpPr>
        <p:spPr>
          <a:xfrm>
            <a:off x="628650" y="365126"/>
            <a:ext cx="7886700" cy="988662"/>
          </a:xfrm>
          <a:prstGeom prst="rect">
            <a:avLst/>
          </a:prstGeom>
        </p:spPr>
        <p:txBody>
          <a:bodyPr vert="horz" lIns="91440" tIns="45720" rIns="91440" bIns="45720" rtlCol="0" anchor="t">
            <a:noAutofit/>
          </a:bodyPr>
          <a:lstStyle>
            <a:lvl1pPr>
              <a:defRPr sz="2100"/>
            </a:lvl1pPr>
          </a:lstStyle>
          <a:p>
            <a:r>
              <a:rPr lang="it-IT"/>
              <a:t>Fare clic per modificare lo stile del titolo</a:t>
            </a:r>
            <a:endParaRPr lang="it-IT" dirty="0"/>
          </a:p>
        </p:txBody>
      </p:sp>
      <p:sp>
        <p:nvSpPr>
          <p:cNvPr id="4" name="Segnaposto numero diapositiva 3">
            <a:extLst>
              <a:ext uri="{FF2B5EF4-FFF2-40B4-BE49-F238E27FC236}">
                <a16:creationId xmlns:a16="http://schemas.microsoft.com/office/drawing/2014/main" id="{97747EE5-0480-854D-A548-B2B40F2E638A}"/>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10" name="Segnaposto contenuto 2">
            <a:extLst>
              <a:ext uri="{FF2B5EF4-FFF2-40B4-BE49-F238E27FC236}">
                <a16:creationId xmlns:a16="http://schemas.microsoft.com/office/drawing/2014/main" id="{1AB9F965-5489-F944-AC9B-8A7ABDD5E406}"/>
              </a:ext>
            </a:extLst>
          </p:cNvPr>
          <p:cNvSpPr>
            <a:spLocks noGrp="1"/>
          </p:cNvSpPr>
          <p:nvPr>
            <p:ph idx="12"/>
          </p:nvPr>
        </p:nvSpPr>
        <p:spPr>
          <a:xfrm>
            <a:off x="628650" y="1531917"/>
            <a:ext cx="78867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1500" b="0" i="0">
                <a:latin typeface="Fira Sans Medium" panose="020B0503050000020004" pitchFamily="34" charset="0"/>
              </a:defRPr>
            </a:lvl1pPr>
            <a:lvl2pPr marL="385744"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200"/>
            </a:lvl2pPr>
            <a:lvl3pPr marL="610761"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050"/>
            </a:lvl3pPr>
            <a:lvl4pPr>
              <a:defRPr sz="900" b="0" i="0">
                <a:latin typeface="Fira Sans" panose="020B0503050000020004" pitchFamily="34" charset="0"/>
              </a:defRPr>
            </a:lvl4pPr>
          </a:lstStyle>
          <a:p>
            <a:pPr lvl="0"/>
            <a:r>
              <a:rPr lang="it-IT"/>
              <a:t>Modifica gli stili del testo dello schema</a:t>
            </a:r>
          </a:p>
        </p:txBody>
      </p:sp>
    </p:spTree>
    <p:extLst>
      <p:ext uri="{BB962C8B-B14F-4D97-AF65-F5344CB8AC3E}">
        <p14:creationId xmlns:p14="http://schemas.microsoft.com/office/powerpoint/2010/main" val="221019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5.xml"/><Relationship Id="rId16"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8.png"/><Relationship Id="rId5" Type="http://schemas.openxmlformats.org/officeDocument/2006/relationships/slideLayout" Target="../slideLayouts/slideLayout8.xm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slideLayout" Target="../slideLayouts/slideLayout7.xml"/><Relationship Id="rId9" Type="http://schemas.openxmlformats.org/officeDocument/2006/relationships/image" Target="../media/image6.png"/><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6CC1A-F514-42AD-8318-B283F28C798C}" type="datetimeFigureOut">
              <a:rPr lang="es-ES" smtClean="0"/>
              <a:t>24/11/2022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07BF-9610-4DCA-A632-B81271577532}" type="slidenum">
              <a:rPr lang="de-DE" smtClean="0"/>
              <a:pPr/>
              <a:t>‹N›</a:t>
            </a:fld>
            <a:endParaRPr lang="de-DE" dirty="0"/>
          </a:p>
        </p:txBody>
      </p:sp>
      <p:pic>
        <p:nvPicPr>
          <p:cNvPr id="16" name="Immagine 15">
            <a:extLst>
              <a:ext uri="{FF2B5EF4-FFF2-40B4-BE49-F238E27FC236}">
                <a16:creationId xmlns:a16="http://schemas.microsoft.com/office/drawing/2014/main" id="{278A23AC-FD21-4CA1-8C9E-9ADC979A38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824" y="230190"/>
            <a:ext cx="960286" cy="720000"/>
          </a:xfrm>
          <a:prstGeom prst="rect">
            <a:avLst/>
          </a:prstGeom>
        </p:spPr>
      </p:pic>
      <p:pic>
        <p:nvPicPr>
          <p:cNvPr id="17" name="Immagine 16">
            <a:extLst>
              <a:ext uri="{FF2B5EF4-FFF2-40B4-BE49-F238E27FC236}">
                <a16:creationId xmlns:a16="http://schemas.microsoft.com/office/drawing/2014/main" id="{2838BB96-5D9D-4DA6-9132-A3EF525C4399}"/>
              </a:ext>
            </a:extLst>
          </p:cNvPr>
          <p:cNvPicPr>
            <a:picLocks noChangeAspect="1"/>
          </p:cNvPicPr>
          <p:nvPr userDrawn="1"/>
        </p:nvPicPr>
        <p:blipFill>
          <a:blip r:embed="rId5"/>
          <a:stretch>
            <a:fillRect/>
          </a:stretch>
        </p:blipFill>
        <p:spPr>
          <a:xfrm>
            <a:off x="655319" y="230190"/>
            <a:ext cx="2448617" cy="540000"/>
          </a:xfrm>
          <a:prstGeom prst="rect">
            <a:avLst/>
          </a:prstGeom>
        </p:spPr>
      </p:pic>
    </p:spTree>
    <p:extLst>
      <p:ext uri="{BB962C8B-B14F-4D97-AF65-F5344CB8AC3E}">
        <p14:creationId xmlns:p14="http://schemas.microsoft.com/office/powerpoint/2010/main" val="2633033227"/>
      </p:ext>
    </p:extLst>
  </p:cSld>
  <p:clrMap bg1="lt1" tx1="dk1" bg2="lt2" tx2="dk2" accent1="accent1" accent2="accent2" accent3="accent3" accent4="accent4" accent5="accent5" accent6="accent6" hlink="hlink" folHlink="folHlink"/>
  <p:sldLayoutIdLst>
    <p:sldLayoutId id="2147483743" r:id="rId1"/>
    <p:sldLayoutId id="214748375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2DC8D2-BFD3-4394-94DC-9CD8C52B4EFF}"/>
              </a:ext>
            </a:extLst>
          </p:cNvPr>
          <p:cNvSpPr>
            <a:spLocks noGrp="1"/>
          </p:cNvSpPr>
          <p:nvPr>
            <p:ph type="title"/>
          </p:nvPr>
        </p:nvSpPr>
        <p:spPr>
          <a:xfrm>
            <a:off x="628650" y="1073149"/>
            <a:ext cx="7886700" cy="1325563"/>
          </a:xfrm>
          <a:prstGeom prst="rect">
            <a:avLst/>
          </a:prstGeom>
        </p:spPr>
        <p:txBody>
          <a:bodyPr vert="horz" lIns="91440" tIns="45720" rIns="91440" bIns="45720" rtlCol="0" anchor="ctr">
            <a:normAutofit/>
          </a:bodyPr>
          <a:lstStyle/>
          <a:p>
            <a:r>
              <a:rPr lang="de-DE"/>
              <a:t>Mastertitelformat bearbeiten</a:t>
            </a:r>
            <a:endParaRPr lang="es-ES"/>
          </a:p>
        </p:txBody>
      </p:sp>
      <p:sp>
        <p:nvSpPr>
          <p:cNvPr id="3" name="Textplatzhalter 2">
            <a:extLst>
              <a:ext uri="{FF2B5EF4-FFF2-40B4-BE49-F238E27FC236}">
                <a16:creationId xmlns:a16="http://schemas.microsoft.com/office/drawing/2014/main" id="{7FFCF2E6-690D-45D8-9C01-879B110BCD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4" name="Datumsplatzhalter 3">
            <a:extLst>
              <a:ext uri="{FF2B5EF4-FFF2-40B4-BE49-F238E27FC236}">
                <a16:creationId xmlns:a16="http://schemas.microsoft.com/office/drawing/2014/main" id="{883792A0-B2D3-475A-93FE-D28F1C715D30}"/>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91"/>
            <a:fld id="{7616CC1A-F514-42AD-8318-B283F28C798C}" type="datetimeFigureOut">
              <a:rPr lang="es-ES" smtClean="0">
                <a:solidFill>
                  <a:prstClr val="black">
                    <a:tint val="75000"/>
                  </a:prstClr>
                </a:solidFill>
              </a:rPr>
              <a:pPr defTabSz="685891"/>
              <a:t>24/11/2022</a:t>
            </a:fld>
            <a:endParaRPr lang="es-ES">
              <a:solidFill>
                <a:prstClr val="black">
                  <a:tint val="75000"/>
                </a:prstClr>
              </a:solidFill>
            </a:endParaRPr>
          </a:p>
        </p:txBody>
      </p:sp>
      <p:sp>
        <p:nvSpPr>
          <p:cNvPr id="5" name="Fußzeilenplatzhalter 4">
            <a:extLst>
              <a:ext uri="{FF2B5EF4-FFF2-40B4-BE49-F238E27FC236}">
                <a16:creationId xmlns:a16="http://schemas.microsoft.com/office/drawing/2014/main" id="{06EE8FA4-318F-41F2-A5C6-93EF2DF02C5D}"/>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91"/>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8C659DE5-92BF-4E69-8619-DDBBF2DD841C}"/>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pic>
        <p:nvPicPr>
          <p:cNvPr id="8" name="Imagen 1" descr="Imagen que contiene firmar, alimentos, dibujo&#10;&#10;Descripción generada automáticamente">
            <a:extLst>
              <a:ext uri="{FF2B5EF4-FFF2-40B4-BE49-F238E27FC236}">
                <a16:creationId xmlns:a16="http://schemas.microsoft.com/office/drawing/2014/main" id="{185B5937-81CF-4A1D-8D0F-82D4B77B6A90}"/>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463" y="240306"/>
            <a:ext cx="904711" cy="622891"/>
          </a:xfrm>
          <a:prstGeom prst="rect">
            <a:avLst/>
          </a:prstGeom>
        </p:spPr>
      </p:pic>
      <p:pic>
        <p:nvPicPr>
          <p:cNvPr id="13" name="Picture 15">
            <a:extLst>
              <a:ext uri="{FF2B5EF4-FFF2-40B4-BE49-F238E27FC236}">
                <a16:creationId xmlns:a16="http://schemas.microsoft.com/office/drawing/2014/main" id="{CF25EBCB-611F-4FB7-B5C4-D9C7381AE872}"/>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202" y="332570"/>
            <a:ext cx="1383428" cy="358775"/>
          </a:xfrm>
          <a:prstGeom prst="rect">
            <a:avLst/>
          </a:prstGeom>
          <a:noFill/>
          <a:ln>
            <a:noFill/>
          </a:ln>
        </p:spPr>
      </p:pic>
      <p:pic>
        <p:nvPicPr>
          <p:cNvPr id="9" name="Grafik 12">
            <a:extLst>
              <a:ext uri="{FF2B5EF4-FFF2-40B4-BE49-F238E27FC236}">
                <a16:creationId xmlns:a16="http://schemas.microsoft.com/office/drawing/2014/main" id="{193A9C1E-8B57-4657-832B-C1A44714E6C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194" r="71089"/>
          <a:stretch/>
        </p:blipFill>
        <p:spPr>
          <a:xfrm flipH="1">
            <a:off x="251400" y="827000"/>
            <a:ext cx="2743200" cy="729740"/>
          </a:xfrm>
          <a:prstGeom prst="rect">
            <a:avLst/>
          </a:prstGeom>
        </p:spPr>
      </p:pic>
    </p:spTree>
    <p:extLst>
      <p:ext uri="{BB962C8B-B14F-4D97-AF65-F5344CB8AC3E}">
        <p14:creationId xmlns:p14="http://schemas.microsoft.com/office/powerpoint/2010/main" val="855234492"/>
      </p:ext>
    </p:extLst>
  </p:cSld>
  <p:clrMap bg1="lt1" tx1="dk1" bg2="lt2" tx2="dk2" accent1="accent1" accent2="accent2" accent3="accent3" accent4="accent4" accent5="accent5" accent6="accent6" hlink="hlink" folHlink="folHlink"/>
  <p:sldLayoutIdLst>
    <p:sldLayoutId id="2147483787" r:id="rId1"/>
  </p:sldLayoutIdLst>
  <p:hf hdr="0" dt="0"/>
  <p:txStyles>
    <p:titleStyle>
      <a:lvl1pPr algn="l" defTabSz="68582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6" indent="-171456" algn="l" defTabSz="68582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7" indent="-171456" algn="l" defTabSz="68582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9" indent="-171456" algn="l" defTabSz="68582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0"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01"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13"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24"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36"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47"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9"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Imagen que contiene rojo, firmar, alimentos, gente&#10;&#10;Descripción generada automáticamente">
            <a:extLst>
              <a:ext uri="{FF2B5EF4-FFF2-40B4-BE49-F238E27FC236}">
                <a16:creationId xmlns:a16="http://schemas.microsoft.com/office/drawing/2014/main" id="{36307DDC-7680-2E4F-A4BF-0AED687E695E}"/>
              </a:ext>
            </a:extLst>
          </p:cNvPr>
          <p:cNvPicPr>
            <a:picLocks noChangeAspect="1"/>
          </p:cNvPicPr>
          <p:nvPr userDrawn="1"/>
        </p:nvPicPr>
        <p:blipFill>
          <a:blip r:embed="rId9"/>
          <a:stretch>
            <a:fillRect/>
          </a:stretch>
        </p:blipFill>
        <p:spPr>
          <a:xfrm>
            <a:off x="7704471" y="294081"/>
            <a:ext cx="1213246" cy="352944"/>
          </a:xfrm>
          <a:prstGeom prst="rect">
            <a:avLst/>
          </a:prstGeom>
        </p:spPr>
      </p:pic>
      <p:sp>
        <p:nvSpPr>
          <p:cNvPr id="9" name="CuadroTexto 8">
            <a:extLst>
              <a:ext uri="{FF2B5EF4-FFF2-40B4-BE49-F238E27FC236}">
                <a16:creationId xmlns:a16="http://schemas.microsoft.com/office/drawing/2014/main" id="{B0494B5E-38E0-ED43-96AA-66E5CFA211FA}"/>
              </a:ext>
            </a:extLst>
          </p:cNvPr>
          <p:cNvSpPr txBox="1"/>
          <p:nvPr userDrawn="1"/>
        </p:nvSpPr>
        <p:spPr>
          <a:xfrm>
            <a:off x="3940553" y="6621191"/>
            <a:ext cx="14847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b="0" kern="1200" dirty="0">
                <a:solidFill>
                  <a:schemeClr val="tx1"/>
                </a:solidFill>
                <a:effectLst/>
                <a:latin typeface="+mn-lt"/>
                <a:ea typeface="+mn-ea"/>
                <a:cs typeface="+mn-cs"/>
              </a:rPr>
              <a:t>610391-EPP-1-2019-1-IT-EPPKA2-CBHE-JP</a:t>
            </a:r>
            <a:endParaRPr lang="es-ES" sz="600" b="0" dirty="0">
              <a:latin typeface="Arial" panose="020B0604020202020204" pitchFamily="34" charset="0"/>
            </a:endParaRPr>
          </a:p>
          <a:p>
            <a:endParaRPr lang="es-ES" sz="600" dirty="0"/>
          </a:p>
        </p:txBody>
      </p:sp>
      <p:pic>
        <p:nvPicPr>
          <p:cNvPr id="3" name="Imagen 2" descr="Imagen que contiene firmar, alimentos, dibujo&#10;&#10;Descripción generada automáticamente">
            <a:extLst>
              <a:ext uri="{FF2B5EF4-FFF2-40B4-BE49-F238E27FC236}">
                <a16:creationId xmlns:a16="http://schemas.microsoft.com/office/drawing/2014/main" id="{F4603044-B8E1-8344-A94E-26177BF29B4A}"/>
              </a:ext>
            </a:extLst>
          </p:cNvPr>
          <p:cNvPicPr>
            <a:picLocks noChangeAspect="1"/>
          </p:cNvPicPr>
          <p:nvPr userDrawn="1"/>
        </p:nvPicPr>
        <p:blipFill>
          <a:blip r:embed="rId10"/>
          <a:stretch>
            <a:fillRect/>
          </a:stretch>
        </p:blipFill>
        <p:spPr>
          <a:xfrm>
            <a:off x="232578" y="152311"/>
            <a:ext cx="1126849" cy="989428"/>
          </a:xfrm>
          <a:prstGeom prst="rect">
            <a:avLst/>
          </a:prstGeom>
        </p:spPr>
      </p:pic>
      <p:pic>
        <p:nvPicPr>
          <p:cNvPr id="18" name="Imagen 17" descr="Imagen que contiene dibujo, reloj, señal&#10;&#10;Descripción generada automáticamente">
            <a:extLst>
              <a:ext uri="{FF2B5EF4-FFF2-40B4-BE49-F238E27FC236}">
                <a16:creationId xmlns:a16="http://schemas.microsoft.com/office/drawing/2014/main" id="{64068905-170E-6646-95C1-0EE1D74F9960}"/>
              </a:ext>
            </a:extLst>
          </p:cNvPr>
          <p:cNvPicPr/>
          <p:nvPr userDrawn="1"/>
        </p:nvPicPr>
        <p:blipFill>
          <a:blip r:embed="rId11" cstate="print">
            <a:extLst>
              <a:ext uri="{28A0092B-C50C-407E-A947-70E740481C1C}">
                <a14:useLocalDpi xmlns:a14="http://schemas.microsoft.com/office/drawing/2010/main" val="0"/>
              </a:ext>
            </a:extLst>
          </a:blip>
          <a:stretch>
            <a:fillRect/>
          </a:stretch>
        </p:blipFill>
        <p:spPr>
          <a:xfrm>
            <a:off x="1508792" y="6002922"/>
            <a:ext cx="350100" cy="618269"/>
          </a:xfrm>
          <a:prstGeom prst="rect">
            <a:avLst/>
          </a:prstGeom>
        </p:spPr>
      </p:pic>
      <p:pic>
        <p:nvPicPr>
          <p:cNvPr id="19" name="Imagen 18" descr="Imagen que contiene camiseta&#10;&#10;Descripción generada automáticamente">
            <a:extLst>
              <a:ext uri="{FF2B5EF4-FFF2-40B4-BE49-F238E27FC236}">
                <a16:creationId xmlns:a16="http://schemas.microsoft.com/office/drawing/2014/main" id="{19ED3B46-ADDB-1348-96B0-1C62CCBD4BD8}"/>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2088325" y="6002922"/>
            <a:ext cx="757001" cy="629285"/>
          </a:xfrm>
          <a:prstGeom prst="rect">
            <a:avLst/>
          </a:prstGeom>
        </p:spPr>
      </p:pic>
      <p:pic>
        <p:nvPicPr>
          <p:cNvPr id="20" name="Imagen 19" descr="Imagen que contiene oscuro, foto, luz, parada&#10;&#10;Descripción generada automáticamente">
            <a:extLst>
              <a:ext uri="{FF2B5EF4-FFF2-40B4-BE49-F238E27FC236}">
                <a16:creationId xmlns:a16="http://schemas.microsoft.com/office/drawing/2014/main" id="{0052006C-FFF8-2A4F-945E-A34993569E76}"/>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3122674" y="6186960"/>
            <a:ext cx="814388" cy="250190"/>
          </a:xfrm>
          <a:prstGeom prst="rect">
            <a:avLst/>
          </a:prstGeom>
        </p:spPr>
      </p:pic>
      <p:pic>
        <p:nvPicPr>
          <p:cNvPr id="21" name="Imagen 20" descr="Imagen que contiene señal, firmar, camiseta, dibujo&#10;&#10;Descripción generada automáticamente">
            <a:extLst>
              <a:ext uri="{FF2B5EF4-FFF2-40B4-BE49-F238E27FC236}">
                <a16:creationId xmlns:a16="http://schemas.microsoft.com/office/drawing/2014/main" id="{6D1194EC-3D90-9D40-8042-863DDCC92A8C}"/>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4240230" y="6017362"/>
            <a:ext cx="420529" cy="560705"/>
          </a:xfrm>
          <a:prstGeom prst="rect">
            <a:avLst/>
          </a:prstGeom>
        </p:spPr>
      </p:pic>
      <p:pic>
        <p:nvPicPr>
          <p:cNvPr id="22" name="Imagen 21" descr="Imagen que contiene señal, cuarto&#10;&#10;Descripción generada automáticamente">
            <a:extLst>
              <a:ext uri="{FF2B5EF4-FFF2-40B4-BE49-F238E27FC236}">
                <a16:creationId xmlns:a16="http://schemas.microsoft.com/office/drawing/2014/main" id="{CD88241F-8D99-1743-9C6A-629E7A6517C3}"/>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4960311" y="6038951"/>
            <a:ext cx="359569" cy="517525"/>
          </a:xfrm>
          <a:prstGeom prst="rect">
            <a:avLst/>
          </a:prstGeom>
        </p:spPr>
      </p:pic>
      <p:pic>
        <p:nvPicPr>
          <p:cNvPr id="23" name="Imagen 22">
            <a:extLst>
              <a:ext uri="{FF2B5EF4-FFF2-40B4-BE49-F238E27FC236}">
                <a16:creationId xmlns:a16="http://schemas.microsoft.com/office/drawing/2014/main" id="{44FDA411-A8A8-BC46-91BC-522AD9F3185C}"/>
              </a:ext>
            </a:extLst>
          </p:cNvPr>
          <p:cNvPicPr/>
          <p:nvPr userDrawn="1"/>
        </p:nvPicPr>
        <p:blipFill>
          <a:blip r:embed="rId16" cstate="print">
            <a:extLst>
              <a:ext uri="{28A0092B-C50C-407E-A947-70E740481C1C}">
                <a14:useLocalDpi xmlns:a14="http://schemas.microsoft.com/office/drawing/2010/main" val="0"/>
              </a:ext>
            </a:extLst>
          </a:blip>
          <a:stretch>
            <a:fillRect/>
          </a:stretch>
        </p:blipFill>
        <p:spPr>
          <a:xfrm>
            <a:off x="5546426" y="6016206"/>
            <a:ext cx="418624" cy="558165"/>
          </a:xfrm>
          <a:prstGeom prst="rect">
            <a:avLst/>
          </a:prstGeom>
        </p:spPr>
      </p:pic>
      <p:pic>
        <p:nvPicPr>
          <p:cNvPr id="24" name="Imagen 23">
            <a:extLst>
              <a:ext uri="{FF2B5EF4-FFF2-40B4-BE49-F238E27FC236}">
                <a16:creationId xmlns:a16="http://schemas.microsoft.com/office/drawing/2014/main" id="{7C335603-4B55-8E45-B0C3-005336464A45}"/>
              </a:ext>
            </a:extLst>
          </p:cNvPr>
          <p:cNvPicPr/>
          <p:nvPr userDrawn="1"/>
        </p:nvPicPr>
        <p:blipFill>
          <a:blip r:embed="rId17" cstate="print">
            <a:extLst>
              <a:ext uri="{28A0092B-C50C-407E-A947-70E740481C1C}">
                <a14:useLocalDpi xmlns:a14="http://schemas.microsoft.com/office/drawing/2010/main" val="0"/>
              </a:ext>
            </a:extLst>
          </a:blip>
          <a:stretch>
            <a:fillRect/>
          </a:stretch>
        </p:blipFill>
        <p:spPr>
          <a:xfrm>
            <a:off x="6173963" y="5991209"/>
            <a:ext cx="420529" cy="629285"/>
          </a:xfrm>
          <a:prstGeom prst="rect">
            <a:avLst/>
          </a:prstGeom>
        </p:spPr>
      </p:pic>
      <p:pic>
        <p:nvPicPr>
          <p:cNvPr id="25" name="Imagen 24">
            <a:extLst>
              <a:ext uri="{FF2B5EF4-FFF2-40B4-BE49-F238E27FC236}">
                <a16:creationId xmlns:a16="http://schemas.microsoft.com/office/drawing/2014/main" id="{37EDCC6D-9FBF-7F4B-96DF-688597F0B41D}"/>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6823395" y="6046550"/>
            <a:ext cx="407194" cy="542925"/>
          </a:xfrm>
          <a:prstGeom prst="rect">
            <a:avLst/>
          </a:prstGeom>
        </p:spPr>
      </p:pic>
      <p:pic>
        <p:nvPicPr>
          <p:cNvPr id="26" name="Imagen 25" descr="Imagen que contiene alimentos, vidrio&#10;&#10;Descripción generada automáticamente">
            <a:extLst>
              <a:ext uri="{FF2B5EF4-FFF2-40B4-BE49-F238E27FC236}">
                <a16:creationId xmlns:a16="http://schemas.microsoft.com/office/drawing/2014/main" id="{DDFF5F90-7898-5240-82AB-58BD1B5D891E}"/>
              </a:ext>
            </a:extLst>
          </p:cNvPr>
          <p:cNvPicPr/>
          <p:nvPr userDrawn="1"/>
        </p:nvPicPr>
        <p:blipFill>
          <a:blip r:embed="rId19" cstate="print">
            <a:extLst>
              <a:ext uri="{28A0092B-C50C-407E-A947-70E740481C1C}">
                <a14:useLocalDpi xmlns:a14="http://schemas.microsoft.com/office/drawing/2010/main" val="0"/>
              </a:ext>
            </a:extLst>
          </a:blip>
          <a:stretch>
            <a:fillRect/>
          </a:stretch>
        </p:blipFill>
        <p:spPr>
          <a:xfrm>
            <a:off x="7459491" y="6035887"/>
            <a:ext cx="407194" cy="542925"/>
          </a:xfrm>
          <a:prstGeom prst="rect">
            <a:avLst/>
          </a:prstGeom>
        </p:spPr>
      </p:pic>
    </p:spTree>
    <p:extLst>
      <p:ext uri="{BB962C8B-B14F-4D97-AF65-F5344CB8AC3E}">
        <p14:creationId xmlns:p14="http://schemas.microsoft.com/office/powerpoint/2010/main" val="87560911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https://www.cde.ca.gov/ta/ac/cm/images/newcolorscale.JPG"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https://upload.wikimedia.org/wikipedia/commons/9/9f/OGSM_canvas.png"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https://d3i71xaburhd42.cloudfront.net/e46333b27456a5f54f4e0b85b2d952e5e99a9ef9/30-Figure2.7-1.png"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A8B8209-0C2F-4949-AF25-BF511B77A39A}"/>
              </a:ext>
            </a:extLst>
          </p:cNvPr>
          <p:cNvSpPr>
            <a:spLocks noGrp="1"/>
          </p:cNvSpPr>
          <p:nvPr>
            <p:ph type="ctrTitle"/>
          </p:nvPr>
        </p:nvSpPr>
        <p:spPr>
          <a:xfrm>
            <a:off x="3275820" y="1240066"/>
            <a:ext cx="5544770" cy="2188934"/>
          </a:xfrm>
        </p:spPr>
        <p:txBody>
          <a:bodyPr wrap="square" lIns="36000" tIns="36000" rIns="36000" bIns="36000" anchor="t" anchorCtr="1">
            <a:noAutofit/>
          </a:bodyPr>
          <a:lstStyle/>
          <a:p>
            <a:r>
              <a:rPr lang="en-GB" sz="4000" b="1" dirty="0"/>
              <a:t>The monitoring of the internationalization processes in Universities. Measures</a:t>
            </a:r>
            <a:br>
              <a:rPr lang="it-IT" dirty="0"/>
            </a:br>
            <a:endParaRPr lang="en-GB" sz="3600" i="1" dirty="0">
              <a:effectLst>
                <a:outerShdw blurRad="38100" dist="38100" dir="2700000" algn="tl">
                  <a:srgbClr val="000000">
                    <a:alpha val="43137"/>
                  </a:srgbClr>
                </a:outerShdw>
              </a:effectLst>
              <a:latin typeface="+mn-lt"/>
            </a:endParaRPr>
          </a:p>
        </p:txBody>
      </p:sp>
      <p:sp>
        <p:nvSpPr>
          <p:cNvPr id="5" name="Untertitel 4"/>
          <p:cNvSpPr>
            <a:spLocks noGrp="1"/>
          </p:cNvSpPr>
          <p:nvPr>
            <p:ph type="subTitle" idx="1"/>
          </p:nvPr>
        </p:nvSpPr>
        <p:spPr>
          <a:xfrm>
            <a:off x="3131800" y="3429000"/>
            <a:ext cx="5904819" cy="2366236"/>
          </a:xfrm>
        </p:spPr>
        <p:txBody>
          <a:bodyPr lIns="36000" tIns="0" rIns="36000" bIns="36000" anchor="t" anchorCtr="0">
            <a:noAutofit/>
          </a:bodyPr>
          <a:lstStyle/>
          <a:p>
            <a:pPr>
              <a:lnSpc>
                <a:spcPct val="100000"/>
              </a:lnSpc>
            </a:pPr>
            <a:r>
              <a:rPr lang="en-GB" sz="3200" b="1" dirty="0">
                <a:latin typeface="+mj-lt"/>
              </a:rPr>
              <a:t>«MERGE» </a:t>
            </a:r>
            <a:r>
              <a:rPr lang="en-GB" sz="2600" b="1" dirty="0">
                <a:latin typeface="+mj-lt"/>
              </a:rPr>
              <a:t>ERASMUS+ CBHE PROJECT</a:t>
            </a:r>
          </a:p>
          <a:p>
            <a:pPr>
              <a:lnSpc>
                <a:spcPct val="100000"/>
              </a:lnSpc>
            </a:pPr>
            <a:r>
              <a:rPr lang="en-GB" sz="2600" b="1" cap="small" dirty="0">
                <a:latin typeface="+mj-lt"/>
              </a:rPr>
              <a:t> Third and Fourth Training Event in the Framework of W.P. 2 «Human Capacity Building» </a:t>
            </a:r>
          </a:p>
          <a:p>
            <a:pPr>
              <a:lnSpc>
                <a:spcPct val="100000"/>
              </a:lnSpc>
            </a:pPr>
            <a:r>
              <a:rPr lang="en-GB" sz="2600" b="1" cap="small" dirty="0">
                <a:latin typeface="+mj-lt"/>
              </a:rPr>
              <a:t>November 16/18, 2022</a:t>
            </a:r>
          </a:p>
        </p:txBody>
      </p:sp>
      <p:pic>
        <p:nvPicPr>
          <p:cNvPr id="10" name="Bildplatzhalter 9"/>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53718" r="73"/>
          <a:stretch/>
        </p:blipFill>
        <p:spPr>
          <a:xfrm>
            <a:off x="9" y="1233320"/>
            <a:ext cx="3131791" cy="3702249"/>
          </a:xfrm>
        </p:spPr>
      </p:pic>
      <p:sp>
        <p:nvSpPr>
          <p:cNvPr id="9" name="Textfeld 8"/>
          <p:cNvSpPr txBox="1">
            <a:spLocks noChangeAspect="1"/>
          </p:cNvSpPr>
          <p:nvPr/>
        </p:nvSpPr>
        <p:spPr>
          <a:xfrm>
            <a:off x="251400" y="5877340"/>
            <a:ext cx="7613636" cy="792110"/>
          </a:xfrm>
          <a:prstGeom prst="rect">
            <a:avLst/>
          </a:prstGeom>
          <a:solidFill>
            <a:schemeClr val="bg1"/>
          </a:solidFill>
        </p:spPr>
        <p:txBody>
          <a:bodyPr wrap="square" lIns="36000" tIns="36000" rIns="36000" bIns="36000" rtlCol="0" anchor="t" anchorCtr="0">
            <a:noAutofit/>
          </a:bodyPr>
          <a:lstStyle/>
          <a:p>
            <a:pPr>
              <a:lnSpc>
                <a:spcPct val="100000"/>
              </a:lnSpc>
            </a:pPr>
            <a:r>
              <a:rPr lang="en-GB" sz="2400" b="1" dirty="0">
                <a:latin typeface="+mj-lt"/>
              </a:rPr>
              <a:t>Andrea Mignone, Monica </a:t>
            </a:r>
            <a:r>
              <a:rPr lang="en-GB" sz="2400" b="1" dirty="0" err="1">
                <a:latin typeface="+mj-lt"/>
              </a:rPr>
              <a:t>Penco</a:t>
            </a:r>
            <a:endParaRPr lang="en-GB" sz="2400" b="1" dirty="0">
              <a:latin typeface="+mj-lt"/>
            </a:endParaRPr>
          </a:p>
          <a:p>
            <a:pPr>
              <a:lnSpc>
                <a:spcPct val="100000"/>
              </a:lnSpc>
            </a:pPr>
            <a:r>
              <a:rPr lang="en-GB" sz="2400" b="1" dirty="0">
                <a:latin typeface="+mj-lt"/>
              </a:rPr>
              <a:t>University of Genoa, Italy</a:t>
            </a:r>
          </a:p>
        </p:txBody>
      </p:sp>
    </p:spTree>
    <p:extLst>
      <p:ext uri="{BB962C8B-B14F-4D97-AF65-F5344CB8AC3E}">
        <p14:creationId xmlns:p14="http://schemas.microsoft.com/office/powerpoint/2010/main" val="373199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D77D5F-65E7-CD43-AEB7-479EF0D2E396}"/>
              </a:ext>
            </a:extLst>
          </p:cNvPr>
          <p:cNvSpPr>
            <a:spLocks noGrp="1"/>
          </p:cNvSpPr>
          <p:nvPr>
            <p:ph type="ctrTitle"/>
          </p:nvPr>
        </p:nvSpPr>
        <p:spPr>
          <a:xfrm>
            <a:off x="628650" y="989714"/>
            <a:ext cx="6858000" cy="362367"/>
          </a:xfrm>
        </p:spPr>
        <p:txBody>
          <a:bodyPr>
            <a:noAutofit/>
          </a:bodyPr>
          <a:lstStyle/>
          <a:p>
            <a:pPr algn="l"/>
            <a:r>
              <a:rPr lang="it-IT" sz="2400" b="1" dirty="0" err="1">
                <a:latin typeface="Times New Roman" panose="02020603050405020304" pitchFamily="18" charset="0"/>
                <a:cs typeface="Times New Roman" panose="02020603050405020304" pitchFamily="18" charset="0"/>
              </a:rPr>
              <a:t>Steps</a:t>
            </a:r>
            <a:r>
              <a:rPr lang="it-IT" sz="2400" b="1" dirty="0">
                <a:latin typeface="Times New Roman" panose="02020603050405020304" pitchFamily="18" charset="0"/>
                <a:cs typeface="Times New Roman" panose="02020603050405020304" pitchFamily="18" charset="0"/>
              </a:rPr>
              <a:t> of the Strategic Plan for </a:t>
            </a:r>
            <a:r>
              <a:rPr lang="it-IT" sz="2400" b="1" dirty="0" err="1">
                <a:latin typeface="Times New Roman" panose="02020603050405020304" pitchFamily="18" charset="0"/>
                <a:cs typeface="Times New Roman" panose="02020603050405020304" pitchFamily="18" charset="0"/>
              </a:rPr>
              <a:t>Internationalization</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052DF62E-EF20-7F44-957A-0027AAB3D443}"/>
              </a:ext>
            </a:extLst>
          </p:cNvPr>
          <p:cNvSpPr>
            <a:spLocks noGrp="1"/>
          </p:cNvSpPr>
          <p:nvPr>
            <p:ph type="subTitle" idx="1"/>
          </p:nvPr>
        </p:nvSpPr>
        <p:spPr>
          <a:xfrm>
            <a:off x="697200" y="1628750"/>
            <a:ext cx="7749600" cy="4896680"/>
          </a:xfrm>
        </p:spPr>
        <p:txBody>
          <a:bodyPr>
            <a:noAutofit/>
          </a:bodyPr>
          <a:lstStyle/>
          <a:p>
            <a:pPr algn="just"/>
            <a:r>
              <a:rPr lang="en-US" dirty="0">
                <a:latin typeface="Times New Roman" panose="02020603050405020304" pitchFamily="18" charset="0"/>
                <a:cs typeface="Times New Roman" panose="02020603050405020304" pitchFamily="18" charset="0"/>
              </a:rPr>
              <a:t>The steps are:</a:t>
            </a:r>
            <a:endParaRPr lang="it-IT"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Define the </a:t>
            </a:r>
            <a:r>
              <a:rPr lang="en-US" b="1" dirty="0">
                <a:latin typeface="Times New Roman" panose="02020603050405020304" pitchFamily="18" charset="0"/>
                <a:cs typeface="Times New Roman" panose="02020603050405020304" pitchFamily="18" charset="0"/>
              </a:rPr>
              <a:t>organizational mission</a:t>
            </a:r>
            <a:r>
              <a:rPr lang="en-US" dirty="0">
                <a:latin typeface="Times New Roman" panose="02020603050405020304" pitchFamily="18" charset="0"/>
                <a:cs typeface="Times New Roman" panose="02020603050405020304" pitchFamily="18" charset="0"/>
              </a:rPr>
              <a:t>, create a mission statement</a:t>
            </a:r>
            <a:endParaRPr lang="it-IT"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Acquire and </a:t>
            </a:r>
            <a:r>
              <a:rPr lang="en-US" b="1" dirty="0">
                <a:latin typeface="Times New Roman" panose="02020603050405020304" pitchFamily="18" charset="0"/>
                <a:cs typeface="Times New Roman" panose="02020603050405020304" pitchFamily="18" charset="0"/>
              </a:rPr>
              <a:t>analyze data</a:t>
            </a:r>
            <a:r>
              <a:rPr lang="en-US" dirty="0">
                <a:latin typeface="Times New Roman" panose="02020603050405020304" pitchFamily="18" charset="0"/>
                <a:cs typeface="Times New Roman" panose="02020603050405020304" pitchFamily="18" charset="0"/>
              </a:rPr>
              <a:t>. A SP has to be based on the best data available (from surveys and other sources). </a:t>
            </a:r>
            <a:r>
              <a:rPr lang="en-US" b="1" dirty="0">
                <a:latin typeface="Times New Roman" panose="02020603050405020304" pitchFamily="18" charset="0"/>
                <a:cs typeface="Times New Roman" panose="02020603050405020304" pitchFamily="18" charset="0"/>
              </a:rPr>
              <a:t>SWOT model </a:t>
            </a:r>
            <a:r>
              <a:rPr lang="en-US" dirty="0">
                <a:latin typeface="Times New Roman" panose="02020603050405020304" pitchFamily="18" charset="0"/>
                <a:cs typeface="Times New Roman" panose="02020603050405020304" pitchFamily="18" charset="0"/>
              </a:rPr>
              <a:t>is one of many analytical tools for this type of analysis</a:t>
            </a:r>
            <a:endParaRPr lang="it-IT"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Set strategic priorities. To identify 3-5 major priorities that have emerged from the data and analysis conducted. </a:t>
            </a:r>
            <a:r>
              <a:rPr lang="en-US" b="1" dirty="0">
                <a:latin typeface="Times New Roman" panose="02020603050405020304" pitchFamily="18" charset="0"/>
                <a:cs typeface="Times New Roman" panose="02020603050405020304" pitchFamily="18" charset="0"/>
              </a:rPr>
              <a:t>Strategic priorities</a:t>
            </a:r>
            <a:r>
              <a:rPr lang="en-US" dirty="0">
                <a:latin typeface="Times New Roman" panose="02020603050405020304" pitchFamily="18" charset="0"/>
                <a:cs typeface="Times New Roman" panose="02020603050405020304" pitchFamily="18" charset="0"/>
              </a:rPr>
              <a:t> are </a:t>
            </a:r>
            <a:r>
              <a:rPr lang="en-US" b="1" dirty="0">
                <a:latin typeface="Times New Roman" panose="02020603050405020304" pitchFamily="18" charset="0"/>
                <a:cs typeface="Times New Roman" panose="02020603050405020304" pitchFamily="18" charset="0"/>
              </a:rPr>
              <a:t>broad goals</a:t>
            </a:r>
            <a:r>
              <a:rPr lang="en-US" dirty="0">
                <a:latin typeface="Times New Roman" panose="02020603050405020304" pitchFamily="18" charset="0"/>
                <a:cs typeface="Times New Roman" panose="02020603050405020304" pitchFamily="18" charset="0"/>
              </a:rPr>
              <a:t> that will move the institution towards the fulfillment of its mission and vision. The priorities are accomplished through </a:t>
            </a:r>
            <a:r>
              <a:rPr lang="en-US" b="1" dirty="0">
                <a:latin typeface="Times New Roman" panose="02020603050405020304" pitchFamily="18" charset="0"/>
                <a:cs typeface="Times New Roman" panose="02020603050405020304" pitchFamily="18" charset="0"/>
              </a:rPr>
              <a:t>concrete action plans</a:t>
            </a:r>
            <a:r>
              <a:rPr lang="en-US" dirty="0">
                <a:latin typeface="Times New Roman" panose="02020603050405020304" pitchFamily="18" charset="0"/>
                <a:cs typeface="Times New Roman" panose="02020603050405020304" pitchFamily="18" charset="0"/>
              </a:rPr>
              <a:t> defining the </a:t>
            </a:r>
            <a:r>
              <a:rPr lang="en-US" b="1" dirty="0">
                <a:latin typeface="Times New Roman" panose="02020603050405020304" pitchFamily="18" charset="0"/>
                <a:cs typeface="Times New Roman" panose="02020603050405020304" pitchFamily="18" charset="0"/>
              </a:rPr>
              <a:t>specific steps</a:t>
            </a:r>
            <a:r>
              <a:rPr lang="en-US" dirty="0">
                <a:latin typeface="Times New Roman" panose="02020603050405020304" pitchFamily="18" charset="0"/>
                <a:cs typeface="Times New Roman" panose="02020603050405020304" pitchFamily="18" charset="0"/>
              </a:rPr>
              <a:t> that must be accomplished over the life of the plan. Action steps should be </a:t>
            </a:r>
            <a:r>
              <a:rPr lang="en-US" b="1" dirty="0">
                <a:latin typeface="Times New Roman" panose="02020603050405020304" pitchFamily="18" charset="0"/>
                <a:cs typeface="Times New Roman" panose="02020603050405020304" pitchFamily="18" charset="0"/>
              </a:rPr>
              <a:t>SMART</a:t>
            </a:r>
            <a:r>
              <a:rPr lang="en-US" dirty="0">
                <a:latin typeface="Times New Roman" panose="02020603050405020304" pitchFamily="18" charset="0"/>
                <a:cs typeface="Times New Roman" panose="02020603050405020304" pitchFamily="18" charset="0"/>
              </a:rPr>
              <a:t>: specific, measurable, achievable, realistic/relevant, time-limited</a:t>
            </a:r>
            <a:endParaRPr lang="it-IT"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Assess and measure progress</a:t>
            </a:r>
            <a:r>
              <a:rPr lang="en-US" dirty="0">
                <a:latin typeface="Times New Roman" panose="02020603050405020304" pitchFamily="18" charset="0"/>
                <a:cs typeface="Times New Roman" panose="02020603050405020304" pitchFamily="18" charset="0"/>
              </a:rPr>
              <a:t>. A critical step in every SP is to determine the standards by which success will be measured. A SP should be living documents, it needs to be fine-tuned and adjusted at least annually by applying the assessment methods to determine what has been accomplished, identifying obstacles blocking progress and consider emerging opportunities that warrant adjustment in the plan.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32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C3DB5-9B01-8B40-9CB5-43B45EE451DE}"/>
              </a:ext>
            </a:extLst>
          </p:cNvPr>
          <p:cNvSpPr>
            <a:spLocks noGrp="1"/>
          </p:cNvSpPr>
          <p:nvPr>
            <p:ph type="ctrTitle"/>
          </p:nvPr>
        </p:nvSpPr>
        <p:spPr>
          <a:xfrm>
            <a:off x="594182" y="836640"/>
            <a:ext cx="7578317" cy="648090"/>
          </a:xfrm>
        </p:spPr>
        <p:txBody>
          <a:bodyPr>
            <a:noAutofit/>
          </a:bodyPr>
          <a:lstStyle/>
          <a:p>
            <a:pPr algn="l"/>
            <a:r>
              <a:rPr lang="it-IT" sz="2400" b="1" dirty="0" err="1">
                <a:latin typeface="Times New Roman" panose="02020603050405020304" pitchFamily="18" charset="0"/>
                <a:cs typeface="Times New Roman" panose="02020603050405020304" pitchFamily="18" charset="0"/>
              </a:rPr>
              <a:t>Factors</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that</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influence</a:t>
            </a:r>
            <a:r>
              <a:rPr lang="it-IT" sz="2400" b="1" dirty="0">
                <a:latin typeface="Times New Roman" panose="02020603050405020304" pitchFamily="18" charset="0"/>
                <a:cs typeface="Times New Roman" panose="02020603050405020304" pitchFamily="18" charset="0"/>
              </a:rPr>
              <a:t> the </a:t>
            </a:r>
            <a:r>
              <a:rPr lang="it-IT" sz="2400" b="1" dirty="0" err="1">
                <a:latin typeface="Times New Roman" panose="02020603050405020304" pitchFamily="18" charset="0"/>
                <a:cs typeface="Times New Roman" panose="02020603050405020304" pitchFamily="18" charset="0"/>
              </a:rPr>
              <a:t>internationalization</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strategy</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4771620A-8628-C94C-957B-198659205A78}"/>
              </a:ext>
            </a:extLst>
          </p:cNvPr>
          <p:cNvSpPr>
            <a:spLocks noGrp="1"/>
          </p:cNvSpPr>
          <p:nvPr>
            <p:ph type="subTitle" idx="1"/>
          </p:nvPr>
        </p:nvSpPr>
        <p:spPr>
          <a:xfrm>
            <a:off x="1143000" y="1628750"/>
            <a:ext cx="7101510" cy="4104570"/>
          </a:xfrm>
        </p:spPr>
        <p:txBody>
          <a:bodyPr>
            <a:noAutofit/>
          </a:bodyPr>
          <a:lstStyle/>
          <a:p>
            <a:pPr algn="just">
              <a:spcBef>
                <a:spcPts val="0"/>
              </a:spcBef>
            </a:pPr>
            <a:r>
              <a:rPr lang="it-IT" sz="2400" b="1" dirty="0"/>
              <a:t>External </a:t>
            </a:r>
            <a:r>
              <a:rPr lang="it-IT" sz="2400" b="1" dirty="0" err="1"/>
              <a:t>factors</a:t>
            </a:r>
            <a:endParaRPr lang="it-IT" sz="2400" b="1" dirty="0"/>
          </a:p>
          <a:p>
            <a:pPr algn="just">
              <a:spcBef>
                <a:spcPts val="0"/>
              </a:spcBef>
            </a:pPr>
            <a:r>
              <a:rPr lang="it-IT" sz="2400" dirty="0" err="1"/>
              <a:t>Competitiveness</a:t>
            </a:r>
            <a:endParaRPr lang="it-IT" sz="2400" dirty="0"/>
          </a:p>
          <a:p>
            <a:pPr algn="just">
              <a:spcBef>
                <a:spcPts val="0"/>
              </a:spcBef>
            </a:pPr>
            <a:r>
              <a:rPr lang="it-IT" sz="2400" dirty="0" err="1"/>
              <a:t>Reputation</a:t>
            </a:r>
            <a:endParaRPr lang="it-IT" sz="2400" dirty="0"/>
          </a:p>
          <a:p>
            <a:pPr algn="just">
              <a:spcBef>
                <a:spcPts val="0"/>
              </a:spcBef>
            </a:pPr>
            <a:r>
              <a:rPr lang="it-IT" sz="2400" dirty="0" err="1"/>
              <a:t>University</a:t>
            </a:r>
            <a:r>
              <a:rPr lang="it-IT" sz="2400" dirty="0"/>
              <a:t> </a:t>
            </a:r>
            <a:r>
              <a:rPr lang="it-IT" sz="2400" dirty="0" err="1"/>
              <a:t>place</a:t>
            </a:r>
            <a:r>
              <a:rPr lang="it-IT" sz="2400" dirty="0"/>
              <a:t> in the market</a:t>
            </a:r>
          </a:p>
          <a:p>
            <a:pPr algn="just">
              <a:spcBef>
                <a:spcPts val="0"/>
              </a:spcBef>
            </a:pPr>
            <a:r>
              <a:rPr lang="it-IT" sz="2400" dirty="0"/>
              <a:t>Legal </a:t>
            </a:r>
            <a:r>
              <a:rPr lang="it-IT" sz="2400" dirty="0" err="1"/>
              <a:t>regulations</a:t>
            </a:r>
            <a:r>
              <a:rPr lang="it-IT" sz="2400" dirty="0"/>
              <a:t> </a:t>
            </a:r>
          </a:p>
          <a:p>
            <a:pPr algn="just">
              <a:spcBef>
                <a:spcPts val="0"/>
              </a:spcBef>
            </a:pPr>
            <a:r>
              <a:rPr lang="it-IT" sz="2400" dirty="0"/>
              <a:t>National </a:t>
            </a:r>
            <a:r>
              <a:rPr lang="it-IT" sz="2400" dirty="0" err="1"/>
              <a:t>priorities</a:t>
            </a:r>
            <a:endParaRPr lang="it-IT" sz="2400" dirty="0"/>
          </a:p>
          <a:p>
            <a:pPr algn="just">
              <a:spcBef>
                <a:spcPts val="0"/>
              </a:spcBef>
            </a:pPr>
            <a:endParaRPr lang="it-IT" sz="2400" dirty="0"/>
          </a:p>
          <a:p>
            <a:pPr algn="just">
              <a:spcBef>
                <a:spcPts val="0"/>
              </a:spcBef>
            </a:pPr>
            <a:r>
              <a:rPr lang="it-IT" sz="2400" b="1" dirty="0"/>
              <a:t>Internal </a:t>
            </a:r>
            <a:r>
              <a:rPr lang="it-IT" sz="2400" b="1" dirty="0" err="1"/>
              <a:t>factors</a:t>
            </a:r>
            <a:endParaRPr lang="it-IT" sz="2400" b="1" dirty="0"/>
          </a:p>
          <a:p>
            <a:pPr algn="just">
              <a:spcBef>
                <a:spcPts val="0"/>
              </a:spcBef>
            </a:pPr>
            <a:r>
              <a:rPr lang="it-IT" sz="2400" dirty="0" err="1"/>
              <a:t>University</a:t>
            </a:r>
            <a:r>
              <a:rPr lang="it-IT" sz="2400" dirty="0"/>
              <a:t> </a:t>
            </a:r>
            <a:r>
              <a:rPr lang="it-IT" sz="2400" dirty="0" err="1"/>
              <a:t>misssion</a:t>
            </a:r>
            <a:r>
              <a:rPr lang="it-IT" sz="2400" dirty="0"/>
              <a:t> and </a:t>
            </a:r>
            <a:r>
              <a:rPr lang="it-IT" sz="2400" dirty="0" err="1"/>
              <a:t>vision</a:t>
            </a:r>
            <a:endParaRPr lang="it-IT" sz="2400" dirty="0"/>
          </a:p>
          <a:p>
            <a:pPr algn="just">
              <a:spcBef>
                <a:spcPts val="0"/>
              </a:spcBef>
            </a:pPr>
            <a:r>
              <a:rPr lang="it-IT" sz="2400" dirty="0" err="1"/>
              <a:t>University</a:t>
            </a:r>
            <a:r>
              <a:rPr lang="it-IT" sz="2400" dirty="0"/>
              <a:t> culture, </a:t>
            </a:r>
            <a:r>
              <a:rPr lang="it-IT" sz="2400" dirty="0" err="1"/>
              <a:t>traditions</a:t>
            </a:r>
            <a:endParaRPr lang="it-IT" sz="2400" dirty="0"/>
          </a:p>
          <a:p>
            <a:pPr algn="just">
              <a:spcBef>
                <a:spcPts val="0"/>
              </a:spcBef>
            </a:pPr>
            <a:r>
              <a:rPr lang="it-IT" sz="2400" dirty="0" err="1"/>
              <a:t>Priorities</a:t>
            </a:r>
            <a:r>
              <a:rPr lang="it-IT" sz="2400" dirty="0"/>
              <a:t> and </a:t>
            </a:r>
            <a:r>
              <a:rPr lang="it-IT" sz="2400" dirty="0" err="1"/>
              <a:t>ambitions</a:t>
            </a:r>
            <a:endParaRPr lang="it-IT" sz="2400" dirty="0"/>
          </a:p>
          <a:p>
            <a:pPr algn="just">
              <a:spcBef>
                <a:spcPts val="0"/>
              </a:spcBef>
            </a:pPr>
            <a:r>
              <a:rPr lang="it-IT" sz="2400" dirty="0"/>
              <a:t>Human and </a:t>
            </a:r>
            <a:r>
              <a:rPr lang="it-IT" sz="2400" dirty="0" err="1"/>
              <a:t>financial</a:t>
            </a:r>
            <a:r>
              <a:rPr lang="it-IT" sz="2400" dirty="0"/>
              <a:t> </a:t>
            </a:r>
            <a:r>
              <a:rPr lang="it-IT" sz="2400" dirty="0" err="1"/>
              <a:t>resources</a:t>
            </a:r>
            <a:endParaRPr lang="it-IT" sz="2400" dirty="0"/>
          </a:p>
          <a:p>
            <a:pPr algn="just">
              <a:spcBef>
                <a:spcPts val="0"/>
              </a:spcBef>
            </a:pPr>
            <a:r>
              <a:rPr lang="it-IT" sz="2400" dirty="0" err="1"/>
              <a:t>University</a:t>
            </a:r>
            <a:r>
              <a:rPr lang="it-IT" sz="2400" dirty="0"/>
              <a:t> </a:t>
            </a:r>
            <a:r>
              <a:rPr lang="it-IT" sz="2400" dirty="0" err="1"/>
              <a:t>structure</a:t>
            </a:r>
            <a:r>
              <a:rPr lang="it-IT" sz="2400" dirty="0"/>
              <a:t> and </a:t>
            </a:r>
            <a:r>
              <a:rPr lang="it-IT" sz="2400" dirty="0" err="1"/>
              <a:t>infrastructure</a:t>
            </a:r>
            <a:endParaRPr lang="it-IT" sz="2400" dirty="0"/>
          </a:p>
        </p:txBody>
      </p:sp>
    </p:spTree>
    <p:extLst>
      <p:ext uri="{BB962C8B-B14F-4D97-AF65-F5344CB8AC3E}">
        <p14:creationId xmlns:p14="http://schemas.microsoft.com/office/powerpoint/2010/main" val="194870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5C121-B7C3-8E4E-9CD6-C78E525E4C3A}"/>
              </a:ext>
            </a:extLst>
          </p:cNvPr>
          <p:cNvSpPr>
            <a:spLocks noGrp="1"/>
          </p:cNvSpPr>
          <p:nvPr>
            <p:ph type="ctrTitle"/>
          </p:nvPr>
        </p:nvSpPr>
        <p:spPr>
          <a:xfrm>
            <a:off x="652617" y="764631"/>
            <a:ext cx="6858000" cy="659072"/>
          </a:xfrm>
        </p:spPr>
        <p:txBody>
          <a:bodyPr>
            <a:normAutofit/>
          </a:bodyPr>
          <a:lstStyle/>
          <a:p>
            <a:r>
              <a:rPr lang="it-IT" sz="3200" b="1" dirty="0">
                <a:latin typeface="Times New Roman" panose="02020603050405020304" pitchFamily="18" charset="0"/>
                <a:cs typeface="Times New Roman" panose="02020603050405020304" pitchFamily="18" charset="0"/>
              </a:rPr>
              <a:t>Strategic </a:t>
            </a:r>
            <a:r>
              <a:rPr lang="it-IT" sz="3200" b="1" dirty="0" err="1">
                <a:latin typeface="Times New Roman" panose="02020603050405020304" pitchFamily="18" charset="0"/>
                <a:cs typeface="Times New Roman" panose="02020603050405020304" pitchFamily="18" charset="0"/>
              </a:rPr>
              <a:t>Goals</a:t>
            </a:r>
            <a:r>
              <a:rPr lang="it-IT" sz="3200" b="1" dirty="0">
                <a:latin typeface="Times New Roman" panose="02020603050405020304" pitchFamily="18" charset="0"/>
                <a:cs typeface="Times New Roman" panose="02020603050405020304" pitchFamily="18" charset="0"/>
              </a:rPr>
              <a:t> of </a:t>
            </a:r>
            <a:r>
              <a:rPr lang="it-IT" sz="3200" b="1" dirty="0" err="1">
                <a:latin typeface="Times New Roman" panose="02020603050405020304" pitchFamily="18" charset="0"/>
                <a:cs typeface="Times New Roman" panose="02020603050405020304" pitchFamily="18" charset="0"/>
              </a:rPr>
              <a:t>internationalization</a:t>
            </a:r>
            <a:r>
              <a:rPr lang="it-IT" sz="3200" b="1" dirty="0">
                <a:latin typeface="Times New Roman" panose="02020603050405020304" pitchFamily="18" charset="0"/>
                <a:cs typeface="Times New Roman" panose="02020603050405020304" pitchFamily="18" charset="0"/>
              </a:rPr>
              <a:t> </a:t>
            </a:r>
          </a:p>
        </p:txBody>
      </p:sp>
      <p:sp>
        <p:nvSpPr>
          <p:cNvPr id="3" name="Sottotitolo 2">
            <a:extLst>
              <a:ext uri="{FF2B5EF4-FFF2-40B4-BE49-F238E27FC236}">
                <a16:creationId xmlns:a16="http://schemas.microsoft.com/office/drawing/2014/main" id="{D602F281-991D-9446-8CAE-84FB658B25E7}"/>
              </a:ext>
            </a:extLst>
          </p:cNvPr>
          <p:cNvSpPr>
            <a:spLocks noGrp="1"/>
          </p:cNvSpPr>
          <p:nvPr>
            <p:ph type="subTitle" idx="1"/>
          </p:nvPr>
        </p:nvSpPr>
        <p:spPr>
          <a:xfrm>
            <a:off x="1143000" y="1700759"/>
            <a:ext cx="7317540" cy="4392609"/>
          </a:xfrm>
        </p:spPr>
        <p:txBody>
          <a:bodyPr>
            <a:noAutofit/>
          </a:bodyPr>
          <a:lstStyle/>
          <a:p>
            <a:pPr algn="just"/>
            <a:r>
              <a:rPr lang="it-IT" sz="2800" i="1" dirty="0">
                <a:latin typeface="Times New Roman" panose="02020603050405020304" pitchFamily="18" charset="0"/>
                <a:cs typeface="Times New Roman" panose="02020603050405020304" pitchFamily="18" charset="0"/>
              </a:rPr>
              <a:t>The general </a:t>
            </a:r>
            <a:r>
              <a:rPr lang="it-IT" sz="2800" i="1" dirty="0" err="1">
                <a:latin typeface="Times New Roman" panose="02020603050405020304" pitchFamily="18" charset="0"/>
                <a:cs typeface="Times New Roman" panose="02020603050405020304" pitchFamily="18" charset="0"/>
              </a:rPr>
              <a:t>anticipated</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results</a:t>
            </a:r>
            <a:r>
              <a:rPr lang="it-IT" sz="2800" i="1" dirty="0">
                <a:latin typeface="Times New Roman" panose="02020603050405020304" pitchFamily="18" charset="0"/>
                <a:cs typeface="Times New Roman" panose="02020603050405020304" pitchFamily="18" charset="0"/>
              </a:rPr>
              <a:t> of </a:t>
            </a:r>
            <a:r>
              <a:rPr lang="it-IT" sz="2800" i="1" dirty="0" err="1">
                <a:latin typeface="Times New Roman" panose="02020603050405020304" pitchFamily="18" charset="0"/>
                <a:cs typeface="Times New Roman" panose="02020603050405020304" pitchFamily="18" charset="0"/>
              </a:rPr>
              <a:t>internationalization</a:t>
            </a:r>
            <a:endParaRPr lang="it-IT" sz="2800" i="1" dirty="0">
              <a:latin typeface="Times New Roman" panose="02020603050405020304" pitchFamily="18" charset="0"/>
              <a:cs typeface="Times New Roman" panose="02020603050405020304" pitchFamily="18" charset="0"/>
            </a:endParaRPr>
          </a:p>
          <a:p>
            <a:pPr algn="just"/>
            <a:r>
              <a:rPr lang="it-IT" sz="2800" dirty="0" err="1">
                <a:latin typeface="Times New Roman" panose="02020603050405020304" pitchFamily="18" charset="0"/>
                <a:cs typeface="Times New Roman" panose="02020603050405020304" pitchFamily="18" charset="0"/>
              </a:rPr>
              <a:t>Examples</a:t>
            </a:r>
            <a:r>
              <a:rPr lang="it-IT" sz="28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it-IT" sz="2800" dirty="0">
                <a:latin typeface="Times New Roman" panose="02020603050405020304" pitchFamily="18" charset="0"/>
                <a:cs typeface="Times New Roman" panose="02020603050405020304" pitchFamily="18" charset="0"/>
              </a:rPr>
              <a:t>To </a:t>
            </a:r>
            <a:r>
              <a:rPr lang="it-IT" sz="2800" dirty="0" err="1">
                <a:latin typeface="Times New Roman" panose="02020603050405020304" pitchFamily="18" charset="0"/>
                <a:cs typeface="Times New Roman" panose="02020603050405020304" pitchFamily="18" charset="0"/>
              </a:rPr>
              <a:t>extend</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international</a:t>
            </a:r>
            <a:r>
              <a:rPr lang="it-IT" sz="2800" dirty="0">
                <a:latin typeface="Times New Roman" panose="02020603050405020304" pitchFamily="18" charset="0"/>
                <a:cs typeface="Times New Roman" panose="02020603050405020304" pitchFamily="18" charset="0"/>
              </a:rPr>
              <a:t> partnership</a:t>
            </a:r>
          </a:p>
          <a:p>
            <a:pPr marL="285750" indent="-285750" algn="just">
              <a:buFont typeface="Arial" panose="020B0604020202020204" pitchFamily="34" charset="0"/>
              <a:buChar char="•"/>
            </a:pPr>
            <a:r>
              <a:rPr lang="it-IT" sz="2800" dirty="0">
                <a:latin typeface="Times New Roman" panose="02020603050405020304" pitchFamily="18" charset="0"/>
                <a:cs typeface="Times New Roman" panose="02020603050405020304" pitchFamily="18" charset="0"/>
              </a:rPr>
              <a:t>To </a:t>
            </a:r>
            <a:r>
              <a:rPr lang="it-IT" sz="2800" dirty="0" err="1">
                <a:latin typeface="Times New Roman" panose="02020603050405020304" pitchFamily="18" charset="0"/>
                <a:cs typeface="Times New Roman" panose="02020603050405020304" pitchFamily="18" charset="0"/>
              </a:rPr>
              <a:t>increase</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international</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visibility</a:t>
            </a:r>
            <a:r>
              <a:rPr lang="it-IT" sz="2800" dirty="0">
                <a:latin typeface="Times New Roman" panose="02020603050405020304" pitchFamily="18" charset="0"/>
                <a:cs typeface="Times New Roman" panose="02020603050405020304" pitchFamily="18" charset="0"/>
              </a:rPr>
              <a:t> (i.e. </a:t>
            </a:r>
            <a:r>
              <a:rPr lang="it-IT" sz="2800" dirty="0" err="1">
                <a:latin typeface="Times New Roman" panose="02020603050405020304" pitchFamily="18" charset="0"/>
                <a:cs typeface="Times New Roman" panose="02020603050405020304" pitchFamily="18" charset="0"/>
              </a:rPr>
              <a:t>rankings</a:t>
            </a:r>
            <a:r>
              <a:rPr lang="it-IT" sz="28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it-IT" sz="2800" dirty="0">
                <a:latin typeface="Times New Roman" panose="02020603050405020304" pitchFamily="18" charset="0"/>
                <a:cs typeface="Times New Roman" panose="02020603050405020304" pitchFamily="18" charset="0"/>
              </a:rPr>
              <a:t>To </a:t>
            </a:r>
            <a:r>
              <a:rPr lang="it-IT" sz="2800" dirty="0" err="1">
                <a:latin typeface="Times New Roman" panose="02020603050405020304" pitchFamily="18" charset="0"/>
                <a:cs typeface="Times New Roman" panose="02020603050405020304" pitchFamily="18" charset="0"/>
              </a:rPr>
              <a:t>enhance</a:t>
            </a:r>
            <a:r>
              <a:rPr lang="it-IT" sz="2800" dirty="0">
                <a:latin typeface="Times New Roman" panose="02020603050405020304" pitchFamily="18" charset="0"/>
                <a:cs typeface="Times New Roman" panose="02020603050405020304" pitchFamily="18" charset="0"/>
              </a:rPr>
              <a:t> the </a:t>
            </a:r>
            <a:r>
              <a:rPr lang="it-IT" sz="2800" dirty="0" err="1">
                <a:latin typeface="Times New Roman" panose="02020603050405020304" pitchFamily="18" charset="0"/>
                <a:cs typeface="Times New Roman" panose="02020603050405020304" pitchFamily="18" charset="0"/>
              </a:rPr>
              <a:t>quality</a:t>
            </a:r>
            <a:r>
              <a:rPr lang="it-IT" sz="2800" dirty="0">
                <a:latin typeface="Times New Roman" panose="02020603050405020304" pitchFamily="18" charset="0"/>
                <a:cs typeface="Times New Roman" panose="02020603050405020304" pitchFamily="18" charset="0"/>
              </a:rPr>
              <a:t> of </a:t>
            </a:r>
            <a:r>
              <a:rPr lang="it-IT" sz="2800" dirty="0" err="1">
                <a:latin typeface="Times New Roman" panose="02020603050405020304" pitchFamily="18" charset="0"/>
                <a:cs typeface="Times New Roman" panose="02020603050405020304" pitchFamily="18" charset="0"/>
              </a:rPr>
              <a:t>research</a:t>
            </a:r>
            <a:r>
              <a:rPr lang="it-IT" sz="2800" dirty="0">
                <a:latin typeface="Times New Roman" panose="02020603050405020304" pitchFamily="18" charset="0"/>
                <a:cs typeface="Times New Roman" panose="02020603050405020304" pitchFamily="18" charset="0"/>
              </a:rPr>
              <a:t> and </a:t>
            </a:r>
            <a:r>
              <a:rPr lang="it-IT" sz="2800" dirty="0" err="1">
                <a:latin typeface="Times New Roman" panose="02020603050405020304" pitchFamily="18" charset="0"/>
                <a:cs typeface="Times New Roman" panose="02020603050405020304" pitchFamily="18" charset="0"/>
              </a:rPr>
              <a:t>education</a:t>
            </a:r>
            <a:endParaRPr lang="it-IT"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800" dirty="0">
                <a:latin typeface="Times New Roman" panose="02020603050405020304" pitchFamily="18" charset="0"/>
                <a:cs typeface="Times New Roman" panose="02020603050405020304" pitchFamily="18" charset="0"/>
              </a:rPr>
              <a:t>To </a:t>
            </a:r>
            <a:r>
              <a:rPr lang="it-IT" sz="2800" dirty="0" err="1">
                <a:latin typeface="Times New Roman" panose="02020603050405020304" pitchFamily="18" charset="0"/>
                <a:cs typeface="Times New Roman" panose="02020603050405020304" pitchFamily="18" charset="0"/>
              </a:rPr>
              <a:t>build</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organizational</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structures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supporting</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internationalization</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processes</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94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835227-1048-8F47-9EFC-DEE0500D7C3E}"/>
              </a:ext>
            </a:extLst>
          </p:cNvPr>
          <p:cNvSpPr>
            <a:spLocks noGrp="1"/>
          </p:cNvSpPr>
          <p:nvPr>
            <p:ph type="ctrTitle"/>
          </p:nvPr>
        </p:nvSpPr>
        <p:spPr>
          <a:xfrm>
            <a:off x="655242" y="620610"/>
            <a:ext cx="6858000" cy="794427"/>
          </a:xfrm>
        </p:spPr>
        <p:txBody>
          <a:bodyPr>
            <a:noAutofit/>
          </a:bodyPr>
          <a:lstStyle/>
          <a:p>
            <a:r>
              <a:rPr lang="it-IT" sz="2800" b="1" dirty="0">
                <a:latin typeface="Times New Roman" panose="02020603050405020304" pitchFamily="18" charset="0"/>
                <a:cs typeface="Times New Roman" panose="02020603050405020304" pitchFamily="18" charset="0"/>
              </a:rPr>
              <a:t>Strategic Components of </a:t>
            </a:r>
            <a:r>
              <a:rPr lang="it-IT" sz="2800" b="1" dirty="0" err="1">
                <a:latin typeface="Times New Roman" panose="02020603050405020304" pitchFamily="18" charset="0"/>
                <a:cs typeface="Times New Roman" panose="02020603050405020304" pitchFamily="18" charset="0"/>
              </a:rPr>
              <a:t>internationalization</a:t>
            </a:r>
            <a:r>
              <a:rPr lang="it-IT" sz="2800" b="1" dirty="0">
                <a:latin typeface="Times New Roman" panose="02020603050405020304" pitchFamily="18" charset="0"/>
                <a:cs typeface="Times New Roman" panose="02020603050405020304" pitchFamily="18" charset="0"/>
              </a:rPr>
              <a:t> </a:t>
            </a:r>
            <a:endParaRPr lang="it-IT" sz="28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B7A7ABC4-230F-F14F-BF08-15F25768D706}"/>
              </a:ext>
            </a:extLst>
          </p:cNvPr>
          <p:cNvSpPr>
            <a:spLocks noGrp="1"/>
          </p:cNvSpPr>
          <p:nvPr>
            <p:ph type="subTitle" idx="1"/>
          </p:nvPr>
        </p:nvSpPr>
        <p:spPr>
          <a:xfrm>
            <a:off x="1143000" y="1556740"/>
            <a:ext cx="6858000" cy="3701060"/>
          </a:xfrm>
        </p:spPr>
        <p:txBody>
          <a:bodyPr>
            <a:normAutofit/>
          </a:bodyPr>
          <a:lstStyle/>
          <a:p>
            <a:pPr algn="just"/>
            <a:r>
              <a:rPr lang="it-IT" sz="2000" i="1" dirty="0" err="1">
                <a:latin typeface="Times New Roman" panose="02020603050405020304" pitchFamily="18" charset="0"/>
                <a:cs typeface="Times New Roman" panose="02020603050405020304" pitchFamily="18" charset="0"/>
              </a:rPr>
              <a:t>Main</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components</a:t>
            </a:r>
            <a:r>
              <a:rPr lang="it-IT" sz="2000" i="1" dirty="0">
                <a:latin typeface="Times New Roman" panose="02020603050405020304" pitchFamily="18" charset="0"/>
                <a:cs typeface="Times New Roman" panose="02020603050405020304" pitchFamily="18" charset="0"/>
              </a:rPr>
              <a:t> of SP on </a:t>
            </a:r>
            <a:r>
              <a:rPr lang="it-IT" sz="2000" i="1" dirty="0" err="1">
                <a:latin typeface="Times New Roman" panose="02020603050405020304" pitchFamily="18" charset="0"/>
                <a:cs typeface="Times New Roman" panose="02020603050405020304" pitchFamily="18" charset="0"/>
              </a:rPr>
              <a:t>internationalization</a:t>
            </a:r>
            <a:endParaRPr lang="it-IT" sz="2000" i="1"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a:t>
            </a:r>
            <a:r>
              <a:rPr lang="it-IT" sz="2000" dirty="0" err="1">
                <a:latin typeface="Times New Roman" panose="02020603050405020304" pitchFamily="18" charset="0"/>
                <a:cs typeface="Times New Roman" panose="02020603050405020304" pitchFamily="18" charset="0"/>
              </a:rPr>
              <a:t>mobility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students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academic</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administrative</a:t>
            </a:r>
            <a:r>
              <a:rPr lang="it-IT" sz="2000" dirty="0">
                <a:latin typeface="Times New Roman" panose="02020603050405020304" pitchFamily="18" charset="0"/>
                <a:cs typeface="Times New Roman" panose="02020603050405020304" pitchFamily="18" charset="0"/>
              </a:rPr>
              <a:t> staff)</a:t>
            </a:r>
          </a:p>
          <a:p>
            <a:pPr algn="just"/>
            <a:r>
              <a:rPr lang="it-IT" sz="2000" dirty="0">
                <a:latin typeface="Times New Roman" panose="02020603050405020304" pitchFamily="18" charset="0"/>
                <a:cs typeface="Times New Roman" panose="02020603050405020304" pitchFamily="18" charset="0"/>
              </a:rPr>
              <a:t>Curriculum </a:t>
            </a:r>
            <a:r>
              <a:rPr lang="it-IT" sz="2000" dirty="0" err="1">
                <a:latin typeface="Times New Roman" panose="02020603050405020304" pitchFamily="18" charset="0"/>
                <a:cs typeface="Times New Roman" panose="02020603050405020304" pitchFamily="18" charset="0"/>
              </a:rPr>
              <a:t>development</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Joint and double </a:t>
            </a:r>
            <a:r>
              <a:rPr lang="it-IT" sz="2000" dirty="0" err="1">
                <a:latin typeface="Times New Roman" panose="02020603050405020304" pitchFamily="18" charset="0"/>
                <a:cs typeface="Times New Roman" panose="02020603050405020304" pitchFamily="18" charset="0"/>
              </a:rPr>
              <a:t>degrees</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a:t>
            </a:r>
            <a:r>
              <a:rPr lang="it-IT" sz="2000" dirty="0" err="1">
                <a:latin typeface="Times New Roman" panose="02020603050405020304" pitchFamily="18" charset="0"/>
                <a:cs typeface="Times New Roman" panose="02020603050405020304" pitchFamily="18" charset="0"/>
              </a:rPr>
              <a:t>students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recruitment</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marketing and promotion</a:t>
            </a:r>
          </a:p>
          <a:p>
            <a:pPr algn="just"/>
            <a:r>
              <a:rPr lang="it-IT" sz="2000" dirty="0" err="1">
                <a:latin typeface="Times New Roman" panose="02020603050405020304" pitchFamily="18" charset="0"/>
                <a:cs typeface="Times New Roman" panose="02020603050405020304" pitchFamily="18" charset="0"/>
              </a:rPr>
              <a:t>Internationalization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at</a:t>
            </a:r>
            <a:r>
              <a:rPr lang="it-IT" sz="2000" dirty="0">
                <a:latin typeface="Times New Roman" panose="02020603050405020304" pitchFamily="18" charset="0"/>
                <a:cs typeface="Times New Roman" panose="02020603050405020304" pitchFamily="18" charset="0"/>
              </a:rPr>
              <a:t> home</a:t>
            </a:r>
          </a:p>
          <a:p>
            <a:pPr algn="just"/>
            <a:r>
              <a:rPr lang="it-IT" sz="2000" dirty="0">
                <a:latin typeface="Times New Roman" panose="02020603050405020304" pitchFamily="18" charset="0"/>
                <a:cs typeface="Times New Roman" panose="02020603050405020304" pitchFamily="18" charset="0"/>
              </a:rPr>
              <a:t>International </a:t>
            </a:r>
            <a:r>
              <a:rPr lang="it-IT" sz="2000" dirty="0" err="1">
                <a:latin typeface="Times New Roman" panose="02020603050405020304" pitchFamily="18" charset="0"/>
                <a:cs typeface="Times New Roman" panose="02020603050405020304" pitchFamily="18" charset="0"/>
              </a:rPr>
              <a:t>research</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cooperation</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networks and partnership</a:t>
            </a:r>
          </a:p>
        </p:txBody>
      </p:sp>
    </p:spTree>
    <p:extLst>
      <p:ext uri="{BB962C8B-B14F-4D97-AF65-F5344CB8AC3E}">
        <p14:creationId xmlns:p14="http://schemas.microsoft.com/office/powerpoint/2010/main" val="355557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29A5F-CD50-B14F-8755-E7B0060F3C8F}"/>
              </a:ext>
            </a:extLst>
          </p:cNvPr>
          <p:cNvSpPr>
            <a:spLocks noGrp="1"/>
          </p:cNvSpPr>
          <p:nvPr>
            <p:ph type="ctrTitle"/>
          </p:nvPr>
        </p:nvSpPr>
        <p:spPr>
          <a:xfrm>
            <a:off x="628650" y="404580"/>
            <a:ext cx="6858000" cy="1152160"/>
          </a:xfrm>
        </p:spPr>
        <p:txBody>
          <a:bodyPr>
            <a:normAutofit/>
          </a:bodyPr>
          <a:lstStyle/>
          <a:p>
            <a:r>
              <a:rPr lang="en-US" sz="3200" b="1" dirty="0">
                <a:solidFill>
                  <a:srgbClr val="00007F"/>
                </a:solidFill>
                <a:effectLst/>
                <a:latin typeface="+mn-lt"/>
                <a:ea typeface="Times New Roman" panose="02020603050405020304" pitchFamily="18" charset="0"/>
                <a:cs typeface="Times New Roman" panose="02020603050405020304" pitchFamily="18" charset="0"/>
              </a:rPr>
              <a:t>Evaluating internationalization </a:t>
            </a:r>
            <a:br>
              <a:rPr lang="it-IT" sz="2800" dirty="0">
                <a:effectLst/>
                <a:latin typeface="Calibri" panose="020F0502020204030204" pitchFamily="34" charset="0"/>
                <a:ea typeface="Calibri" panose="020F0502020204030204" pitchFamily="34" charset="0"/>
                <a:cs typeface="Times New Roman" panose="02020603050405020304" pitchFamily="18" charset="0"/>
              </a:rPr>
            </a:br>
            <a:endParaRPr lang="it-IT" sz="2800" dirty="0"/>
          </a:p>
        </p:txBody>
      </p:sp>
      <p:sp>
        <p:nvSpPr>
          <p:cNvPr id="3" name="Sottotitolo 2">
            <a:extLst>
              <a:ext uri="{FF2B5EF4-FFF2-40B4-BE49-F238E27FC236}">
                <a16:creationId xmlns:a16="http://schemas.microsoft.com/office/drawing/2014/main" id="{3C4CE3DC-1A6F-F94D-87D0-F36298CB1CAA}"/>
              </a:ext>
            </a:extLst>
          </p:cNvPr>
          <p:cNvSpPr>
            <a:spLocks noGrp="1"/>
          </p:cNvSpPr>
          <p:nvPr>
            <p:ph type="subTitle" idx="1"/>
          </p:nvPr>
        </p:nvSpPr>
        <p:spPr>
          <a:xfrm>
            <a:off x="1143000" y="1556740"/>
            <a:ext cx="6858000" cy="4968689"/>
          </a:xfrm>
        </p:spPr>
        <p:txBody>
          <a:bodyPr>
            <a:noAutofit/>
          </a:bodyPr>
          <a:lstStyle/>
          <a:p>
            <a:pPr algn="just"/>
            <a:r>
              <a:rPr lang="en-US" sz="2800" dirty="0">
                <a:effectLst/>
                <a:ea typeface="Times New Roman" panose="02020603050405020304" pitchFamily="18" charset="0"/>
                <a:cs typeface="Times New Roman" panose="02020603050405020304" pitchFamily="18" charset="0"/>
              </a:rPr>
              <a:t>As internationalization grows in importance, it is increasingly subject to measurement. A recent phenomenon has been the emergence of global rankings and much has been said about their positive and negative impacts. There is an attempt to review and evaluate internationalization. There has also been an increased focus on the internationalization of quality assurance, and the way national accreditation mechanisms cooperate in developing common standards and indicators and mutually recognizing their accreditation decisions. </a:t>
            </a:r>
            <a:endParaRPr lang="it-IT" sz="2800" dirty="0">
              <a:effectLst/>
              <a:ea typeface="Calibri" panose="020F0502020204030204" pitchFamily="34" charset="0"/>
              <a:cs typeface="Times New Roman" panose="02020603050405020304" pitchFamily="18" charset="0"/>
            </a:endParaRPr>
          </a:p>
          <a:p>
            <a:pPr algn="just"/>
            <a:endParaRPr lang="it-IT" sz="2400"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29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47C530-DB79-F84A-A91E-15D482858CA5}"/>
              </a:ext>
            </a:extLst>
          </p:cNvPr>
          <p:cNvSpPr>
            <a:spLocks noGrp="1"/>
          </p:cNvSpPr>
          <p:nvPr>
            <p:ph type="ctrTitle"/>
          </p:nvPr>
        </p:nvSpPr>
        <p:spPr>
          <a:xfrm>
            <a:off x="1143000" y="548601"/>
            <a:ext cx="6858000" cy="720100"/>
          </a:xfrm>
        </p:spPr>
        <p:txBody>
          <a:bodyPr>
            <a:normAutofit/>
          </a:bodyPr>
          <a:lstStyle/>
          <a:p>
            <a:r>
              <a:rPr lang="it-IT" sz="3600" b="1" dirty="0" err="1"/>
              <a:t>Types</a:t>
            </a:r>
            <a:r>
              <a:rPr lang="it-IT" sz="3600" b="1" dirty="0"/>
              <a:t> of </a:t>
            </a:r>
            <a:r>
              <a:rPr lang="it-IT" sz="3600" b="1" dirty="0" err="1"/>
              <a:t>evaluation</a:t>
            </a:r>
            <a:endParaRPr lang="it-IT" sz="3600" b="1" dirty="0"/>
          </a:p>
        </p:txBody>
      </p:sp>
      <p:sp>
        <p:nvSpPr>
          <p:cNvPr id="3" name="Sottotitolo 2">
            <a:extLst>
              <a:ext uri="{FF2B5EF4-FFF2-40B4-BE49-F238E27FC236}">
                <a16:creationId xmlns:a16="http://schemas.microsoft.com/office/drawing/2014/main" id="{7BACE933-1EBE-2B41-BD19-28590FBBEAE9}"/>
              </a:ext>
            </a:extLst>
          </p:cNvPr>
          <p:cNvSpPr>
            <a:spLocks noGrp="1"/>
          </p:cNvSpPr>
          <p:nvPr>
            <p:ph type="subTitle" idx="1"/>
          </p:nvPr>
        </p:nvSpPr>
        <p:spPr>
          <a:xfrm>
            <a:off x="1143000" y="1700760"/>
            <a:ext cx="7389550" cy="4248590"/>
          </a:xfrm>
        </p:spPr>
        <p:txBody>
          <a:bodyPr>
            <a:noAutofit/>
          </a:bodyPr>
          <a:lstStyle/>
          <a:p>
            <a:pPr algn="just"/>
            <a:r>
              <a:rPr lang="it-IT" sz="3200" dirty="0" err="1"/>
              <a:t>There</a:t>
            </a:r>
            <a:r>
              <a:rPr lang="it-IT" sz="3200" dirty="0"/>
              <a:t> </a:t>
            </a:r>
            <a:r>
              <a:rPr lang="it-IT" sz="3200" dirty="0" err="1"/>
              <a:t>is</a:t>
            </a:r>
            <a:r>
              <a:rPr lang="it-IT" sz="3200" dirty="0"/>
              <a:t> a quantitative/ </a:t>
            </a:r>
            <a:r>
              <a:rPr lang="it-IT" sz="3200" dirty="0" err="1"/>
              <a:t>statistical</a:t>
            </a:r>
            <a:r>
              <a:rPr lang="it-IT" sz="3200" dirty="0"/>
              <a:t> </a:t>
            </a:r>
            <a:r>
              <a:rPr lang="it-IT" sz="3200" dirty="0" err="1"/>
              <a:t>assessment</a:t>
            </a:r>
            <a:r>
              <a:rPr lang="it-IT" sz="3200" dirty="0"/>
              <a:t> </a:t>
            </a:r>
            <a:r>
              <a:rPr lang="it-IT" sz="3200" dirty="0" err="1"/>
              <a:t>based</a:t>
            </a:r>
            <a:r>
              <a:rPr lang="it-IT" sz="3200" dirty="0"/>
              <a:t> on the </a:t>
            </a:r>
            <a:r>
              <a:rPr lang="it-IT" sz="3200" dirty="0" err="1"/>
              <a:t>percentage</a:t>
            </a:r>
            <a:r>
              <a:rPr lang="it-IT" sz="3200" dirty="0"/>
              <a:t> of </a:t>
            </a:r>
            <a:r>
              <a:rPr lang="it-IT" sz="3200" dirty="0" err="1"/>
              <a:t>results</a:t>
            </a:r>
            <a:r>
              <a:rPr lang="it-IT" sz="3200" dirty="0"/>
              <a:t> </a:t>
            </a:r>
            <a:r>
              <a:rPr lang="it-IT" sz="3200" dirty="0" err="1"/>
              <a:t>achieved</a:t>
            </a:r>
            <a:r>
              <a:rPr lang="it-IT" sz="3200" dirty="0"/>
              <a:t> with </a:t>
            </a:r>
            <a:r>
              <a:rPr lang="it-IT" sz="3200" dirty="0" err="1"/>
              <a:t>respect</a:t>
            </a:r>
            <a:r>
              <a:rPr lang="it-IT" sz="3200" dirty="0"/>
              <a:t> to the </a:t>
            </a:r>
            <a:r>
              <a:rPr lang="it-IT" sz="3200" dirty="0" err="1"/>
              <a:t>objectives</a:t>
            </a:r>
            <a:r>
              <a:rPr lang="it-IT" sz="3200" dirty="0"/>
              <a:t> set in the </a:t>
            </a:r>
            <a:r>
              <a:rPr lang="it-IT" sz="3200" dirty="0" err="1"/>
              <a:t>plan</a:t>
            </a:r>
            <a:r>
              <a:rPr lang="it-IT" sz="3200" dirty="0"/>
              <a:t>, </a:t>
            </a:r>
            <a:r>
              <a:rPr lang="it-IT" sz="3200" dirty="0" err="1"/>
              <a:t>according</a:t>
            </a:r>
            <a:r>
              <a:rPr lang="it-IT" sz="3200" dirty="0"/>
              <a:t> to the performance </a:t>
            </a:r>
            <a:r>
              <a:rPr lang="it-IT" sz="3200" dirty="0" err="1"/>
              <a:t>indicators</a:t>
            </a:r>
            <a:r>
              <a:rPr lang="it-IT" sz="3200" dirty="0"/>
              <a:t> </a:t>
            </a:r>
            <a:r>
              <a:rPr lang="it-IT" sz="3200" dirty="0" err="1"/>
              <a:t>chosen</a:t>
            </a:r>
            <a:r>
              <a:rPr lang="it-IT" sz="3200" dirty="0"/>
              <a:t>. </a:t>
            </a:r>
          </a:p>
          <a:p>
            <a:pPr algn="just"/>
            <a:endParaRPr lang="it-IT" sz="3200" dirty="0"/>
          </a:p>
          <a:p>
            <a:pPr algn="just"/>
            <a:r>
              <a:rPr lang="it-IT" sz="3200" dirty="0" err="1"/>
              <a:t>There</a:t>
            </a:r>
            <a:r>
              <a:rPr lang="it-IT" sz="3200" dirty="0"/>
              <a:t> </a:t>
            </a:r>
            <a:r>
              <a:rPr lang="it-IT" sz="3200" dirty="0" err="1"/>
              <a:t>is</a:t>
            </a:r>
            <a:r>
              <a:rPr lang="it-IT" sz="3200" dirty="0"/>
              <a:t> a qualitative </a:t>
            </a:r>
            <a:r>
              <a:rPr lang="it-IT" sz="3200" dirty="0" err="1"/>
              <a:t>evaluation</a:t>
            </a:r>
            <a:r>
              <a:rPr lang="it-IT" sz="3200" dirty="0"/>
              <a:t> </a:t>
            </a:r>
            <a:r>
              <a:rPr lang="it-IT" sz="3200" dirty="0" err="1"/>
              <a:t>based</a:t>
            </a:r>
            <a:r>
              <a:rPr lang="it-IT" sz="3200" dirty="0"/>
              <a:t> on </a:t>
            </a:r>
            <a:r>
              <a:rPr lang="it-IT" sz="3200" dirty="0" err="1"/>
              <a:t>satisfaction</a:t>
            </a:r>
            <a:r>
              <a:rPr lang="it-IT" sz="3200" dirty="0"/>
              <a:t> </a:t>
            </a:r>
            <a:r>
              <a:rPr lang="it-IT" sz="3200" dirty="0" err="1"/>
              <a:t>surveys</a:t>
            </a:r>
            <a:r>
              <a:rPr lang="it-IT" sz="3200" dirty="0"/>
              <a:t>, </a:t>
            </a:r>
            <a:r>
              <a:rPr lang="it-IT" sz="3200" dirty="0" err="1"/>
              <a:t>interviews</a:t>
            </a:r>
            <a:r>
              <a:rPr lang="it-IT" sz="3200" dirty="0"/>
              <a:t>, fora, and </a:t>
            </a:r>
            <a:r>
              <a:rPr lang="it-IT" sz="3200" dirty="0" err="1"/>
              <a:t>questionnaires</a:t>
            </a:r>
            <a:endParaRPr lang="it-IT" sz="3200" dirty="0"/>
          </a:p>
        </p:txBody>
      </p:sp>
    </p:spTree>
    <p:extLst>
      <p:ext uri="{BB962C8B-B14F-4D97-AF65-F5344CB8AC3E}">
        <p14:creationId xmlns:p14="http://schemas.microsoft.com/office/powerpoint/2010/main" val="400283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AF5AE-DD39-0540-9106-85AFA1A39AA2}"/>
              </a:ext>
            </a:extLst>
          </p:cNvPr>
          <p:cNvSpPr>
            <a:spLocks noGrp="1"/>
          </p:cNvSpPr>
          <p:nvPr>
            <p:ph type="ctrTitle"/>
          </p:nvPr>
        </p:nvSpPr>
        <p:spPr>
          <a:xfrm>
            <a:off x="1143000" y="764631"/>
            <a:ext cx="6858000" cy="720099"/>
          </a:xfrm>
        </p:spPr>
        <p:txBody>
          <a:bodyPr>
            <a:normAutofit/>
          </a:bodyPr>
          <a:lstStyle/>
          <a:p>
            <a:r>
              <a:rPr lang="it-IT" sz="4000" b="1" dirty="0" err="1">
                <a:latin typeface="+mn-lt"/>
              </a:rPr>
              <a:t>Methodology</a:t>
            </a:r>
            <a:endParaRPr lang="it-IT" sz="4000" b="1" dirty="0">
              <a:latin typeface="+mn-lt"/>
            </a:endParaRPr>
          </a:p>
        </p:txBody>
      </p:sp>
      <p:sp>
        <p:nvSpPr>
          <p:cNvPr id="3" name="Sottotitolo 2">
            <a:extLst>
              <a:ext uri="{FF2B5EF4-FFF2-40B4-BE49-F238E27FC236}">
                <a16:creationId xmlns:a16="http://schemas.microsoft.com/office/drawing/2014/main" id="{15425137-7FB0-3440-9B2E-07ED64830076}"/>
              </a:ext>
            </a:extLst>
          </p:cNvPr>
          <p:cNvSpPr>
            <a:spLocks noGrp="1"/>
          </p:cNvSpPr>
          <p:nvPr>
            <p:ph type="subTitle" idx="1"/>
          </p:nvPr>
        </p:nvSpPr>
        <p:spPr>
          <a:xfrm>
            <a:off x="1143000" y="1556740"/>
            <a:ext cx="6858000" cy="4680650"/>
          </a:xfrm>
        </p:spPr>
        <p:txBody>
          <a:bodyPr>
            <a:normAutofit/>
          </a:bodyPr>
          <a:lstStyle/>
          <a:p>
            <a:pPr algn="just"/>
            <a:endParaRPr lang="it-IT" sz="1200" dirty="0"/>
          </a:p>
          <a:p>
            <a:pPr algn="just"/>
            <a:endParaRPr lang="it-IT" sz="1200" dirty="0"/>
          </a:p>
          <a:p>
            <a:pPr algn="just"/>
            <a:r>
              <a:rPr lang="it-IT" sz="3600" dirty="0"/>
              <a:t>From a </a:t>
            </a:r>
            <a:r>
              <a:rPr lang="it-IT" sz="3600" dirty="0" err="1"/>
              <a:t>methodological</a:t>
            </a:r>
            <a:r>
              <a:rPr lang="it-IT" sz="3600" dirty="0"/>
              <a:t> </a:t>
            </a:r>
            <a:r>
              <a:rPr lang="it-IT" sz="3600" dirty="0" err="1"/>
              <a:t>point</a:t>
            </a:r>
            <a:r>
              <a:rPr lang="it-IT" sz="3600" dirty="0"/>
              <a:t> of </a:t>
            </a:r>
            <a:r>
              <a:rPr lang="it-IT" sz="3600" dirty="0" err="1"/>
              <a:t>view</a:t>
            </a:r>
            <a:r>
              <a:rPr lang="it-IT" sz="3600" dirty="0"/>
              <a:t>, on-</a:t>
            </a:r>
            <a:r>
              <a:rPr lang="it-IT" sz="3600" dirty="0" err="1"/>
              <a:t>going</a:t>
            </a:r>
            <a:r>
              <a:rPr lang="it-IT" sz="3600" dirty="0"/>
              <a:t> </a:t>
            </a:r>
            <a:r>
              <a:rPr lang="it-IT" sz="3600" dirty="0" err="1"/>
              <a:t>evaluation</a:t>
            </a:r>
            <a:r>
              <a:rPr lang="it-IT" sz="3600" dirty="0"/>
              <a:t> </a:t>
            </a:r>
            <a:r>
              <a:rPr lang="it-IT" sz="3600" dirty="0" err="1"/>
              <a:t>is</a:t>
            </a:r>
            <a:r>
              <a:rPr lang="it-IT" sz="3600" dirty="0"/>
              <a:t>, in </a:t>
            </a:r>
            <a:r>
              <a:rPr lang="it-IT" sz="3600" dirty="0" err="1"/>
              <a:t>practice</a:t>
            </a:r>
            <a:r>
              <a:rPr lang="it-IT" sz="3600" dirty="0"/>
              <a:t>, a </a:t>
            </a:r>
            <a:r>
              <a:rPr lang="it-IT" sz="3600" dirty="0" err="1"/>
              <a:t>diachronic</a:t>
            </a:r>
            <a:r>
              <a:rPr lang="it-IT" sz="3600" dirty="0"/>
              <a:t> </a:t>
            </a:r>
            <a:r>
              <a:rPr lang="it-IT" sz="3600" dirty="0" err="1"/>
              <a:t>temporal</a:t>
            </a:r>
            <a:r>
              <a:rPr lang="it-IT" sz="3600" dirty="0"/>
              <a:t> </a:t>
            </a:r>
            <a:r>
              <a:rPr lang="it-IT" sz="3600" dirty="0" err="1"/>
              <a:t>comparison</a:t>
            </a:r>
            <a:r>
              <a:rPr lang="it-IT" sz="3600" dirty="0"/>
              <a:t> </a:t>
            </a:r>
            <a:r>
              <a:rPr lang="it-IT" sz="3600" dirty="0" err="1"/>
              <a:t>between</a:t>
            </a:r>
            <a:r>
              <a:rPr lang="it-IT" sz="3600" dirty="0"/>
              <a:t> </a:t>
            </a:r>
            <a:r>
              <a:rPr lang="it-IT" sz="3600" dirty="0" err="1"/>
              <a:t>different</a:t>
            </a:r>
            <a:r>
              <a:rPr lang="it-IT" sz="3600" dirty="0"/>
              <a:t> </a:t>
            </a:r>
            <a:r>
              <a:rPr lang="it-IT" sz="3600" dirty="0" err="1"/>
              <a:t>stages</a:t>
            </a:r>
            <a:r>
              <a:rPr lang="it-IT" sz="3600" dirty="0"/>
              <a:t> of </a:t>
            </a:r>
            <a:r>
              <a:rPr lang="it-IT" sz="3600" dirty="0" err="1"/>
              <a:t>implementation</a:t>
            </a:r>
            <a:r>
              <a:rPr lang="it-IT" sz="3600" dirty="0"/>
              <a:t> of </a:t>
            </a:r>
            <a:r>
              <a:rPr lang="it-IT" sz="3600" dirty="0" err="1"/>
              <a:t>internationalization</a:t>
            </a:r>
            <a:r>
              <a:rPr lang="it-IT" sz="3600" dirty="0"/>
              <a:t> </a:t>
            </a:r>
            <a:r>
              <a:rPr lang="it-IT" sz="3600" dirty="0" err="1"/>
              <a:t>policies</a:t>
            </a:r>
            <a:r>
              <a:rPr lang="it-IT" sz="3600" dirty="0"/>
              <a:t>.</a:t>
            </a:r>
          </a:p>
        </p:txBody>
      </p:sp>
    </p:spTree>
    <p:extLst>
      <p:ext uri="{BB962C8B-B14F-4D97-AF65-F5344CB8AC3E}">
        <p14:creationId xmlns:p14="http://schemas.microsoft.com/office/powerpoint/2010/main" val="44979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C3C78F-3FD4-B347-A77F-4BA476790A1F}"/>
              </a:ext>
            </a:extLst>
          </p:cNvPr>
          <p:cNvSpPr>
            <a:spLocks noGrp="1"/>
          </p:cNvSpPr>
          <p:nvPr>
            <p:ph type="ctrTitle"/>
          </p:nvPr>
        </p:nvSpPr>
        <p:spPr>
          <a:xfrm>
            <a:off x="1143000" y="764631"/>
            <a:ext cx="6858000" cy="720100"/>
          </a:xfrm>
        </p:spPr>
        <p:txBody>
          <a:bodyPr>
            <a:normAutofit/>
          </a:bodyPr>
          <a:lstStyle/>
          <a:p>
            <a:r>
              <a:rPr lang="it-IT" sz="3600" b="1" dirty="0" err="1">
                <a:latin typeface="+mn-lt"/>
              </a:rPr>
              <a:t>Methodology</a:t>
            </a:r>
            <a:endParaRPr lang="it-IT" sz="3600" b="1" dirty="0">
              <a:latin typeface="+mn-lt"/>
            </a:endParaRPr>
          </a:p>
        </p:txBody>
      </p:sp>
      <p:sp>
        <p:nvSpPr>
          <p:cNvPr id="3" name="Sottotitolo 2">
            <a:extLst>
              <a:ext uri="{FF2B5EF4-FFF2-40B4-BE49-F238E27FC236}">
                <a16:creationId xmlns:a16="http://schemas.microsoft.com/office/drawing/2014/main" id="{31F5F159-F4EE-4447-997C-5041D9012A6A}"/>
              </a:ext>
            </a:extLst>
          </p:cNvPr>
          <p:cNvSpPr>
            <a:spLocks noGrp="1"/>
          </p:cNvSpPr>
          <p:nvPr>
            <p:ph type="subTitle" idx="1"/>
          </p:nvPr>
        </p:nvSpPr>
        <p:spPr>
          <a:xfrm>
            <a:off x="1143000" y="1628750"/>
            <a:ext cx="6858000" cy="4320600"/>
          </a:xfrm>
        </p:spPr>
        <p:txBody>
          <a:bodyPr>
            <a:normAutofit/>
          </a:bodyPr>
          <a:lstStyle/>
          <a:p>
            <a:pPr algn="just"/>
            <a:r>
              <a:rPr lang="it-IT" sz="3200" dirty="0" err="1"/>
              <a:t>It</a:t>
            </a:r>
            <a:r>
              <a:rPr lang="it-IT" sz="3200" dirty="0"/>
              <a:t> </a:t>
            </a:r>
            <a:r>
              <a:rPr lang="it-IT" sz="3200" dirty="0" err="1"/>
              <a:t>is</a:t>
            </a:r>
            <a:r>
              <a:rPr lang="it-IT" sz="3200" dirty="0"/>
              <a:t> </a:t>
            </a:r>
            <a:r>
              <a:rPr lang="it-IT" sz="3200" dirty="0" err="1"/>
              <a:t>equally</a:t>
            </a:r>
            <a:r>
              <a:rPr lang="it-IT" sz="3200" dirty="0"/>
              <a:t> </a:t>
            </a:r>
            <a:r>
              <a:rPr lang="it-IT" sz="3200" dirty="0" err="1"/>
              <a:t>important</a:t>
            </a:r>
            <a:r>
              <a:rPr lang="it-IT" sz="3200" dirty="0"/>
              <a:t> to </a:t>
            </a:r>
            <a:r>
              <a:rPr lang="it-IT" sz="3200" dirty="0" err="1"/>
              <a:t>define</a:t>
            </a:r>
            <a:r>
              <a:rPr lang="it-IT" sz="3200" dirty="0"/>
              <a:t> in </a:t>
            </a:r>
            <a:r>
              <a:rPr lang="it-IT" sz="3200" dirty="0" err="1"/>
              <a:t>advance</a:t>
            </a:r>
            <a:r>
              <a:rPr lang="it-IT" sz="3200" dirty="0"/>
              <a:t> </a:t>
            </a:r>
            <a:r>
              <a:rPr lang="it-IT" sz="3200" dirty="0" err="1"/>
              <a:t>which</a:t>
            </a:r>
            <a:r>
              <a:rPr lang="it-IT" sz="3200" dirty="0"/>
              <a:t> are the </a:t>
            </a:r>
            <a:r>
              <a:rPr lang="it-IT" sz="3200" dirty="0" err="1"/>
              <a:t>main</a:t>
            </a:r>
            <a:r>
              <a:rPr lang="it-IT" sz="3200" dirty="0"/>
              <a:t> </a:t>
            </a:r>
            <a:r>
              <a:rPr lang="it-IT" sz="3200" dirty="0" err="1"/>
              <a:t>dimensions</a:t>
            </a:r>
            <a:r>
              <a:rPr lang="it-IT" sz="3200" dirty="0"/>
              <a:t> of the </a:t>
            </a:r>
            <a:r>
              <a:rPr lang="it-IT" sz="3200" dirty="0" err="1"/>
              <a:t>internationalization</a:t>
            </a:r>
            <a:r>
              <a:rPr lang="it-IT" sz="3200" dirty="0"/>
              <a:t> </a:t>
            </a:r>
            <a:r>
              <a:rPr lang="it-IT" sz="3200" dirty="0" err="1"/>
              <a:t>process</a:t>
            </a:r>
            <a:r>
              <a:rPr lang="it-IT" sz="3200" dirty="0"/>
              <a:t> </a:t>
            </a:r>
            <a:r>
              <a:rPr lang="it-IT" sz="3200" dirty="0" err="1"/>
              <a:t>that</a:t>
            </a:r>
            <a:r>
              <a:rPr lang="it-IT" sz="3200" dirty="0"/>
              <a:t> </a:t>
            </a:r>
            <a:r>
              <a:rPr lang="it-IT" sz="3200" dirty="0" err="1"/>
              <a:t>we</a:t>
            </a:r>
            <a:r>
              <a:rPr lang="it-IT" sz="3200" dirty="0"/>
              <a:t> </a:t>
            </a:r>
            <a:r>
              <a:rPr lang="it-IT" sz="3200" dirty="0" err="1"/>
              <a:t>intend</a:t>
            </a:r>
            <a:r>
              <a:rPr lang="it-IT" sz="3200" dirty="0"/>
              <a:t> to monitor. On </a:t>
            </a:r>
            <a:r>
              <a:rPr lang="it-IT" sz="3200" dirty="0" err="1"/>
              <a:t>this</a:t>
            </a:r>
            <a:r>
              <a:rPr lang="it-IT" sz="3200" dirty="0"/>
              <a:t> </a:t>
            </a:r>
            <a:r>
              <a:rPr lang="it-IT" sz="3200" dirty="0" err="1"/>
              <a:t>point</a:t>
            </a:r>
            <a:r>
              <a:rPr lang="it-IT" sz="3200" dirty="0"/>
              <a:t>, </a:t>
            </a:r>
            <a:r>
              <a:rPr lang="it-IT" sz="3200" dirty="0" err="1"/>
              <a:t>it</a:t>
            </a:r>
            <a:r>
              <a:rPr lang="it-IT" sz="3200" dirty="0"/>
              <a:t> </a:t>
            </a:r>
            <a:r>
              <a:rPr lang="it-IT" sz="3200" dirty="0" err="1"/>
              <a:t>is</a:t>
            </a:r>
            <a:r>
              <a:rPr lang="it-IT" sz="3200" dirty="0"/>
              <a:t> </a:t>
            </a:r>
            <a:r>
              <a:rPr lang="it-IT" sz="3200" dirty="0" err="1"/>
              <a:t>known</a:t>
            </a:r>
            <a:r>
              <a:rPr lang="it-IT" sz="3200" dirty="0"/>
              <a:t> </a:t>
            </a:r>
            <a:r>
              <a:rPr lang="it-IT" sz="3200" dirty="0" err="1"/>
              <a:t>that</a:t>
            </a:r>
            <a:r>
              <a:rPr lang="it-IT" sz="3200" dirty="0"/>
              <a:t> the </a:t>
            </a:r>
            <a:r>
              <a:rPr lang="it-IT" sz="3200" dirty="0" err="1"/>
              <a:t>literature</a:t>
            </a:r>
            <a:r>
              <a:rPr lang="it-IT" sz="3200" dirty="0"/>
              <a:t> </a:t>
            </a:r>
            <a:r>
              <a:rPr lang="it-IT" sz="3200" dirty="0" err="1"/>
              <a:t>presents</a:t>
            </a:r>
            <a:r>
              <a:rPr lang="it-IT" sz="3200" dirty="0"/>
              <a:t> </a:t>
            </a:r>
            <a:r>
              <a:rPr lang="it-IT" sz="3200" dirty="0" err="1"/>
              <a:t>several</a:t>
            </a:r>
            <a:r>
              <a:rPr lang="it-IT" sz="3200" dirty="0"/>
              <a:t> </a:t>
            </a:r>
            <a:r>
              <a:rPr lang="it-IT" sz="3200" dirty="0" err="1"/>
              <a:t>elements</a:t>
            </a:r>
            <a:r>
              <a:rPr lang="it-IT" sz="3200" dirty="0"/>
              <a:t> (</a:t>
            </a:r>
            <a:r>
              <a:rPr lang="it-IT" sz="3200" b="1" dirty="0" err="1"/>
              <a:t>Indicators</a:t>
            </a:r>
            <a:r>
              <a:rPr lang="it-IT" sz="3200" dirty="0"/>
              <a:t>) of </a:t>
            </a:r>
            <a:r>
              <a:rPr lang="it-IT" sz="3200" dirty="0" err="1"/>
              <a:t>dimensions</a:t>
            </a:r>
            <a:r>
              <a:rPr lang="it-IT" sz="3200" dirty="0"/>
              <a:t> </a:t>
            </a:r>
            <a:r>
              <a:rPr lang="it-IT" sz="3200" dirty="0" err="1"/>
              <a:t>that</a:t>
            </a:r>
            <a:r>
              <a:rPr lang="it-IT" sz="3200" dirty="0"/>
              <a:t> </a:t>
            </a:r>
            <a:r>
              <a:rPr lang="it-IT" sz="3200" dirty="0" err="1"/>
              <a:t>would</a:t>
            </a:r>
            <a:r>
              <a:rPr lang="it-IT" sz="3200" dirty="0"/>
              <a:t> </a:t>
            </a:r>
            <a:r>
              <a:rPr lang="it-IT" sz="3200" dirty="0" err="1"/>
              <a:t>characterize</a:t>
            </a:r>
            <a:r>
              <a:rPr lang="it-IT" sz="3200" dirty="0"/>
              <a:t> the </a:t>
            </a:r>
            <a:r>
              <a:rPr lang="it-IT" sz="3200" dirty="0" err="1"/>
              <a:t>process</a:t>
            </a:r>
            <a:r>
              <a:rPr lang="it-IT" sz="3200" dirty="0"/>
              <a:t> of </a:t>
            </a:r>
            <a:r>
              <a:rPr lang="it-IT" sz="3200" dirty="0" err="1"/>
              <a:t>internationalization</a:t>
            </a:r>
            <a:r>
              <a:rPr lang="it-IT" sz="3200" dirty="0"/>
              <a:t>.</a:t>
            </a:r>
          </a:p>
        </p:txBody>
      </p:sp>
    </p:spTree>
    <p:extLst>
      <p:ext uri="{BB962C8B-B14F-4D97-AF65-F5344CB8AC3E}">
        <p14:creationId xmlns:p14="http://schemas.microsoft.com/office/powerpoint/2010/main" val="73012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AD5D1-A93C-0F4F-8A7C-5A617B27B8D9}"/>
              </a:ext>
            </a:extLst>
          </p:cNvPr>
          <p:cNvSpPr>
            <a:spLocks noGrp="1"/>
          </p:cNvSpPr>
          <p:nvPr>
            <p:ph type="ctrTitle"/>
          </p:nvPr>
        </p:nvSpPr>
        <p:spPr>
          <a:xfrm>
            <a:off x="1143000" y="620611"/>
            <a:ext cx="6858000" cy="504069"/>
          </a:xfrm>
        </p:spPr>
        <p:txBody>
          <a:bodyPr>
            <a:noAutofit/>
          </a:bodyPr>
          <a:lstStyle/>
          <a:p>
            <a:r>
              <a:rPr lang="it-IT" sz="3200" b="1" dirty="0" err="1"/>
              <a:t>Indicators</a:t>
            </a:r>
            <a:endParaRPr lang="it-IT" sz="3200" b="1" dirty="0"/>
          </a:p>
        </p:txBody>
      </p:sp>
      <p:sp>
        <p:nvSpPr>
          <p:cNvPr id="3" name="Sottotitolo 2">
            <a:extLst>
              <a:ext uri="{FF2B5EF4-FFF2-40B4-BE49-F238E27FC236}">
                <a16:creationId xmlns:a16="http://schemas.microsoft.com/office/drawing/2014/main" id="{7A453054-7672-B548-B9CA-6CBC8810600F}"/>
              </a:ext>
            </a:extLst>
          </p:cNvPr>
          <p:cNvSpPr>
            <a:spLocks noGrp="1"/>
          </p:cNvSpPr>
          <p:nvPr>
            <p:ph type="subTitle" idx="1"/>
          </p:nvPr>
        </p:nvSpPr>
        <p:spPr>
          <a:xfrm>
            <a:off x="1143000" y="1556740"/>
            <a:ext cx="7461560" cy="4680650"/>
          </a:xfrm>
        </p:spPr>
        <p:txBody>
          <a:bodyPr>
            <a:normAutofit/>
          </a:bodyPr>
          <a:lstStyle/>
          <a:p>
            <a:pPr algn="just"/>
            <a:r>
              <a:rPr lang="it-IT" sz="2400" dirty="0"/>
              <a:t>The </a:t>
            </a:r>
            <a:r>
              <a:rPr lang="it-IT" sz="2400" dirty="0" err="1"/>
              <a:t>indicators</a:t>
            </a:r>
            <a:r>
              <a:rPr lang="it-IT" sz="2400" dirty="0"/>
              <a:t> must: </a:t>
            </a:r>
          </a:p>
          <a:p>
            <a:pPr marL="285750" indent="-285750" algn="just">
              <a:buFont typeface="Arial" panose="020B0604020202020204" pitchFamily="34" charset="0"/>
              <a:buChar char="•"/>
            </a:pPr>
            <a:r>
              <a:rPr lang="it-IT" sz="2400" dirty="0"/>
              <a:t>be </a:t>
            </a:r>
            <a:r>
              <a:rPr lang="it-IT" sz="2400" dirty="0" err="1"/>
              <a:t>few</a:t>
            </a:r>
            <a:r>
              <a:rPr lang="it-IT" sz="2400" dirty="0"/>
              <a:t> and </a:t>
            </a:r>
            <a:r>
              <a:rPr lang="it-IT" sz="2400" dirty="0" err="1"/>
              <a:t>simple</a:t>
            </a:r>
            <a:r>
              <a:rPr lang="it-IT" sz="2400" dirty="0"/>
              <a:t>, </a:t>
            </a:r>
            <a:r>
              <a:rPr lang="it-IT" sz="2400" dirty="0" err="1"/>
              <a:t>but</a:t>
            </a:r>
            <a:r>
              <a:rPr lang="it-IT" sz="2400" dirty="0"/>
              <a:t> </a:t>
            </a:r>
            <a:r>
              <a:rPr lang="it-IT" sz="2400" dirty="0" err="1"/>
              <a:t>significant</a:t>
            </a:r>
            <a:r>
              <a:rPr lang="it-IT" sz="2400" dirty="0"/>
              <a:t> and </a:t>
            </a:r>
            <a:r>
              <a:rPr lang="it-IT" sz="2400" dirty="0" err="1"/>
              <a:t>detectable</a:t>
            </a:r>
            <a:r>
              <a:rPr lang="it-IT" sz="2400" dirty="0"/>
              <a:t>; </a:t>
            </a:r>
          </a:p>
          <a:p>
            <a:pPr marL="285750" indent="-285750" algn="just">
              <a:buFont typeface="Arial" panose="020B0604020202020204" pitchFamily="34" charset="0"/>
              <a:buChar char="•"/>
            </a:pPr>
            <a:r>
              <a:rPr lang="it-IT" sz="2400" dirty="0"/>
              <a:t>be </a:t>
            </a:r>
            <a:r>
              <a:rPr lang="it-IT" sz="2400" dirty="0" err="1"/>
              <a:t>consistent</a:t>
            </a:r>
            <a:r>
              <a:rPr lang="it-IT" sz="2400" dirty="0"/>
              <a:t> with </a:t>
            </a:r>
            <a:r>
              <a:rPr lang="it-IT" sz="2400" dirty="0" err="1"/>
              <a:t>strategic</a:t>
            </a:r>
            <a:r>
              <a:rPr lang="it-IT" sz="2400" dirty="0"/>
              <a:t> </a:t>
            </a:r>
            <a:r>
              <a:rPr lang="it-IT" sz="2400" dirty="0" err="1"/>
              <a:t>objectives</a:t>
            </a:r>
            <a:r>
              <a:rPr lang="it-IT" sz="2400" dirty="0"/>
              <a:t> (</a:t>
            </a:r>
            <a:r>
              <a:rPr lang="it-IT" sz="2400" dirty="0" err="1"/>
              <a:t>proxies</a:t>
            </a:r>
            <a:r>
              <a:rPr lang="it-IT" sz="2400" dirty="0"/>
              <a:t> of </a:t>
            </a:r>
            <a:r>
              <a:rPr lang="it-IT" sz="2400" dirty="0" err="1"/>
              <a:t>objectives</a:t>
            </a:r>
            <a:r>
              <a:rPr lang="it-IT" sz="2400" dirty="0"/>
              <a:t> </a:t>
            </a:r>
            <a:r>
              <a:rPr lang="it-IT" sz="2400" dirty="0" err="1"/>
              <a:t>rather</a:t>
            </a:r>
            <a:r>
              <a:rPr lang="it-IT" sz="2400" dirty="0"/>
              <a:t> </a:t>
            </a:r>
            <a:r>
              <a:rPr lang="it-IT" sz="2400" dirty="0" err="1"/>
              <a:t>than</a:t>
            </a:r>
            <a:r>
              <a:rPr lang="it-IT" sz="2400" dirty="0"/>
              <a:t> </a:t>
            </a:r>
            <a:r>
              <a:rPr lang="it-IT" sz="2400" dirty="0" err="1"/>
              <a:t>individual</a:t>
            </a:r>
            <a:r>
              <a:rPr lang="it-IT" sz="2400" dirty="0"/>
              <a:t> </a:t>
            </a:r>
            <a:r>
              <a:rPr lang="it-IT" sz="2400" dirty="0" err="1"/>
              <a:t>dimensions</a:t>
            </a:r>
            <a:r>
              <a:rPr lang="it-IT" sz="2400" dirty="0"/>
              <a:t>); </a:t>
            </a:r>
          </a:p>
          <a:p>
            <a:pPr marL="285750" indent="-285750" algn="just">
              <a:buFont typeface="Arial" panose="020B0604020202020204" pitchFamily="34" charset="0"/>
              <a:buChar char="•"/>
            </a:pPr>
            <a:r>
              <a:rPr lang="it-IT" sz="2400" dirty="0"/>
              <a:t>be </a:t>
            </a:r>
            <a:r>
              <a:rPr lang="it-IT" sz="2400" dirty="0" err="1"/>
              <a:t>based</a:t>
            </a:r>
            <a:r>
              <a:rPr lang="it-IT" sz="2400" dirty="0"/>
              <a:t> on data </a:t>
            </a:r>
            <a:r>
              <a:rPr lang="it-IT" sz="2400" dirty="0" err="1"/>
              <a:t>that</a:t>
            </a:r>
            <a:r>
              <a:rPr lang="it-IT" sz="2400" dirty="0"/>
              <a:t> can be </a:t>
            </a:r>
            <a:r>
              <a:rPr lang="it-IT" sz="2400" dirty="0" err="1"/>
              <a:t>collected</a:t>
            </a:r>
            <a:r>
              <a:rPr lang="it-IT" sz="2400" dirty="0"/>
              <a:t> in a </a:t>
            </a:r>
            <a:r>
              <a:rPr lang="it-IT" sz="2400" dirty="0" err="1"/>
              <a:t>homogeneous</a:t>
            </a:r>
            <a:r>
              <a:rPr lang="it-IT" sz="2400" dirty="0"/>
              <a:t>, </a:t>
            </a:r>
            <a:r>
              <a:rPr lang="it-IT" sz="2400" dirty="0" err="1"/>
              <a:t>stable</a:t>
            </a:r>
            <a:r>
              <a:rPr lang="it-IT" sz="2400" dirty="0"/>
              <a:t> and </a:t>
            </a:r>
            <a:r>
              <a:rPr lang="it-IT" sz="2400" dirty="0" err="1"/>
              <a:t>transparent</a:t>
            </a:r>
            <a:r>
              <a:rPr lang="it-IT" sz="2400" dirty="0"/>
              <a:t> way; </a:t>
            </a:r>
          </a:p>
          <a:p>
            <a:pPr marL="285750" indent="-285750" algn="just">
              <a:buFont typeface="Arial" panose="020B0604020202020204" pitchFamily="34" charset="0"/>
              <a:buChar char="•"/>
            </a:pPr>
            <a:r>
              <a:rPr lang="it-IT" sz="2400" dirty="0" err="1"/>
              <a:t>not</a:t>
            </a:r>
            <a:r>
              <a:rPr lang="it-IT" sz="2400" dirty="0"/>
              <a:t> be </a:t>
            </a:r>
            <a:r>
              <a:rPr lang="it-IT" sz="2400" dirty="0" err="1"/>
              <a:t>misleading</a:t>
            </a:r>
            <a:r>
              <a:rPr lang="it-IT" sz="2400" dirty="0"/>
              <a:t>; </a:t>
            </a:r>
          </a:p>
          <a:p>
            <a:pPr marL="285750" indent="-285750" algn="just">
              <a:buFont typeface="Arial" panose="020B0604020202020204" pitchFamily="34" charset="0"/>
              <a:buChar char="•"/>
            </a:pPr>
            <a:r>
              <a:rPr lang="it-IT" sz="2400" dirty="0"/>
              <a:t>express </a:t>
            </a:r>
            <a:r>
              <a:rPr lang="it-IT" sz="2400" dirty="0" err="1"/>
              <a:t>percentage</a:t>
            </a:r>
            <a:r>
              <a:rPr lang="it-IT" sz="2400" dirty="0"/>
              <a:t> </a:t>
            </a:r>
            <a:r>
              <a:rPr lang="it-IT" sz="2400" dirty="0" err="1"/>
              <a:t>values</a:t>
            </a:r>
            <a:r>
              <a:rPr lang="it-IT" sz="2400" dirty="0"/>
              <a:t> ​​to be </a:t>
            </a:r>
            <a:r>
              <a:rPr lang="it-IT" sz="2400" dirty="0" err="1"/>
              <a:t>related</a:t>
            </a:r>
            <a:r>
              <a:rPr lang="it-IT" sz="2400" dirty="0"/>
              <a:t> to the </a:t>
            </a:r>
            <a:r>
              <a:rPr lang="it-IT" sz="2400" dirty="0" err="1"/>
              <a:t>size</a:t>
            </a:r>
            <a:r>
              <a:rPr lang="it-IT" sz="2400" dirty="0"/>
              <a:t> of the </a:t>
            </a:r>
            <a:r>
              <a:rPr lang="it-IT" sz="2400" dirty="0" err="1"/>
              <a:t>university</a:t>
            </a:r>
            <a:r>
              <a:rPr lang="it-IT" sz="2400" dirty="0"/>
              <a:t>; </a:t>
            </a:r>
          </a:p>
          <a:p>
            <a:pPr marL="285750" indent="-285750" algn="just">
              <a:buFont typeface="Arial" panose="020B0604020202020204" pitchFamily="34" charset="0"/>
              <a:buChar char="•"/>
            </a:pPr>
            <a:r>
              <a:rPr lang="it-IT" sz="2400" dirty="0"/>
              <a:t>indicate </a:t>
            </a:r>
            <a:r>
              <a:rPr lang="it-IT" sz="2400" dirty="0" err="1"/>
              <a:t>how</a:t>
            </a:r>
            <a:r>
              <a:rPr lang="it-IT" sz="2400" dirty="0"/>
              <a:t> </a:t>
            </a:r>
            <a:r>
              <a:rPr lang="it-IT" sz="2400" dirty="0" err="1"/>
              <a:t>much</a:t>
            </a:r>
            <a:r>
              <a:rPr lang="it-IT" sz="2400" dirty="0"/>
              <a:t> the </a:t>
            </a:r>
            <a:r>
              <a:rPr lang="it-IT" sz="2400" dirty="0" err="1"/>
              <a:t>university</a:t>
            </a:r>
            <a:r>
              <a:rPr lang="it-IT" sz="2400" dirty="0"/>
              <a:t> </a:t>
            </a:r>
            <a:r>
              <a:rPr lang="it-IT" sz="2400" dirty="0" err="1"/>
              <a:t>is</a:t>
            </a:r>
            <a:r>
              <a:rPr lang="it-IT" sz="2400" dirty="0"/>
              <a:t> </a:t>
            </a:r>
            <a:r>
              <a:rPr lang="it-IT" sz="2400" dirty="0" err="1"/>
              <a:t>projected</a:t>
            </a:r>
            <a:r>
              <a:rPr lang="it-IT" sz="2400" dirty="0"/>
              <a:t> </a:t>
            </a:r>
            <a:r>
              <a:rPr lang="it-IT" sz="2400" dirty="0" err="1"/>
              <a:t>outside</a:t>
            </a:r>
            <a:r>
              <a:rPr lang="it-IT" sz="2400" dirty="0"/>
              <a:t> and </a:t>
            </a:r>
            <a:r>
              <a:rPr lang="it-IT" sz="2400" dirty="0" err="1"/>
              <a:t>how</a:t>
            </a:r>
            <a:r>
              <a:rPr lang="it-IT" sz="2400" dirty="0"/>
              <a:t> </a:t>
            </a:r>
            <a:r>
              <a:rPr lang="it-IT" sz="2400" dirty="0" err="1"/>
              <a:t>much</a:t>
            </a:r>
            <a:r>
              <a:rPr lang="it-IT" sz="2400" dirty="0"/>
              <a:t> </a:t>
            </a:r>
            <a:r>
              <a:rPr lang="it-IT" sz="2400" dirty="0" err="1"/>
              <a:t>it</a:t>
            </a:r>
            <a:r>
              <a:rPr lang="it-IT" sz="2400" dirty="0"/>
              <a:t> </a:t>
            </a:r>
            <a:r>
              <a:rPr lang="it-IT" sz="2400" dirty="0" err="1"/>
              <a:t>is</a:t>
            </a:r>
            <a:r>
              <a:rPr lang="it-IT" sz="2400" dirty="0"/>
              <a:t> </a:t>
            </a:r>
            <a:r>
              <a:rPr lang="it-IT" sz="2400" dirty="0" err="1"/>
              <a:t>capable</a:t>
            </a:r>
            <a:r>
              <a:rPr lang="it-IT" sz="2400" dirty="0"/>
              <a:t> of </a:t>
            </a:r>
            <a:r>
              <a:rPr lang="it-IT" sz="2400" dirty="0" err="1"/>
              <a:t>attracting</a:t>
            </a:r>
            <a:r>
              <a:rPr lang="it-IT" sz="2400" dirty="0"/>
              <a:t> from the </a:t>
            </a:r>
            <a:r>
              <a:rPr lang="it-IT" sz="2400" dirty="0" err="1"/>
              <a:t>outside</a:t>
            </a:r>
            <a:endParaRPr lang="it-IT" sz="2400" dirty="0"/>
          </a:p>
        </p:txBody>
      </p:sp>
    </p:spTree>
    <p:extLst>
      <p:ext uri="{BB962C8B-B14F-4D97-AF65-F5344CB8AC3E}">
        <p14:creationId xmlns:p14="http://schemas.microsoft.com/office/powerpoint/2010/main" val="268060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89DDE8-4B0D-C246-AA7E-EF3767972172}"/>
              </a:ext>
            </a:extLst>
          </p:cNvPr>
          <p:cNvSpPr>
            <a:spLocks noGrp="1"/>
          </p:cNvSpPr>
          <p:nvPr>
            <p:ph type="ctrTitle"/>
          </p:nvPr>
        </p:nvSpPr>
        <p:spPr>
          <a:xfrm>
            <a:off x="1143000" y="692621"/>
            <a:ext cx="6858000" cy="648089"/>
          </a:xfrm>
        </p:spPr>
        <p:txBody>
          <a:bodyPr>
            <a:normAutofit/>
          </a:bodyPr>
          <a:lstStyle/>
          <a:p>
            <a:r>
              <a:rPr lang="it-IT" sz="3600" b="1" dirty="0"/>
              <a:t>Instruments</a:t>
            </a:r>
          </a:p>
        </p:txBody>
      </p:sp>
      <p:sp>
        <p:nvSpPr>
          <p:cNvPr id="3" name="Sottotitolo 2">
            <a:extLst>
              <a:ext uri="{FF2B5EF4-FFF2-40B4-BE49-F238E27FC236}">
                <a16:creationId xmlns:a16="http://schemas.microsoft.com/office/drawing/2014/main" id="{E8CAE33E-943E-0D4E-95F0-D41E7D9A3DAF}"/>
              </a:ext>
            </a:extLst>
          </p:cNvPr>
          <p:cNvSpPr>
            <a:spLocks noGrp="1"/>
          </p:cNvSpPr>
          <p:nvPr>
            <p:ph type="subTitle" idx="1"/>
          </p:nvPr>
        </p:nvSpPr>
        <p:spPr>
          <a:xfrm>
            <a:off x="1143000" y="1628750"/>
            <a:ext cx="6858000" cy="4608640"/>
          </a:xfrm>
        </p:spPr>
        <p:txBody>
          <a:bodyPr>
            <a:normAutofit lnSpcReduction="10000"/>
          </a:bodyPr>
          <a:lstStyle/>
          <a:p>
            <a:pPr algn="just"/>
            <a:r>
              <a:rPr lang="it-IT" sz="2400" dirty="0"/>
              <a:t>The </a:t>
            </a:r>
            <a:r>
              <a:rPr lang="it-IT" sz="2400" dirty="0" err="1"/>
              <a:t>development</a:t>
            </a:r>
            <a:r>
              <a:rPr lang="it-IT" sz="2400" dirty="0"/>
              <a:t> of </a:t>
            </a:r>
            <a:r>
              <a:rPr lang="it-IT" sz="2400" dirty="0" err="1"/>
              <a:t>instruments</a:t>
            </a:r>
            <a:r>
              <a:rPr lang="it-IT" sz="2400" dirty="0"/>
              <a:t> </a:t>
            </a:r>
            <a:r>
              <a:rPr lang="it-IT" sz="2400" dirty="0" err="1"/>
              <a:t>specifically</a:t>
            </a:r>
            <a:r>
              <a:rPr lang="it-IT" sz="2400" dirty="0"/>
              <a:t> to </a:t>
            </a:r>
            <a:r>
              <a:rPr lang="it-IT" sz="2400" dirty="0" err="1"/>
              <a:t>measure</a:t>
            </a:r>
            <a:r>
              <a:rPr lang="it-IT" sz="2400" dirty="0"/>
              <a:t> the </a:t>
            </a:r>
            <a:r>
              <a:rPr lang="it-IT" sz="2400" dirty="0" err="1"/>
              <a:t>extent</a:t>
            </a:r>
            <a:r>
              <a:rPr lang="it-IT" sz="2400" dirty="0"/>
              <a:t> of </a:t>
            </a:r>
            <a:r>
              <a:rPr lang="it-IT" sz="2400" dirty="0" err="1"/>
              <a:t>internationalization</a:t>
            </a:r>
            <a:r>
              <a:rPr lang="it-IT" sz="2400" dirty="0"/>
              <a:t> </a:t>
            </a:r>
            <a:r>
              <a:rPr lang="it-IT" sz="2400" dirty="0" err="1"/>
              <a:t>is</a:t>
            </a:r>
            <a:r>
              <a:rPr lang="it-IT" sz="2400" dirty="0"/>
              <a:t> </a:t>
            </a:r>
            <a:r>
              <a:rPr lang="it-IT" sz="2400" dirty="0" err="1"/>
              <a:t>relatively</a:t>
            </a:r>
            <a:r>
              <a:rPr lang="it-IT" sz="2400" dirty="0"/>
              <a:t> new. In the last decade, </a:t>
            </a:r>
            <a:r>
              <a:rPr lang="it-IT" sz="2400" dirty="0" err="1"/>
              <a:t>it</a:t>
            </a:r>
            <a:r>
              <a:rPr lang="it-IT" sz="2400" dirty="0"/>
              <a:t> </a:t>
            </a:r>
            <a:r>
              <a:rPr lang="it-IT" sz="2400" dirty="0" err="1"/>
              <a:t>has</a:t>
            </a:r>
            <a:r>
              <a:rPr lang="it-IT" sz="2400" dirty="0"/>
              <a:t> </a:t>
            </a:r>
            <a:r>
              <a:rPr lang="it-IT" sz="2400" dirty="0" err="1"/>
              <a:t>been</a:t>
            </a:r>
            <a:r>
              <a:rPr lang="it-IT" sz="2400" dirty="0"/>
              <a:t> </a:t>
            </a:r>
            <a:r>
              <a:rPr lang="it-IT" sz="2400" dirty="0" err="1"/>
              <a:t>seen</a:t>
            </a:r>
            <a:r>
              <a:rPr lang="it-IT" sz="2400" dirty="0"/>
              <a:t> an </a:t>
            </a:r>
            <a:r>
              <a:rPr lang="it-IT" sz="2400" dirty="0" err="1"/>
              <a:t>increase</a:t>
            </a:r>
            <a:r>
              <a:rPr lang="it-IT" sz="2400" dirty="0"/>
              <a:t> in the </a:t>
            </a:r>
            <a:r>
              <a:rPr lang="it-IT" sz="2400" dirty="0" err="1"/>
              <a:t>number</a:t>
            </a:r>
            <a:r>
              <a:rPr lang="it-IT" sz="2400" dirty="0"/>
              <a:t> of </a:t>
            </a:r>
            <a:r>
              <a:rPr lang="it-IT" sz="2400" dirty="0" err="1"/>
              <a:t>studies</a:t>
            </a:r>
            <a:r>
              <a:rPr lang="it-IT" sz="2400" dirty="0"/>
              <a:t> </a:t>
            </a:r>
            <a:r>
              <a:rPr lang="it-IT" sz="2400" dirty="0" err="1"/>
              <a:t>intended</a:t>
            </a:r>
            <a:r>
              <a:rPr lang="it-IT" sz="2400" dirty="0"/>
              <a:t> to design </a:t>
            </a:r>
            <a:r>
              <a:rPr lang="it-IT" sz="2400" dirty="0" err="1"/>
              <a:t>various</a:t>
            </a:r>
            <a:r>
              <a:rPr lang="it-IT" sz="2400" dirty="0"/>
              <a:t> </a:t>
            </a:r>
            <a:r>
              <a:rPr lang="it-IT" sz="2400" dirty="0" err="1"/>
              <a:t>tools</a:t>
            </a:r>
            <a:r>
              <a:rPr lang="it-IT" sz="2400" dirty="0"/>
              <a:t> to assist </a:t>
            </a:r>
            <a:r>
              <a:rPr lang="it-IT" sz="2400" dirty="0" err="1"/>
              <a:t>HEIs</a:t>
            </a:r>
            <a:r>
              <a:rPr lang="it-IT" sz="2400" dirty="0"/>
              <a:t> in </a:t>
            </a:r>
            <a:r>
              <a:rPr lang="it-IT" sz="2400" dirty="0" err="1"/>
              <a:t>measuring</a:t>
            </a:r>
            <a:r>
              <a:rPr lang="it-IT" sz="2400" dirty="0"/>
              <a:t> </a:t>
            </a:r>
            <a:r>
              <a:rPr lang="it-IT" sz="2400" dirty="0" err="1"/>
              <a:t>their</a:t>
            </a:r>
            <a:r>
              <a:rPr lang="it-IT" sz="2400" dirty="0"/>
              <a:t> </a:t>
            </a:r>
            <a:r>
              <a:rPr lang="it-IT" sz="2400" dirty="0" err="1"/>
              <a:t>internationalization</a:t>
            </a:r>
            <a:r>
              <a:rPr lang="it-IT" sz="2400" dirty="0"/>
              <a:t>. </a:t>
            </a:r>
            <a:r>
              <a:rPr lang="it-IT" sz="2400" dirty="0" err="1"/>
              <a:t>These</a:t>
            </a:r>
            <a:r>
              <a:rPr lang="it-IT" sz="2400" dirty="0"/>
              <a:t> </a:t>
            </a:r>
            <a:r>
              <a:rPr lang="it-IT" sz="2400" dirty="0" err="1"/>
              <a:t>available</a:t>
            </a:r>
            <a:r>
              <a:rPr lang="it-IT" sz="2400" dirty="0"/>
              <a:t> </a:t>
            </a:r>
            <a:r>
              <a:rPr lang="it-IT" sz="2400" dirty="0" err="1"/>
              <a:t>instruments</a:t>
            </a:r>
            <a:r>
              <a:rPr lang="it-IT" sz="2400" dirty="0"/>
              <a:t> are </a:t>
            </a:r>
            <a:r>
              <a:rPr lang="it-IT" sz="2400" dirty="0" err="1"/>
              <a:t>varying</a:t>
            </a:r>
            <a:r>
              <a:rPr lang="it-IT" sz="2400" dirty="0"/>
              <a:t> in nature, </a:t>
            </a:r>
            <a:r>
              <a:rPr lang="it-IT" sz="2400" dirty="0" err="1"/>
              <a:t>purpose</a:t>
            </a:r>
            <a:r>
              <a:rPr lang="it-IT" sz="2400" dirty="0"/>
              <a:t>, scale and </a:t>
            </a:r>
            <a:r>
              <a:rPr lang="it-IT" sz="2400" dirty="0" err="1"/>
              <a:t>level</a:t>
            </a:r>
            <a:r>
              <a:rPr lang="it-IT" sz="2400" dirty="0"/>
              <a:t> of </a:t>
            </a:r>
            <a:r>
              <a:rPr lang="it-IT" sz="2400" dirty="0" err="1"/>
              <a:t>measurement</a:t>
            </a:r>
            <a:r>
              <a:rPr lang="it-IT" sz="2400" dirty="0"/>
              <a:t>.</a:t>
            </a:r>
          </a:p>
          <a:p>
            <a:pPr algn="just"/>
            <a:r>
              <a:rPr lang="it-IT" sz="2400" dirty="0" err="1"/>
              <a:t>Most</a:t>
            </a:r>
            <a:r>
              <a:rPr lang="it-IT" sz="2400" dirty="0"/>
              <a:t> </a:t>
            </a:r>
            <a:r>
              <a:rPr lang="it-IT" sz="2400" dirty="0" err="1"/>
              <a:t>recently</a:t>
            </a:r>
            <a:r>
              <a:rPr lang="it-IT" sz="2400" dirty="0"/>
              <a:t>, some </a:t>
            </a:r>
            <a:r>
              <a:rPr lang="it-IT" sz="2400" dirty="0" err="1"/>
              <a:t>projects</a:t>
            </a:r>
            <a:r>
              <a:rPr lang="it-IT" sz="2400" dirty="0"/>
              <a:t> </a:t>
            </a:r>
            <a:r>
              <a:rPr lang="it-IT" sz="2400" dirty="0" err="1"/>
              <a:t>have</a:t>
            </a:r>
            <a:r>
              <a:rPr lang="it-IT" sz="2400" dirty="0"/>
              <a:t> </a:t>
            </a:r>
            <a:r>
              <a:rPr lang="it-IT" sz="2400" dirty="0" err="1"/>
              <a:t>been</a:t>
            </a:r>
            <a:r>
              <a:rPr lang="it-IT" sz="2400" dirty="0"/>
              <a:t> </a:t>
            </a:r>
            <a:r>
              <a:rPr lang="it-IT" sz="2400" dirty="0" err="1"/>
              <a:t>conducted</a:t>
            </a:r>
            <a:r>
              <a:rPr lang="it-IT" sz="2400" dirty="0"/>
              <a:t> to </a:t>
            </a:r>
            <a:r>
              <a:rPr lang="it-IT" sz="2400" dirty="0" err="1"/>
              <a:t>develop</a:t>
            </a:r>
            <a:r>
              <a:rPr lang="it-IT" sz="2400" dirty="0"/>
              <a:t> </a:t>
            </a:r>
            <a:r>
              <a:rPr lang="it-IT" sz="2400" dirty="0" err="1"/>
              <a:t>instruments</a:t>
            </a:r>
            <a:r>
              <a:rPr lang="it-IT" sz="2400" dirty="0"/>
              <a:t> </a:t>
            </a:r>
            <a:r>
              <a:rPr lang="it-IT" sz="2400" dirty="0" err="1"/>
              <a:t>that</a:t>
            </a:r>
            <a:r>
              <a:rPr lang="it-IT" sz="2400" dirty="0"/>
              <a:t> can serve </a:t>
            </a:r>
            <a:r>
              <a:rPr lang="it-IT" sz="2400" dirty="0" err="1"/>
              <a:t>universities</a:t>
            </a:r>
            <a:r>
              <a:rPr lang="it-IT" sz="2400" dirty="0"/>
              <a:t> </a:t>
            </a:r>
            <a:r>
              <a:rPr lang="it-IT" sz="2400" dirty="0" err="1"/>
              <a:t>across</a:t>
            </a:r>
            <a:r>
              <a:rPr lang="it-IT" sz="2400" dirty="0"/>
              <a:t> </a:t>
            </a:r>
            <a:r>
              <a:rPr lang="it-IT" sz="2400" dirty="0" err="1"/>
              <a:t>national</a:t>
            </a:r>
            <a:r>
              <a:rPr lang="it-IT" sz="2400" dirty="0"/>
              <a:t> and </a:t>
            </a:r>
            <a:r>
              <a:rPr lang="it-IT" sz="2400" dirty="0" err="1"/>
              <a:t>regional</a:t>
            </a:r>
            <a:r>
              <a:rPr lang="it-IT" sz="2400" dirty="0"/>
              <a:t> </a:t>
            </a:r>
            <a:r>
              <a:rPr lang="it-IT" sz="2400" dirty="0" err="1"/>
              <a:t>borders</a:t>
            </a:r>
            <a:r>
              <a:rPr lang="it-IT" sz="2400" dirty="0"/>
              <a:t>. </a:t>
            </a:r>
            <a:r>
              <a:rPr lang="it-IT" sz="2400" dirty="0" err="1"/>
              <a:t>These</a:t>
            </a:r>
            <a:r>
              <a:rPr lang="it-IT" sz="2400" dirty="0"/>
              <a:t> large scale </a:t>
            </a:r>
            <a:r>
              <a:rPr lang="it-IT" sz="2400" dirty="0" err="1"/>
              <a:t>projects</a:t>
            </a:r>
            <a:r>
              <a:rPr lang="it-IT" sz="2400" dirty="0"/>
              <a:t>, </a:t>
            </a:r>
            <a:r>
              <a:rPr lang="it-IT" sz="2400" dirty="0" err="1"/>
              <a:t>like</a:t>
            </a:r>
            <a:r>
              <a:rPr lang="it-IT" sz="2400" dirty="0"/>
              <a:t> IMPI, </a:t>
            </a:r>
            <a:r>
              <a:rPr lang="it-IT" sz="2400" dirty="0" err="1"/>
              <a:t>resulted</a:t>
            </a:r>
            <a:r>
              <a:rPr lang="it-IT" sz="2400" dirty="0"/>
              <a:t> in </a:t>
            </a:r>
            <a:r>
              <a:rPr lang="it-IT" sz="2400" dirty="0" err="1"/>
              <a:t>very</a:t>
            </a:r>
            <a:r>
              <a:rPr lang="it-IT" sz="2400" dirty="0"/>
              <a:t> </a:t>
            </a:r>
            <a:r>
              <a:rPr lang="it-IT" sz="2400" dirty="0" err="1"/>
              <a:t>comprehensive</a:t>
            </a:r>
            <a:r>
              <a:rPr lang="it-IT" sz="2400" dirty="0"/>
              <a:t> and </a:t>
            </a:r>
            <a:r>
              <a:rPr lang="it-IT" sz="2400" dirty="0" err="1"/>
              <a:t>complicated</a:t>
            </a:r>
            <a:r>
              <a:rPr lang="it-IT" sz="2400" dirty="0"/>
              <a:t> </a:t>
            </a:r>
            <a:r>
              <a:rPr lang="it-IT" sz="2400" dirty="0" err="1"/>
              <a:t>metrics</a:t>
            </a:r>
            <a:r>
              <a:rPr lang="it-IT" sz="2400" dirty="0"/>
              <a:t>, </a:t>
            </a:r>
            <a:r>
              <a:rPr lang="it-IT" sz="2400" dirty="0" err="1"/>
              <a:t>which</a:t>
            </a:r>
            <a:r>
              <a:rPr lang="it-IT" sz="2400" dirty="0"/>
              <a:t> </a:t>
            </a:r>
            <a:r>
              <a:rPr lang="it-IT" sz="2400" dirty="0" err="1"/>
              <a:t>usually</a:t>
            </a:r>
            <a:r>
              <a:rPr lang="it-IT" sz="2400" dirty="0"/>
              <a:t> </a:t>
            </a:r>
            <a:r>
              <a:rPr lang="it-IT" sz="2400" dirty="0" err="1"/>
              <a:t>included</a:t>
            </a:r>
            <a:r>
              <a:rPr lang="it-IT" sz="2400" dirty="0"/>
              <a:t> </a:t>
            </a:r>
            <a:r>
              <a:rPr lang="it-IT" sz="2400" dirty="0" err="1"/>
              <a:t>hundreds</a:t>
            </a:r>
            <a:r>
              <a:rPr lang="it-IT" sz="2400" dirty="0"/>
              <a:t> of </a:t>
            </a:r>
            <a:r>
              <a:rPr lang="it-IT" sz="2400" dirty="0" err="1"/>
              <a:t>indicators</a:t>
            </a:r>
            <a:r>
              <a:rPr lang="it-IT" sz="2400" dirty="0"/>
              <a:t> and </a:t>
            </a:r>
            <a:r>
              <a:rPr lang="it-IT" sz="2400" dirty="0" err="1"/>
              <a:t>evaluation</a:t>
            </a:r>
            <a:r>
              <a:rPr lang="it-IT" sz="2400" dirty="0"/>
              <a:t> </a:t>
            </a:r>
            <a:r>
              <a:rPr lang="it-IT" sz="2400" dirty="0" err="1"/>
              <a:t>criteria</a:t>
            </a:r>
            <a:r>
              <a:rPr lang="it-IT" sz="2400" dirty="0"/>
              <a:t>.</a:t>
            </a:r>
          </a:p>
        </p:txBody>
      </p:sp>
    </p:spTree>
    <p:extLst>
      <p:ext uri="{BB962C8B-B14F-4D97-AF65-F5344CB8AC3E}">
        <p14:creationId xmlns:p14="http://schemas.microsoft.com/office/powerpoint/2010/main" val="326503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11450" y="804857"/>
            <a:ext cx="2376330" cy="720100"/>
          </a:xfrm>
        </p:spPr>
        <p:txBody>
          <a:bodyPr lIns="72000" tIns="72000" bIns="72000" anchor="ctr" anchorCtr="1">
            <a:noAutofit/>
          </a:bodyPr>
          <a:lstStyle/>
          <a:p>
            <a:pPr>
              <a:lnSpc>
                <a:spcPct val="100000"/>
              </a:lnSpc>
            </a:pPr>
            <a:r>
              <a:rPr lang="de-DE" sz="4000" b="1" i="1" dirty="0">
                <a:solidFill>
                  <a:schemeClr val="accent1">
                    <a:lumMod val="50000"/>
                  </a:schemeClr>
                </a:solidFill>
                <a:effectLst>
                  <a:outerShdw blurRad="38100" dist="38100" dir="2700000" algn="tl">
                    <a:srgbClr val="000000">
                      <a:alpha val="43137"/>
                    </a:srgbClr>
                  </a:outerShdw>
                </a:effectLst>
              </a:rPr>
              <a:t>Summary</a:t>
            </a:r>
          </a:p>
        </p:txBody>
      </p:sp>
      <p:sp>
        <p:nvSpPr>
          <p:cNvPr id="7" name="Inhaltsplatzhalter 6"/>
          <p:cNvSpPr>
            <a:spLocks noGrp="1"/>
          </p:cNvSpPr>
          <p:nvPr>
            <p:ph type="subTitle" idx="1"/>
          </p:nvPr>
        </p:nvSpPr>
        <p:spPr>
          <a:xfrm>
            <a:off x="971500" y="1556740"/>
            <a:ext cx="7417030" cy="4968690"/>
          </a:xfrm>
          <a:ln>
            <a:solidFill>
              <a:schemeClr val="tx1"/>
            </a:solidFill>
          </a:ln>
        </p:spPr>
        <p:txBody>
          <a:bodyPr>
            <a:noAutofit/>
          </a:bodyPr>
          <a:lstStyle/>
          <a:p>
            <a:pPr algn="just"/>
            <a:r>
              <a:rPr lang="en-US" sz="2400" dirty="0">
                <a:latin typeface="Times New Roman" panose="02020603050405020304" pitchFamily="18" charset="0"/>
                <a:cs typeface="Times New Roman" panose="02020603050405020304" pitchFamily="18" charset="0"/>
              </a:rPr>
              <a:t>The aim of the foreseen training activities is: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describe goals, priorities and actions of the internationalization process;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develop a manageable system of internationalization’s indicators;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monitor the performance assessment and progress of the process;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evaluate the implementation process and the outcomes;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define methodology for the evaluation of results: ongoing (</a:t>
            </a:r>
            <a:r>
              <a:rPr lang="en-US" sz="2400" i="1" dirty="0">
                <a:latin typeface="Times New Roman" panose="02020603050405020304" pitchFamily="18" charset="0"/>
                <a:cs typeface="Times New Roman" panose="02020603050405020304" pitchFamily="18" charset="0"/>
              </a:rPr>
              <a:t>in-</a:t>
            </a:r>
            <a:r>
              <a:rPr lang="en-US" sz="2400" i="1" dirty="0" err="1">
                <a:latin typeface="Times New Roman" panose="02020603050405020304" pitchFamily="18" charset="0"/>
                <a:cs typeface="Times New Roman" panose="02020603050405020304" pitchFamily="18" charset="0"/>
              </a:rPr>
              <a:t>itinere</a:t>
            </a:r>
            <a:r>
              <a:rPr lang="en-US" sz="2400" dirty="0">
                <a:latin typeface="Times New Roman" panose="02020603050405020304" pitchFamily="18" charset="0"/>
                <a:cs typeface="Times New Roman" panose="02020603050405020304" pitchFamily="18" charset="0"/>
              </a:rPr>
              <a:t>) monitoring.</a:t>
            </a:r>
            <a:endParaRPr lang="it-IT"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Will follow a discussion of the returned questionnaires sent by Partners Universities from India and Nepal</a:t>
            </a:r>
            <a:endParaRPr lang="it-IT" sz="2400" dirty="0">
              <a:latin typeface="Times New Roman" panose="02020603050405020304" pitchFamily="18" charset="0"/>
              <a:cs typeface="Times New Roman" panose="02020603050405020304" pitchFamily="18" charset="0"/>
            </a:endParaRPr>
          </a:p>
          <a:p>
            <a:pPr indent="0" algn="l">
              <a:lnSpc>
                <a:spcPct val="100000"/>
              </a:lnSpc>
              <a:spcBef>
                <a:spcPts val="0"/>
              </a:spcBef>
              <a:buNone/>
            </a:pPr>
            <a:endParaRPr lang="de-DE" sz="2400" b="0" dirty="0">
              <a:solidFill>
                <a:schemeClr val="accent1">
                  <a:lumMod val="50000"/>
                </a:schemeClr>
              </a:solidFill>
              <a:latin typeface="+mj-lt"/>
            </a:endParaRPr>
          </a:p>
        </p:txBody>
      </p:sp>
    </p:spTree>
    <p:extLst>
      <p:ext uri="{BB962C8B-B14F-4D97-AF65-F5344CB8AC3E}">
        <p14:creationId xmlns:p14="http://schemas.microsoft.com/office/powerpoint/2010/main" val="332646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DB249-0ACC-8E4E-8D56-D574CC1CE5FB}"/>
              </a:ext>
            </a:extLst>
          </p:cNvPr>
          <p:cNvSpPr>
            <a:spLocks noGrp="1"/>
          </p:cNvSpPr>
          <p:nvPr>
            <p:ph type="ctrTitle"/>
          </p:nvPr>
        </p:nvSpPr>
        <p:spPr>
          <a:xfrm>
            <a:off x="1143000" y="620611"/>
            <a:ext cx="6858000" cy="720099"/>
          </a:xfrm>
        </p:spPr>
        <p:txBody>
          <a:bodyPr>
            <a:normAutofit/>
          </a:bodyPr>
          <a:lstStyle/>
          <a:p>
            <a:r>
              <a:rPr lang="it-IT" b="1" dirty="0">
                <a:latin typeface="+mn-lt"/>
              </a:rPr>
              <a:t>Instruments</a:t>
            </a:r>
          </a:p>
        </p:txBody>
      </p:sp>
      <p:sp>
        <p:nvSpPr>
          <p:cNvPr id="3" name="Sottotitolo 2">
            <a:extLst>
              <a:ext uri="{FF2B5EF4-FFF2-40B4-BE49-F238E27FC236}">
                <a16:creationId xmlns:a16="http://schemas.microsoft.com/office/drawing/2014/main" id="{DAD292A9-35D6-8846-9395-93A3695F8831}"/>
              </a:ext>
            </a:extLst>
          </p:cNvPr>
          <p:cNvSpPr>
            <a:spLocks noGrp="1"/>
          </p:cNvSpPr>
          <p:nvPr>
            <p:ph type="subTitle" idx="1"/>
          </p:nvPr>
        </p:nvSpPr>
        <p:spPr>
          <a:xfrm>
            <a:off x="1143000" y="1556741"/>
            <a:ext cx="6858000" cy="4680648"/>
          </a:xfrm>
        </p:spPr>
        <p:txBody>
          <a:bodyPr>
            <a:normAutofit fontScale="92500" lnSpcReduction="20000"/>
          </a:bodyPr>
          <a:lstStyle/>
          <a:p>
            <a:pPr algn="just"/>
            <a:r>
              <a:rPr lang="en-US" sz="2800" dirty="0">
                <a:effectLst/>
                <a:ea typeface="Times New Roman" panose="02020603050405020304" pitchFamily="18" charset="0"/>
                <a:cs typeface="Times New Roman" panose="02020603050405020304" pitchFamily="18" charset="0"/>
              </a:rPr>
              <a:t>Over the years, several attempts have been made to develop instruments to assess internationalization. These include the Internationalization Quality Review Process by IMHE/OECD, the Indicators for Mapping and Profiling Internationalization (IMPI), the Internationalization Strategies Advisory Service (ISAS) of the International Association of Universities, the Mapping Internationalization (MINT) tool by </a:t>
            </a:r>
            <a:r>
              <a:rPr lang="en-US" sz="2800" dirty="0" err="1">
                <a:effectLst/>
                <a:ea typeface="Times New Roman" panose="02020603050405020304" pitchFamily="18" charset="0"/>
                <a:cs typeface="Times New Roman" panose="02020603050405020304" pitchFamily="18" charset="0"/>
              </a:rPr>
              <a:t>Nuffic</a:t>
            </a:r>
            <a:r>
              <a:rPr lang="en-US" sz="2800" dirty="0">
                <a:effectLst/>
                <a:ea typeface="Times New Roman" panose="02020603050405020304" pitchFamily="18" charset="0"/>
                <a:cs typeface="Times New Roman" panose="02020603050405020304" pitchFamily="18" charset="0"/>
              </a:rPr>
              <a:t>  in the Netherlands, the 'Certificate for Quality in Internationalization', of the European Consortium for Accreditation (ECA). These certificates are for both institutions and </a:t>
            </a:r>
            <a:r>
              <a:rPr lang="en-US" sz="2800" dirty="0" err="1">
                <a:effectLst/>
                <a:ea typeface="Times New Roman" panose="02020603050405020304" pitchFamily="18" charset="0"/>
                <a:cs typeface="Times New Roman" panose="02020603050405020304" pitchFamily="18" charset="0"/>
              </a:rPr>
              <a:t>programmes</a:t>
            </a:r>
            <a:r>
              <a:rPr lang="en-US" sz="2800" dirty="0">
                <a:effectLst/>
                <a:ea typeface="Times New Roman" panose="02020603050405020304" pitchFamily="18" charset="0"/>
                <a:cs typeface="Times New Roman" panose="02020603050405020304" pitchFamily="18" charset="0"/>
              </a:rPr>
              <a:t> and assesses performance levels in internationalization. </a:t>
            </a:r>
            <a:endParaRPr lang="it-IT" sz="2800" dirty="0">
              <a:effectLst/>
              <a:ea typeface="Calibri" panose="020F0502020204030204" pitchFamily="34" charset="0"/>
              <a:cs typeface="Times New Roman" panose="02020603050405020304" pitchFamily="18" charset="0"/>
            </a:endParaRPr>
          </a:p>
          <a:p>
            <a:pPr algn="just"/>
            <a:endParaRPr lang="it-IT" dirty="0"/>
          </a:p>
        </p:txBody>
      </p:sp>
    </p:spTree>
    <p:extLst>
      <p:ext uri="{BB962C8B-B14F-4D97-AF65-F5344CB8AC3E}">
        <p14:creationId xmlns:p14="http://schemas.microsoft.com/office/powerpoint/2010/main" val="407796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CB01E3-C72B-3940-AE22-7CFD63716578}"/>
              </a:ext>
            </a:extLst>
          </p:cNvPr>
          <p:cNvSpPr>
            <a:spLocks noGrp="1"/>
          </p:cNvSpPr>
          <p:nvPr>
            <p:ph type="ctrTitle"/>
          </p:nvPr>
        </p:nvSpPr>
        <p:spPr>
          <a:xfrm>
            <a:off x="1143000" y="620611"/>
            <a:ext cx="6858000" cy="720100"/>
          </a:xfrm>
        </p:spPr>
        <p:txBody>
          <a:bodyPr>
            <a:normAutofit fontScale="90000"/>
          </a:bodyPr>
          <a:lstStyle/>
          <a:p>
            <a:r>
              <a:rPr lang="it-IT" sz="2800" b="1" dirty="0" err="1">
                <a:latin typeface="+mn-lt"/>
              </a:rPr>
              <a:t>Final</a:t>
            </a:r>
            <a:r>
              <a:rPr lang="it-IT" sz="2800" b="1" dirty="0">
                <a:latin typeface="+mn-lt"/>
              </a:rPr>
              <a:t> </a:t>
            </a:r>
            <a:r>
              <a:rPr lang="it-IT" sz="2800" b="1" dirty="0" err="1">
                <a:latin typeface="+mn-lt"/>
              </a:rPr>
              <a:t>indicators</a:t>
            </a:r>
            <a:r>
              <a:rPr lang="it-IT" sz="2800" b="1" dirty="0">
                <a:latin typeface="+mn-lt"/>
              </a:rPr>
              <a:t>’ set for </a:t>
            </a:r>
            <a:r>
              <a:rPr lang="it-IT" sz="2800" b="1" dirty="0" err="1">
                <a:latin typeface="+mn-lt"/>
              </a:rPr>
              <a:t>measuring</a:t>
            </a:r>
            <a:r>
              <a:rPr lang="it-IT" sz="2800" b="1" dirty="0">
                <a:latin typeface="+mn-lt"/>
              </a:rPr>
              <a:t> </a:t>
            </a:r>
            <a:r>
              <a:rPr lang="it-IT" sz="2800" b="1" dirty="0" err="1">
                <a:latin typeface="+mn-lt"/>
              </a:rPr>
              <a:t>internationalization</a:t>
            </a:r>
            <a:endParaRPr lang="it-IT" sz="2800" b="1" dirty="0">
              <a:latin typeface="+mn-lt"/>
            </a:endParaRPr>
          </a:p>
        </p:txBody>
      </p:sp>
      <p:sp>
        <p:nvSpPr>
          <p:cNvPr id="3" name="Sottotitolo 2">
            <a:extLst>
              <a:ext uri="{FF2B5EF4-FFF2-40B4-BE49-F238E27FC236}">
                <a16:creationId xmlns:a16="http://schemas.microsoft.com/office/drawing/2014/main" id="{0926212D-EE13-EA4F-81E4-6BB775D975EE}"/>
              </a:ext>
            </a:extLst>
          </p:cNvPr>
          <p:cNvSpPr>
            <a:spLocks noGrp="1"/>
          </p:cNvSpPr>
          <p:nvPr>
            <p:ph type="subTitle" idx="1"/>
          </p:nvPr>
        </p:nvSpPr>
        <p:spPr>
          <a:xfrm>
            <a:off x="1143000" y="1556740"/>
            <a:ext cx="7389550" cy="4320600"/>
          </a:xfrm>
        </p:spPr>
        <p:txBody>
          <a:bodyPr>
            <a:noAutofit/>
          </a:bodyPr>
          <a:lstStyle/>
          <a:p>
            <a:r>
              <a:rPr lang="it-IT" sz="3600" dirty="0" err="1"/>
              <a:t>Dimensions</a:t>
            </a:r>
            <a:r>
              <a:rPr lang="it-IT" sz="3600" dirty="0"/>
              <a:t>:</a:t>
            </a:r>
          </a:p>
          <a:p>
            <a:pPr marL="285750" indent="-285750" algn="just">
              <a:buFont typeface="Arial" panose="020B0604020202020204" pitchFamily="34" charset="0"/>
              <a:buChar char="•"/>
            </a:pPr>
            <a:r>
              <a:rPr lang="it-IT" sz="3600" dirty="0" err="1"/>
              <a:t>Research</a:t>
            </a:r>
            <a:endParaRPr lang="it-IT" sz="3600" dirty="0"/>
          </a:p>
          <a:p>
            <a:pPr marL="285750" indent="-285750" algn="just">
              <a:buFont typeface="Arial" panose="020B0604020202020204" pitchFamily="34" charset="0"/>
              <a:buChar char="•"/>
            </a:pPr>
            <a:r>
              <a:rPr lang="it-IT" sz="3600" dirty="0" err="1"/>
              <a:t>Student</a:t>
            </a:r>
            <a:endParaRPr lang="it-IT" sz="3600" dirty="0"/>
          </a:p>
          <a:p>
            <a:pPr marL="285750" indent="-285750" algn="just">
              <a:buFont typeface="Arial" panose="020B0604020202020204" pitchFamily="34" charset="0"/>
              <a:buChar char="•"/>
            </a:pPr>
            <a:r>
              <a:rPr lang="it-IT" sz="3600" dirty="0" err="1"/>
              <a:t>Faculty</a:t>
            </a:r>
            <a:endParaRPr lang="it-IT" sz="3600" dirty="0"/>
          </a:p>
          <a:p>
            <a:pPr marL="285750" indent="-285750" algn="just">
              <a:buFont typeface="Arial" panose="020B0604020202020204" pitchFamily="34" charset="0"/>
              <a:buChar char="•"/>
            </a:pPr>
            <a:r>
              <a:rPr lang="it-IT" sz="3600" dirty="0"/>
              <a:t>Curriculum</a:t>
            </a:r>
          </a:p>
          <a:p>
            <a:pPr marL="285750" indent="-285750" algn="just">
              <a:buFont typeface="Arial" panose="020B0604020202020204" pitchFamily="34" charset="0"/>
              <a:buChar char="•"/>
            </a:pPr>
            <a:r>
              <a:rPr lang="it-IT" sz="3600" dirty="0"/>
              <a:t>Engagement</a:t>
            </a:r>
          </a:p>
          <a:p>
            <a:pPr marL="285750" indent="-285750" algn="just">
              <a:buFont typeface="Arial" panose="020B0604020202020204" pitchFamily="34" charset="0"/>
              <a:buChar char="•"/>
            </a:pPr>
            <a:r>
              <a:rPr lang="it-IT" sz="3600" dirty="0" err="1"/>
              <a:t>Governance</a:t>
            </a:r>
            <a:endParaRPr lang="it-IT" sz="3600" dirty="0"/>
          </a:p>
        </p:txBody>
      </p:sp>
    </p:spTree>
    <p:extLst>
      <p:ext uri="{BB962C8B-B14F-4D97-AF65-F5344CB8AC3E}">
        <p14:creationId xmlns:p14="http://schemas.microsoft.com/office/powerpoint/2010/main" val="3608484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D98CBD-95B7-9140-A693-2F1A6A031E8C}"/>
              </a:ext>
            </a:extLst>
          </p:cNvPr>
          <p:cNvSpPr>
            <a:spLocks noGrp="1"/>
          </p:cNvSpPr>
          <p:nvPr>
            <p:ph type="ctrTitle"/>
          </p:nvPr>
        </p:nvSpPr>
        <p:spPr>
          <a:xfrm>
            <a:off x="1143000" y="764631"/>
            <a:ext cx="6858000" cy="648090"/>
          </a:xfrm>
        </p:spPr>
        <p:txBody>
          <a:bodyPr>
            <a:normAutofit/>
          </a:bodyPr>
          <a:lstStyle/>
          <a:p>
            <a:r>
              <a:rPr lang="it-IT" sz="3200" b="1" dirty="0" err="1">
                <a:latin typeface="+mn-lt"/>
              </a:rPr>
              <a:t>Dimension</a:t>
            </a:r>
            <a:r>
              <a:rPr lang="it-IT" sz="3200" b="1" dirty="0">
                <a:latin typeface="+mn-lt"/>
              </a:rPr>
              <a:t>: </a:t>
            </a:r>
            <a:r>
              <a:rPr lang="it-IT" sz="3200" b="1" dirty="0" err="1">
                <a:latin typeface="+mn-lt"/>
              </a:rPr>
              <a:t>Research</a:t>
            </a:r>
            <a:endParaRPr lang="it-IT" sz="3200" b="1" dirty="0">
              <a:latin typeface="+mn-lt"/>
            </a:endParaRPr>
          </a:p>
        </p:txBody>
      </p:sp>
      <p:sp>
        <p:nvSpPr>
          <p:cNvPr id="3" name="Sottotitolo 2">
            <a:extLst>
              <a:ext uri="{FF2B5EF4-FFF2-40B4-BE49-F238E27FC236}">
                <a16:creationId xmlns:a16="http://schemas.microsoft.com/office/drawing/2014/main" id="{00C7FB28-F45F-884C-BF9C-565762F2A4AA}"/>
              </a:ext>
            </a:extLst>
          </p:cNvPr>
          <p:cNvSpPr>
            <a:spLocks noGrp="1"/>
          </p:cNvSpPr>
          <p:nvPr>
            <p:ph type="subTitle" idx="1"/>
          </p:nvPr>
        </p:nvSpPr>
        <p:spPr>
          <a:xfrm>
            <a:off x="1143000" y="1556740"/>
            <a:ext cx="6858000" cy="3701060"/>
          </a:xfrm>
        </p:spPr>
        <p:txBody>
          <a:bodyPr/>
          <a:lstStyle/>
          <a:p>
            <a:endParaRPr lang="it-IT" dirty="0"/>
          </a:p>
        </p:txBody>
      </p:sp>
      <p:graphicFrame>
        <p:nvGraphicFramePr>
          <p:cNvPr id="4" name="Tabella 4">
            <a:extLst>
              <a:ext uri="{FF2B5EF4-FFF2-40B4-BE49-F238E27FC236}">
                <a16:creationId xmlns:a16="http://schemas.microsoft.com/office/drawing/2014/main" id="{B810D9ED-4F26-4B4D-BAF8-F422F2DAD55D}"/>
              </a:ext>
            </a:extLst>
          </p:cNvPr>
          <p:cNvGraphicFramePr>
            <a:graphicFrameLocks noGrp="1"/>
          </p:cNvGraphicFramePr>
          <p:nvPr>
            <p:extLst>
              <p:ext uri="{D42A27DB-BD31-4B8C-83A1-F6EECF244321}">
                <p14:modId xmlns:p14="http://schemas.microsoft.com/office/powerpoint/2010/main" val="3412404331"/>
              </p:ext>
            </p:extLst>
          </p:nvPr>
        </p:nvGraphicFramePr>
        <p:xfrm>
          <a:off x="1043510" y="1600200"/>
          <a:ext cx="7201001" cy="4349149"/>
        </p:xfrm>
        <a:graphic>
          <a:graphicData uri="http://schemas.openxmlformats.org/drawingml/2006/table">
            <a:tbl>
              <a:tblPr firstRow="1" bandRow="1">
                <a:tableStyleId>{5C22544A-7EE6-4342-B048-85BDC9FD1C3A}</a:tableStyleId>
              </a:tblPr>
              <a:tblGrid>
                <a:gridCol w="1029708">
                  <a:extLst>
                    <a:ext uri="{9D8B030D-6E8A-4147-A177-3AD203B41FA5}">
                      <a16:colId xmlns:a16="http://schemas.microsoft.com/office/drawing/2014/main" val="485723007"/>
                    </a:ext>
                  </a:extLst>
                </a:gridCol>
                <a:gridCol w="3175685">
                  <a:extLst>
                    <a:ext uri="{9D8B030D-6E8A-4147-A177-3AD203B41FA5}">
                      <a16:colId xmlns:a16="http://schemas.microsoft.com/office/drawing/2014/main" val="512452735"/>
                    </a:ext>
                  </a:extLst>
                </a:gridCol>
                <a:gridCol w="2995608">
                  <a:extLst>
                    <a:ext uri="{9D8B030D-6E8A-4147-A177-3AD203B41FA5}">
                      <a16:colId xmlns:a16="http://schemas.microsoft.com/office/drawing/2014/main" val="3166214477"/>
                    </a:ext>
                  </a:extLst>
                </a:gridCol>
              </a:tblGrid>
              <a:tr h="565158">
                <a:tc>
                  <a:txBody>
                    <a:bodyPr/>
                    <a:lstStyle/>
                    <a:p>
                      <a:r>
                        <a:rPr lang="it-IT" dirty="0" err="1"/>
                        <a:t>Dimension</a:t>
                      </a:r>
                      <a:endParaRPr lang="it-IT" dirty="0"/>
                    </a:p>
                  </a:txBody>
                  <a:tcPr/>
                </a:tc>
                <a:tc>
                  <a:txBody>
                    <a:bodyPr/>
                    <a:lstStyle/>
                    <a:p>
                      <a:r>
                        <a:rPr lang="it-IT" dirty="0"/>
                        <a:t>Component</a:t>
                      </a:r>
                    </a:p>
                  </a:txBody>
                  <a:tcPr/>
                </a:tc>
                <a:tc>
                  <a:txBody>
                    <a:bodyPr/>
                    <a:lstStyle/>
                    <a:p>
                      <a:r>
                        <a:rPr lang="it-IT" dirty="0" err="1"/>
                        <a:t>Indicator</a:t>
                      </a:r>
                      <a:endParaRPr lang="it-IT" dirty="0"/>
                    </a:p>
                  </a:txBody>
                  <a:tcPr/>
                </a:tc>
                <a:extLst>
                  <a:ext uri="{0D108BD9-81ED-4DB2-BD59-A6C34878D82A}">
                    <a16:rowId xmlns:a16="http://schemas.microsoft.com/office/drawing/2014/main" val="2189920430"/>
                  </a:ext>
                </a:extLst>
              </a:tr>
              <a:tr h="1220643">
                <a:tc>
                  <a:txBody>
                    <a:bodyPr/>
                    <a:lstStyle/>
                    <a:p>
                      <a:r>
                        <a:rPr lang="it-IT" dirty="0"/>
                        <a:t>RESEARCH</a:t>
                      </a:r>
                    </a:p>
                  </a:txBody>
                  <a:tcPr/>
                </a:tc>
                <a:tc>
                  <a:txBody>
                    <a:bodyPr/>
                    <a:lstStyle/>
                    <a:p>
                      <a:r>
                        <a:rPr lang="it-IT" dirty="0" err="1"/>
                        <a:t>Internationally</a:t>
                      </a:r>
                      <a:r>
                        <a:rPr lang="it-IT" dirty="0"/>
                        <a:t> cooperative </a:t>
                      </a:r>
                      <a:r>
                        <a:rPr lang="it-IT" dirty="0" err="1"/>
                        <a:t>research</a:t>
                      </a:r>
                      <a:r>
                        <a:rPr lang="it-IT" dirty="0"/>
                        <a:t> </a:t>
                      </a:r>
                      <a:r>
                        <a:rPr lang="it-IT" dirty="0" err="1"/>
                        <a:t>programmes</a:t>
                      </a:r>
                      <a:endParaRPr lang="it-IT" dirty="0"/>
                    </a:p>
                  </a:txBody>
                  <a:tcPr/>
                </a:tc>
                <a:tc>
                  <a:txBody>
                    <a:bodyPr/>
                    <a:lstStyle/>
                    <a:p>
                      <a:r>
                        <a:rPr lang="it-IT" dirty="0" err="1"/>
                        <a:t>Percentage</a:t>
                      </a:r>
                      <a:r>
                        <a:rPr lang="it-IT" dirty="0"/>
                        <a:t> of </a:t>
                      </a:r>
                      <a:r>
                        <a:rPr lang="it-IT" dirty="0" err="1"/>
                        <a:t>research</a:t>
                      </a:r>
                      <a:r>
                        <a:rPr lang="it-IT" dirty="0"/>
                        <a:t> </a:t>
                      </a:r>
                      <a:r>
                        <a:rPr lang="it-IT" dirty="0" err="1"/>
                        <a:t>projects</a:t>
                      </a:r>
                      <a:r>
                        <a:rPr lang="it-IT" dirty="0"/>
                        <a:t> </a:t>
                      </a:r>
                      <a:r>
                        <a:rPr lang="it-IT" dirty="0" err="1"/>
                        <a:t>involving</a:t>
                      </a:r>
                      <a:r>
                        <a:rPr lang="it-IT" dirty="0"/>
                        <a:t> </a:t>
                      </a:r>
                      <a:r>
                        <a:rPr lang="it-IT" dirty="0" err="1"/>
                        <a:t>international</a:t>
                      </a:r>
                      <a:r>
                        <a:rPr lang="it-IT" dirty="0"/>
                        <a:t> partnership and </a:t>
                      </a:r>
                      <a:r>
                        <a:rPr lang="it-IT" dirty="0" err="1"/>
                        <a:t>collaboration</a:t>
                      </a:r>
                      <a:endParaRPr lang="it-IT" dirty="0"/>
                    </a:p>
                  </a:txBody>
                  <a:tcPr/>
                </a:tc>
                <a:extLst>
                  <a:ext uri="{0D108BD9-81ED-4DB2-BD59-A6C34878D82A}">
                    <a16:rowId xmlns:a16="http://schemas.microsoft.com/office/drawing/2014/main" val="2805297603"/>
                  </a:ext>
                </a:extLst>
              </a:tr>
              <a:tr h="945997">
                <a:tc>
                  <a:txBody>
                    <a:bodyPr/>
                    <a:lstStyle/>
                    <a:p>
                      <a:endParaRPr lang="it-IT"/>
                    </a:p>
                  </a:txBody>
                  <a:tcPr/>
                </a:tc>
                <a:tc>
                  <a:txBody>
                    <a:bodyPr/>
                    <a:lstStyle/>
                    <a:p>
                      <a:r>
                        <a:rPr lang="it-IT" dirty="0" err="1"/>
                        <a:t>Internationally</a:t>
                      </a:r>
                      <a:r>
                        <a:rPr lang="it-IT" dirty="0"/>
                        <a:t> </a:t>
                      </a:r>
                      <a:r>
                        <a:rPr lang="it-IT" dirty="0" err="1"/>
                        <a:t>focused</a:t>
                      </a:r>
                      <a:r>
                        <a:rPr lang="it-IT" dirty="0"/>
                        <a:t> </a:t>
                      </a:r>
                      <a:r>
                        <a:rPr lang="it-IT" dirty="0" err="1"/>
                        <a:t>research</a:t>
                      </a:r>
                      <a:r>
                        <a:rPr lang="it-IT" dirty="0"/>
                        <a:t> centres</a:t>
                      </a:r>
                    </a:p>
                  </a:txBody>
                  <a:tcPr/>
                </a:tc>
                <a:tc>
                  <a:txBody>
                    <a:bodyPr/>
                    <a:lstStyle/>
                    <a:p>
                      <a:r>
                        <a:rPr lang="it-IT" dirty="0" err="1"/>
                        <a:t>Percentage</a:t>
                      </a:r>
                      <a:r>
                        <a:rPr lang="it-IT" dirty="0"/>
                        <a:t> of </a:t>
                      </a:r>
                      <a:r>
                        <a:rPr lang="it-IT" dirty="0" err="1"/>
                        <a:t>research</a:t>
                      </a:r>
                      <a:r>
                        <a:rPr lang="it-IT" dirty="0"/>
                        <a:t> centres </a:t>
                      </a:r>
                      <a:r>
                        <a:rPr lang="it-IT" dirty="0" err="1"/>
                        <a:t>operated</a:t>
                      </a:r>
                      <a:r>
                        <a:rPr lang="it-IT" dirty="0"/>
                        <a:t> with </a:t>
                      </a:r>
                      <a:r>
                        <a:rPr lang="it-IT" dirty="0" err="1"/>
                        <a:t>international</a:t>
                      </a:r>
                      <a:r>
                        <a:rPr lang="it-IT" dirty="0"/>
                        <a:t> </a:t>
                      </a:r>
                      <a:r>
                        <a:rPr lang="it-IT" dirty="0" err="1"/>
                        <a:t>partners</a:t>
                      </a:r>
                      <a:endParaRPr lang="it-IT" dirty="0"/>
                    </a:p>
                  </a:txBody>
                  <a:tcPr/>
                </a:tc>
                <a:extLst>
                  <a:ext uri="{0D108BD9-81ED-4DB2-BD59-A6C34878D82A}">
                    <a16:rowId xmlns:a16="http://schemas.microsoft.com/office/drawing/2014/main" val="702631947"/>
                  </a:ext>
                </a:extLst>
              </a:tr>
              <a:tr h="671354">
                <a:tc>
                  <a:txBody>
                    <a:bodyPr/>
                    <a:lstStyle/>
                    <a:p>
                      <a:endParaRPr lang="it-IT"/>
                    </a:p>
                  </a:txBody>
                  <a:tcPr/>
                </a:tc>
                <a:tc>
                  <a:txBody>
                    <a:bodyPr/>
                    <a:lstStyle/>
                    <a:p>
                      <a:r>
                        <a:rPr lang="it-IT" dirty="0"/>
                        <a:t>International </a:t>
                      </a:r>
                      <a:r>
                        <a:rPr lang="it-IT" dirty="0" err="1"/>
                        <a:t>researchers</a:t>
                      </a:r>
                      <a:endParaRPr lang="it-IT" dirty="0"/>
                    </a:p>
                  </a:txBody>
                  <a:tcPr/>
                </a:tc>
                <a:tc>
                  <a:txBody>
                    <a:bodyPr/>
                    <a:lstStyle/>
                    <a:p>
                      <a:r>
                        <a:rPr lang="it-IT" dirty="0" err="1"/>
                        <a:t>Percentage</a:t>
                      </a:r>
                      <a:r>
                        <a:rPr lang="it-IT" dirty="0"/>
                        <a:t> of </a:t>
                      </a:r>
                      <a:r>
                        <a:rPr lang="it-IT" dirty="0" err="1"/>
                        <a:t>international</a:t>
                      </a:r>
                      <a:r>
                        <a:rPr lang="it-IT" dirty="0"/>
                        <a:t> post-</a:t>
                      </a:r>
                      <a:r>
                        <a:rPr lang="it-IT" dirty="0" err="1"/>
                        <a:t>doctoral</a:t>
                      </a:r>
                      <a:r>
                        <a:rPr lang="it-IT" dirty="0"/>
                        <a:t> </a:t>
                      </a:r>
                      <a:r>
                        <a:rPr lang="it-IT" dirty="0" err="1"/>
                        <a:t>researchers</a:t>
                      </a:r>
                      <a:endParaRPr lang="it-IT" dirty="0"/>
                    </a:p>
                  </a:txBody>
                  <a:tcPr/>
                </a:tc>
                <a:extLst>
                  <a:ext uri="{0D108BD9-81ED-4DB2-BD59-A6C34878D82A}">
                    <a16:rowId xmlns:a16="http://schemas.microsoft.com/office/drawing/2014/main" val="731737302"/>
                  </a:ext>
                </a:extLst>
              </a:tr>
              <a:tr h="945997">
                <a:tc>
                  <a:txBody>
                    <a:bodyPr/>
                    <a:lstStyle/>
                    <a:p>
                      <a:endParaRPr lang="it-IT"/>
                    </a:p>
                  </a:txBody>
                  <a:tcPr/>
                </a:tc>
                <a:tc>
                  <a:txBody>
                    <a:bodyPr/>
                    <a:lstStyle/>
                    <a:p>
                      <a:r>
                        <a:rPr lang="it-IT" dirty="0" err="1"/>
                        <a:t>Internationally</a:t>
                      </a:r>
                      <a:r>
                        <a:rPr lang="it-IT" dirty="0"/>
                        <a:t> </a:t>
                      </a:r>
                      <a:r>
                        <a:rPr lang="it-IT" dirty="0" err="1"/>
                        <a:t>acknowledged</a:t>
                      </a:r>
                      <a:r>
                        <a:rPr lang="it-IT" dirty="0"/>
                        <a:t> </a:t>
                      </a:r>
                      <a:r>
                        <a:rPr lang="it-IT" dirty="0" err="1"/>
                        <a:t>research</a:t>
                      </a:r>
                      <a:r>
                        <a:rPr lang="it-IT" dirty="0"/>
                        <a:t> </a:t>
                      </a:r>
                      <a:r>
                        <a:rPr lang="it-IT" dirty="0" err="1"/>
                        <a:t>achievements</a:t>
                      </a:r>
                      <a:endParaRPr lang="it-IT" dirty="0"/>
                    </a:p>
                  </a:txBody>
                  <a:tcPr/>
                </a:tc>
                <a:tc>
                  <a:txBody>
                    <a:bodyPr/>
                    <a:lstStyle/>
                    <a:p>
                      <a:r>
                        <a:rPr lang="it-IT" dirty="0" err="1"/>
                        <a:t>Percentage</a:t>
                      </a:r>
                      <a:r>
                        <a:rPr lang="it-IT" dirty="0"/>
                        <a:t> of </a:t>
                      </a:r>
                      <a:r>
                        <a:rPr lang="it-IT" dirty="0" err="1"/>
                        <a:t>publications</a:t>
                      </a:r>
                      <a:r>
                        <a:rPr lang="it-IT" dirty="0"/>
                        <a:t> </a:t>
                      </a:r>
                      <a:r>
                        <a:rPr lang="it-IT" dirty="0" err="1"/>
                        <a:t>cited</a:t>
                      </a:r>
                      <a:r>
                        <a:rPr lang="it-IT" dirty="0"/>
                        <a:t> by SCI, EI, ISTP</a:t>
                      </a:r>
                    </a:p>
                  </a:txBody>
                  <a:tcPr/>
                </a:tc>
                <a:extLst>
                  <a:ext uri="{0D108BD9-81ED-4DB2-BD59-A6C34878D82A}">
                    <a16:rowId xmlns:a16="http://schemas.microsoft.com/office/drawing/2014/main" val="2271639925"/>
                  </a:ext>
                </a:extLst>
              </a:tr>
            </a:tbl>
          </a:graphicData>
        </a:graphic>
      </p:graphicFrame>
    </p:spTree>
    <p:extLst>
      <p:ext uri="{BB962C8B-B14F-4D97-AF65-F5344CB8AC3E}">
        <p14:creationId xmlns:p14="http://schemas.microsoft.com/office/powerpoint/2010/main" val="315718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A7635-AD6F-0E4D-8903-4E339FE69703}"/>
              </a:ext>
            </a:extLst>
          </p:cNvPr>
          <p:cNvSpPr>
            <a:spLocks noGrp="1"/>
          </p:cNvSpPr>
          <p:nvPr>
            <p:ph type="ctrTitle"/>
          </p:nvPr>
        </p:nvSpPr>
        <p:spPr>
          <a:xfrm>
            <a:off x="1143000" y="764631"/>
            <a:ext cx="6858000" cy="720100"/>
          </a:xfrm>
        </p:spPr>
        <p:txBody>
          <a:bodyPr>
            <a:normAutofit/>
          </a:bodyPr>
          <a:lstStyle/>
          <a:p>
            <a:r>
              <a:rPr lang="it-IT" sz="3200" b="1" dirty="0" err="1">
                <a:latin typeface="+mn-lt"/>
              </a:rPr>
              <a:t>Dimension</a:t>
            </a:r>
            <a:r>
              <a:rPr lang="it-IT" sz="3200" b="1" dirty="0">
                <a:latin typeface="+mn-lt"/>
              </a:rPr>
              <a:t>: </a:t>
            </a:r>
            <a:r>
              <a:rPr lang="it-IT" sz="3200" b="1" dirty="0" err="1">
                <a:latin typeface="+mn-lt"/>
              </a:rPr>
              <a:t>Student</a:t>
            </a:r>
            <a:endParaRPr lang="it-IT" sz="3200" b="1" dirty="0">
              <a:latin typeface="+mn-lt"/>
            </a:endParaRPr>
          </a:p>
        </p:txBody>
      </p:sp>
      <p:sp>
        <p:nvSpPr>
          <p:cNvPr id="3" name="Sottotitolo 2">
            <a:extLst>
              <a:ext uri="{FF2B5EF4-FFF2-40B4-BE49-F238E27FC236}">
                <a16:creationId xmlns:a16="http://schemas.microsoft.com/office/drawing/2014/main" id="{68ED5645-732D-1949-BEB3-CA170DA2E4A1}"/>
              </a:ext>
            </a:extLst>
          </p:cNvPr>
          <p:cNvSpPr>
            <a:spLocks noGrp="1"/>
          </p:cNvSpPr>
          <p:nvPr>
            <p:ph type="subTitle" idx="1"/>
          </p:nvPr>
        </p:nvSpPr>
        <p:spPr>
          <a:xfrm>
            <a:off x="1143000" y="1628750"/>
            <a:ext cx="6858000" cy="3629050"/>
          </a:xfrm>
        </p:spPr>
        <p:txBody>
          <a:bodyPr/>
          <a:lstStyle/>
          <a:p>
            <a:endParaRPr lang="it-IT" dirty="0"/>
          </a:p>
        </p:txBody>
      </p:sp>
      <p:graphicFrame>
        <p:nvGraphicFramePr>
          <p:cNvPr id="4" name="Tabella 4">
            <a:extLst>
              <a:ext uri="{FF2B5EF4-FFF2-40B4-BE49-F238E27FC236}">
                <a16:creationId xmlns:a16="http://schemas.microsoft.com/office/drawing/2014/main" id="{76FA1B4A-1A83-8841-9932-0B569642854E}"/>
              </a:ext>
            </a:extLst>
          </p:cNvPr>
          <p:cNvGraphicFramePr>
            <a:graphicFrameLocks noGrp="1"/>
          </p:cNvGraphicFramePr>
          <p:nvPr>
            <p:extLst>
              <p:ext uri="{D42A27DB-BD31-4B8C-83A1-F6EECF244321}">
                <p14:modId xmlns:p14="http://schemas.microsoft.com/office/powerpoint/2010/main" val="770234477"/>
              </p:ext>
            </p:extLst>
          </p:nvPr>
        </p:nvGraphicFramePr>
        <p:xfrm>
          <a:off x="1143000" y="1600200"/>
          <a:ext cx="6957490" cy="3917091"/>
        </p:xfrm>
        <a:graphic>
          <a:graphicData uri="http://schemas.openxmlformats.org/drawingml/2006/table">
            <a:tbl>
              <a:tblPr firstRow="1" bandRow="1">
                <a:tableStyleId>{5C22544A-7EE6-4342-B048-85BDC9FD1C3A}</a:tableStyleId>
              </a:tblPr>
              <a:tblGrid>
                <a:gridCol w="1140996">
                  <a:extLst>
                    <a:ext uri="{9D8B030D-6E8A-4147-A177-3AD203B41FA5}">
                      <a16:colId xmlns:a16="http://schemas.microsoft.com/office/drawing/2014/main" val="3644622781"/>
                    </a:ext>
                  </a:extLst>
                </a:gridCol>
                <a:gridCol w="1972476">
                  <a:extLst>
                    <a:ext uri="{9D8B030D-6E8A-4147-A177-3AD203B41FA5}">
                      <a16:colId xmlns:a16="http://schemas.microsoft.com/office/drawing/2014/main" val="4184203732"/>
                    </a:ext>
                  </a:extLst>
                </a:gridCol>
                <a:gridCol w="3844018">
                  <a:extLst>
                    <a:ext uri="{9D8B030D-6E8A-4147-A177-3AD203B41FA5}">
                      <a16:colId xmlns:a16="http://schemas.microsoft.com/office/drawing/2014/main" val="1329910014"/>
                    </a:ext>
                  </a:extLst>
                </a:gridCol>
              </a:tblGrid>
              <a:tr h="1247211">
                <a:tc>
                  <a:txBody>
                    <a:bodyPr/>
                    <a:lstStyle/>
                    <a:p>
                      <a:r>
                        <a:rPr lang="it-IT" dirty="0" err="1"/>
                        <a:t>Dimension</a:t>
                      </a:r>
                      <a:endParaRPr lang="it-IT" dirty="0"/>
                    </a:p>
                  </a:txBody>
                  <a:tcPr/>
                </a:tc>
                <a:tc>
                  <a:txBody>
                    <a:bodyPr/>
                    <a:lstStyle/>
                    <a:p>
                      <a:r>
                        <a:rPr lang="it-IT" dirty="0"/>
                        <a:t>Component</a:t>
                      </a:r>
                    </a:p>
                  </a:txBody>
                  <a:tcPr/>
                </a:tc>
                <a:tc>
                  <a:txBody>
                    <a:bodyPr/>
                    <a:lstStyle/>
                    <a:p>
                      <a:r>
                        <a:rPr lang="it-IT" dirty="0" err="1"/>
                        <a:t>Indicator</a:t>
                      </a:r>
                      <a:endParaRPr lang="it-IT" dirty="0"/>
                    </a:p>
                  </a:txBody>
                  <a:tcPr/>
                </a:tc>
                <a:extLst>
                  <a:ext uri="{0D108BD9-81ED-4DB2-BD59-A6C34878D82A}">
                    <a16:rowId xmlns:a16="http://schemas.microsoft.com/office/drawing/2014/main" val="4199478244"/>
                  </a:ext>
                </a:extLst>
              </a:tr>
              <a:tr h="1422669">
                <a:tc>
                  <a:txBody>
                    <a:bodyPr/>
                    <a:lstStyle/>
                    <a:p>
                      <a:r>
                        <a:rPr lang="it-IT" dirty="0"/>
                        <a:t>STUDENT</a:t>
                      </a:r>
                    </a:p>
                  </a:txBody>
                  <a:tcPr/>
                </a:tc>
                <a:tc>
                  <a:txBody>
                    <a:bodyPr/>
                    <a:lstStyle/>
                    <a:p>
                      <a:r>
                        <a:rPr lang="it-IT" dirty="0"/>
                        <a:t>International </a:t>
                      </a:r>
                      <a:r>
                        <a:rPr lang="it-IT" dirty="0" err="1"/>
                        <a:t>students</a:t>
                      </a:r>
                      <a:endParaRPr lang="it-IT" dirty="0"/>
                    </a:p>
                  </a:txBody>
                  <a:tcPr/>
                </a:tc>
                <a:tc>
                  <a:txBody>
                    <a:bodyPr/>
                    <a:lstStyle/>
                    <a:p>
                      <a:r>
                        <a:rPr lang="it-IT" dirty="0" err="1"/>
                        <a:t>Percentage</a:t>
                      </a:r>
                      <a:r>
                        <a:rPr lang="it-IT" dirty="0"/>
                        <a:t> of </a:t>
                      </a:r>
                      <a:r>
                        <a:rPr lang="it-IT" dirty="0" err="1"/>
                        <a:t>international</a:t>
                      </a:r>
                      <a:r>
                        <a:rPr lang="it-IT" dirty="0"/>
                        <a:t> </a:t>
                      </a:r>
                      <a:r>
                        <a:rPr lang="it-IT" dirty="0" err="1"/>
                        <a:t>students</a:t>
                      </a:r>
                      <a:r>
                        <a:rPr lang="it-IT" dirty="0"/>
                        <a:t> (for </a:t>
                      </a:r>
                      <a:r>
                        <a:rPr lang="it-IT" dirty="0" err="1"/>
                        <a:t>degree</a:t>
                      </a:r>
                      <a:r>
                        <a:rPr lang="it-IT" dirty="0"/>
                        <a:t> </a:t>
                      </a:r>
                      <a:r>
                        <a:rPr lang="it-IT" dirty="0" err="1"/>
                        <a:t>study</a:t>
                      </a:r>
                      <a:r>
                        <a:rPr lang="it-IT" dirty="0"/>
                        <a:t>) on campus in </a:t>
                      </a:r>
                      <a:r>
                        <a:rPr lang="it-IT" dirty="0" err="1"/>
                        <a:t>total</a:t>
                      </a:r>
                      <a:endParaRPr lang="it-IT" dirty="0"/>
                    </a:p>
                  </a:txBody>
                  <a:tcPr/>
                </a:tc>
                <a:extLst>
                  <a:ext uri="{0D108BD9-81ED-4DB2-BD59-A6C34878D82A}">
                    <a16:rowId xmlns:a16="http://schemas.microsoft.com/office/drawing/2014/main" val="2845047531"/>
                  </a:ext>
                </a:extLst>
              </a:tr>
              <a:tr h="1247211">
                <a:tc>
                  <a:txBody>
                    <a:bodyPr/>
                    <a:lstStyle/>
                    <a:p>
                      <a:endParaRPr lang="it-IT"/>
                    </a:p>
                  </a:txBody>
                  <a:tcPr/>
                </a:tc>
                <a:tc>
                  <a:txBody>
                    <a:bodyPr/>
                    <a:lstStyle/>
                    <a:p>
                      <a:r>
                        <a:rPr lang="it-IT" dirty="0" err="1"/>
                        <a:t>Mobility</a:t>
                      </a:r>
                      <a:r>
                        <a:rPr lang="it-IT" dirty="0"/>
                        <a:t> of </a:t>
                      </a:r>
                      <a:r>
                        <a:rPr lang="it-IT" dirty="0" err="1"/>
                        <a:t>students</a:t>
                      </a:r>
                      <a:endParaRPr lang="it-IT" dirty="0"/>
                    </a:p>
                  </a:txBody>
                  <a:tcPr/>
                </a:tc>
                <a:tc>
                  <a:txBody>
                    <a:bodyPr/>
                    <a:lstStyle/>
                    <a:p>
                      <a:r>
                        <a:rPr lang="it-IT" dirty="0" err="1"/>
                        <a:t>Percentage</a:t>
                      </a:r>
                      <a:r>
                        <a:rPr lang="it-IT" dirty="0"/>
                        <a:t> of </a:t>
                      </a:r>
                      <a:r>
                        <a:rPr lang="it-IT" dirty="0" err="1"/>
                        <a:t>students</a:t>
                      </a:r>
                      <a:r>
                        <a:rPr lang="it-IT" dirty="0"/>
                        <a:t> </a:t>
                      </a:r>
                      <a:r>
                        <a:rPr lang="it-IT" dirty="0" err="1"/>
                        <a:t>who</a:t>
                      </a:r>
                      <a:r>
                        <a:rPr lang="it-IT" dirty="0"/>
                        <a:t> </a:t>
                      </a:r>
                      <a:r>
                        <a:rPr lang="it-IT" dirty="0" err="1"/>
                        <a:t>have</a:t>
                      </a:r>
                      <a:r>
                        <a:rPr lang="it-IT" dirty="0"/>
                        <a:t> </a:t>
                      </a:r>
                      <a:r>
                        <a:rPr lang="it-IT" dirty="0" err="1"/>
                        <a:t>international</a:t>
                      </a:r>
                      <a:r>
                        <a:rPr lang="it-IT" dirty="0"/>
                        <a:t> </a:t>
                      </a:r>
                      <a:r>
                        <a:rPr lang="it-IT" dirty="0" err="1"/>
                        <a:t>experiences</a:t>
                      </a:r>
                      <a:endParaRPr lang="it-IT" dirty="0"/>
                    </a:p>
                  </a:txBody>
                  <a:tcPr/>
                </a:tc>
                <a:extLst>
                  <a:ext uri="{0D108BD9-81ED-4DB2-BD59-A6C34878D82A}">
                    <a16:rowId xmlns:a16="http://schemas.microsoft.com/office/drawing/2014/main" val="2766494449"/>
                  </a:ext>
                </a:extLst>
              </a:tr>
            </a:tbl>
          </a:graphicData>
        </a:graphic>
      </p:graphicFrame>
    </p:spTree>
    <p:extLst>
      <p:ext uri="{BB962C8B-B14F-4D97-AF65-F5344CB8AC3E}">
        <p14:creationId xmlns:p14="http://schemas.microsoft.com/office/powerpoint/2010/main" val="51482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BBB18-87CD-9044-8CFB-5EBC330B813B}"/>
              </a:ext>
            </a:extLst>
          </p:cNvPr>
          <p:cNvSpPr>
            <a:spLocks noGrp="1"/>
          </p:cNvSpPr>
          <p:nvPr>
            <p:ph type="ctrTitle"/>
          </p:nvPr>
        </p:nvSpPr>
        <p:spPr>
          <a:xfrm>
            <a:off x="1143000" y="620610"/>
            <a:ext cx="6858000" cy="720101"/>
          </a:xfrm>
        </p:spPr>
        <p:txBody>
          <a:bodyPr>
            <a:noAutofit/>
          </a:bodyPr>
          <a:lstStyle/>
          <a:p>
            <a:r>
              <a:rPr lang="it-IT" sz="3600" b="1" dirty="0" err="1">
                <a:latin typeface="+mn-lt"/>
              </a:rPr>
              <a:t>Dimension</a:t>
            </a:r>
            <a:r>
              <a:rPr lang="it-IT" sz="3600" b="1" dirty="0">
                <a:latin typeface="+mn-lt"/>
              </a:rPr>
              <a:t>: </a:t>
            </a:r>
            <a:r>
              <a:rPr lang="it-IT" sz="3600" b="1" dirty="0" err="1">
                <a:latin typeface="+mn-lt"/>
              </a:rPr>
              <a:t>Faculty</a:t>
            </a:r>
            <a:endParaRPr lang="it-IT" sz="3600" b="1" dirty="0">
              <a:latin typeface="+mn-lt"/>
            </a:endParaRPr>
          </a:p>
        </p:txBody>
      </p:sp>
      <p:sp>
        <p:nvSpPr>
          <p:cNvPr id="3" name="Sottotitolo 2">
            <a:extLst>
              <a:ext uri="{FF2B5EF4-FFF2-40B4-BE49-F238E27FC236}">
                <a16:creationId xmlns:a16="http://schemas.microsoft.com/office/drawing/2014/main" id="{E4033978-BD44-3B40-B04D-8066F6B213DC}"/>
              </a:ext>
            </a:extLst>
          </p:cNvPr>
          <p:cNvSpPr>
            <a:spLocks noGrp="1"/>
          </p:cNvSpPr>
          <p:nvPr>
            <p:ph type="subTitle" idx="1"/>
          </p:nvPr>
        </p:nvSpPr>
        <p:spPr>
          <a:xfrm>
            <a:off x="1143000" y="1556740"/>
            <a:ext cx="6858000" cy="3701060"/>
          </a:xfrm>
        </p:spPr>
        <p:txBody>
          <a:bodyPr/>
          <a:lstStyle/>
          <a:p>
            <a:endParaRPr lang="it-IT" dirty="0"/>
          </a:p>
        </p:txBody>
      </p:sp>
      <p:graphicFrame>
        <p:nvGraphicFramePr>
          <p:cNvPr id="4" name="Tabella 4">
            <a:extLst>
              <a:ext uri="{FF2B5EF4-FFF2-40B4-BE49-F238E27FC236}">
                <a16:creationId xmlns:a16="http://schemas.microsoft.com/office/drawing/2014/main" id="{CF49CD3D-5975-1747-B94E-60AEAA1DA6D1}"/>
              </a:ext>
            </a:extLst>
          </p:cNvPr>
          <p:cNvGraphicFramePr>
            <a:graphicFrameLocks noGrp="1"/>
          </p:cNvGraphicFramePr>
          <p:nvPr/>
        </p:nvGraphicFramePr>
        <p:xfrm>
          <a:off x="1143000" y="1556740"/>
          <a:ext cx="7101510" cy="3960550"/>
        </p:xfrm>
        <a:graphic>
          <a:graphicData uri="http://schemas.openxmlformats.org/drawingml/2006/table">
            <a:tbl>
              <a:tblPr firstRow="1" bandRow="1">
                <a:tableStyleId>{5C22544A-7EE6-4342-B048-85BDC9FD1C3A}</a:tableStyleId>
              </a:tblPr>
              <a:tblGrid>
                <a:gridCol w="1196690">
                  <a:extLst>
                    <a:ext uri="{9D8B030D-6E8A-4147-A177-3AD203B41FA5}">
                      <a16:colId xmlns:a16="http://schemas.microsoft.com/office/drawing/2014/main" val="3584658043"/>
                    </a:ext>
                  </a:extLst>
                </a:gridCol>
                <a:gridCol w="3240450">
                  <a:extLst>
                    <a:ext uri="{9D8B030D-6E8A-4147-A177-3AD203B41FA5}">
                      <a16:colId xmlns:a16="http://schemas.microsoft.com/office/drawing/2014/main" val="4008063015"/>
                    </a:ext>
                  </a:extLst>
                </a:gridCol>
                <a:gridCol w="2664370">
                  <a:extLst>
                    <a:ext uri="{9D8B030D-6E8A-4147-A177-3AD203B41FA5}">
                      <a16:colId xmlns:a16="http://schemas.microsoft.com/office/drawing/2014/main" val="2953624464"/>
                    </a:ext>
                  </a:extLst>
                </a:gridCol>
              </a:tblGrid>
              <a:tr h="1037493">
                <a:tc>
                  <a:txBody>
                    <a:bodyPr/>
                    <a:lstStyle/>
                    <a:p>
                      <a:r>
                        <a:rPr lang="it-IT" dirty="0" err="1"/>
                        <a:t>Dimension</a:t>
                      </a:r>
                      <a:endParaRPr lang="it-IT" dirty="0"/>
                    </a:p>
                  </a:txBody>
                  <a:tcPr/>
                </a:tc>
                <a:tc>
                  <a:txBody>
                    <a:bodyPr/>
                    <a:lstStyle/>
                    <a:p>
                      <a:r>
                        <a:rPr lang="it-IT" dirty="0"/>
                        <a:t>Component</a:t>
                      </a:r>
                    </a:p>
                  </a:txBody>
                  <a:tcPr/>
                </a:tc>
                <a:tc>
                  <a:txBody>
                    <a:bodyPr/>
                    <a:lstStyle/>
                    <a:p>
                      <a:r>
                        <a:rPr lang="it-IT" dirty="0" err="1"/>
                        <a:t>Indicator</a:t>
                      </a:r>
                      <a:endParaRPr lang="it-IT" dirty="0"/>
                    </a:p>
                  </a:txBody>
                  <a:tcPr/>
                </a:tc>
                <a:extLst>
                  <a:ext uri="{0D108BD9-81ED-4DB2-BD59-A6C34878D82A}">
                    <a16:rowId xmlns:a16="http://schemas.microsoft.com/office/drawing/2014/main" val="1559618362"/>
                  </a:ext>
                </a:extLst>
              </a:tr>
              <a:tr h="1276264">
                <a:tc>
                  <a:txBody>
                    <a:bodyPr/>
                    <a:lstStyle/>
                    <a:p>
                      <a:r>
                        <a:rPr lang="it-IT" dirty="0"/>
                        <a:t>FACULTY</a:t>
                      </a:r>
                    </a:p>
                  </a:txBody>
                  <a:tcPr/>
                </a:tc>
                <a:tc>
                  <a:txBody>
                    <a:bodyPr/>
                    <a:lstStyle/>
                    <a:p>
                      <a:r>
                        <a:rPr lang="it-IT" dirty="0"/>
                        <a:t>International </a:t>
                      </a:r>
                      <a:r>
                        <a:rPr lang="it-IT" dirty="0" err="1"/>
                        <a:t>profile</a:t>
                      </a:r>
                      <a:r>
                        <a:rPr lang="it-IT" dirty="0"/>
                        <a:t> of the </a:t>
                      </a:r>
                      <a:r>
                        <a:rPr lang="it-IT" dirty="0" err="1"/>
                        <a:t>faculty</a:t>
                      </a:r>
                      <a:r>
                        <a:rPr lang="it-IT" dirty="0"/>
                        <a:t> team</a:t>
                      </a:r>
                    </a:p>
                  </a:txBody>
                  <a:tcPr/>
                </a:tc>
                <a:tc>
                  <a:txBody>
                    <a:bodyPr/>
                    <a:lstStyle/>
                    <a:p>
                      <a:r>
                        <a:rPr lang="it-IT" dirty="0" err="1"/>
                        <a:t>Percentage</a:t>
                      </a:r>
                      <a:r>
                        <a:rPr lang="it-IT" dirty="0"/>
                        <a:t> of </a:t>
                      </a:r>
                      <a:r>
                        <a:rPr lang="it-IT" dirty="0" err="1"/>
                        <a:t>international</a:t>
                      </a:r>
                      <a:r>
                        <a:rPr lang="it-IT" dirty="0"/>
                        <a:t> </a:t>
                      </a:r>
                      <a:r>
                        <a:rPr lang="it-IT" dirty="0" err="1"/>
                        <a:t>faculty</a:t>
                      </a:r>
                      <a:r>
                        <a:rPr lang="it-IT" dirty="0"/>
                        <a:t> </a:t>
                      </a:r>
                      <a:r>
                        <a:rPr lang="it-IT" dirty="0" err="1"/>
                        <a:t>members</a:t>
                      </a:r>
                      <a:endParaRPr lang="it-IT" dirty="0"/>
                    </a:p>
                  </a:txBody>
                  <a:tcPr/>
                </a:tc>
                <a:extLst>
                  <a:ext uri="{0D108BD9-81ED-4DB2-BD59-A6C34878D82A}">
                    <a16:rowId xmlns:a16="http://schemas.microsoft.com/office/drawing/2014/main" val="1315535201"/>
                  </a:ext>
                </a:extLst>
              </a:tr>
              <a:tr h="1646793">
                <a:tc>
                  <a:txBody>
                    <a:bodyPr/>
                    <a:lstStyle/>
                    <a:p>
                      <a:endParaRPr lang="it-IT"/>
                    </a:p>
                  </a:txBody>
                  <a:tcPr/>
                </a:tc>
                <a:tc>
                  <a:txBody>
                    <a:bodyPr/>
                    <a:lstStyle/>
                    <a:p>
                      <a:r>
                        <a:rPr lang="it-IT" dirty="0"/>
                        <a:t>International </a:t>
                      </a:r>
                      <a:r>
                        <a:rPr lang="it-IT" dirty="0" err="1"/>
                        <a:t>perspective</a:t>
                      </a:r>
                      <a:r>
                        <a:rPr lang="it-IT" dirty="0"/>
                        <a:t> and </a:t>
                      </a:r>
                      <a:r>
                        <a:rPr lang="it-IT" dirty="0" err="1"/>
                        <a:t>experience</a:t>
                      </a:r>
                      <a:r>
                        <a:rPr lang="it-IT" dirty="0"/>
                        <a:t> of </a:t>
                      </a:r>
                      <a:r>
                        <a:rPr lang="it-IT" dirty="0" err="1"/>
                        <a:t>faculty</a:t>
                      </a:r>
                      <a:endParaRPr lang="it-IT" dirty="0"/>
                    </a:p>
                  </a:txBody>
                  <a:tcPr/>
                </a:tc>
                <a:tc>
                  <a:txBody>
                    <a:bodyPr/>
                    <a:lstStyle/>
                    <a:p>
                      <a:r>
                        <a:rPr lang="it-IT" dirty="0" err="1"/>
                        <a:t>Percentage</a:t>
                      </a:r>
                      <a:r>
                        <a:rPr lang="it-IT" dirty="0"/>
                        <a:t> of </a:t>
                      </a:r>
                      <a:r>
                        <a:rPr lang="it-IT" dirty="0" err="1"/>
                        <a:t>faculty</a:t>
                      </a:r>
                      <a:r>
                        <a:rPr lang="it-IT" dirty="0"/>
                        <a:t> </a:t>
                      </a:r>
                      <a:r>
                        <a:rPr lang="it-IT" dirty="0" err="1"/>
                        <a:t>members</a:t>
                      </a:r>
                      <a:r>
                        <a:rPr lang="it-IT" dirty="0"/>
                        <a:t> with </a:t>
                      </a:r>
                      <a:r>
                        <a:rPr lang="it-IT" dirty="0" err="1"/>
                        <a:t>at</a:t>
                      </a:r>
                      <a:r>
                        <a:rPr lang="it-IT" dirty="0"/>
                        <a:t> </a:t>
                      </a:r>
                      <a:r>
                        <a:rPr lang="it-IT" dirty="0" err="1"/>
                        <a:t>least</a:t>
                      </a:r>
                      <a:r>
                        <a:rPr lang="it-IT" dirty="0"/>
                        <a:t> </a:t>
                      </a:r>
                      <a:r>
                        <a:rPr lang="it-IT" dirty="0" err="1"/>
                        <a:t>one</a:t>
                      </a:r>
                      <a:r>
                        <a:rPr lang="it-IT" dirty="0"/>
                        <a:t> </a:t>
                      </a:r>
                      <a:r>
                        <a:rPr lang="it-IT" dirty="0" err="1"/>
                        <a:t>degree</a:t>
                      </a:r>
                      <a:r>
                        <a:rPr lang="it-IT" dirty="0"/>
                        <a:t> </a:t>
                      </a:r>
                      <a:r>
                        <a:rPr lang="it-IT" dirty="0" err="1"/>
                        <a:t>awarded</a:t>
                      </a:r>
                      <a:r>
                        <a:rPr lang="it-IT" dirty="0"/>
                        <a:t> by an </a:t>
                      </a:r>
                      <a:r>
                        <a:rPr lang="it-IT" dirty="0" err="1"/>
                        <a:t>institution</a:t>
                      </a:r>
                      <a:r>
                        <a:rPr lang="it-IT" dirty="0"/>
                        <a:t> </a:t>
                      </a:r>
                      <a:r>
                        <a:rPr lang="it-IT" dirty="0" err="1"/>
                        <a:t>abroad</a:t>
                      </a:r>
                      <a:endParaRPr lang="it-IT" dirty="0"/>
                    </a:p>
                  </a:txBody>
                  <a:tcPr/>
                </a:tc>
                <a:extLst>
                  <a:ext uri="{0D108BD9-81ED-4DB2-BD59-A6C34878D82A}">
                    <a16:rowId xmlns:a16="http://schemas.microsoft.com/office/drawing/2014/main" val="1905543174"/>
                  </a:ext>
                </a:extLst>
              </a:tr>
            </a:tbl>
          </a:graphicData>
        </a:graphic>
      </p:graphicFrame>
    </p:spTree>
    <p:extLst>
      <p:ext uri="{BB962C8B-B14F-4D97-AF65-F5344CB8AC3E}">
        <p14:creationId xmlns:p14="http://schemas.microsoft.com/office/powerpoint/2010/main" val="161615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0DBF2-8F12-EE44-B52F-9C931B1893DC}"/>
              </a:ext>
            </a:extLst>
          </p:cNvPr>
          <p:cNvSpPr>
            <a:spLocks noGrp="1"/>
          </p:cNvSpPr>
          <p:nvPr>
            <p:ph type="ctrTitle"/>
          </p:nvPr>
        </p:nvSpPr>
        <p:spPr>
          <a:xfrm>
            <a:off x="1143000" y="764631"/>
            <a:ext cx="6858000" cy="504069"/>
          </a:xfrm>
        </p:spPr>
        <p:txBody>
          <a:bodyPr>
            <a:noAutofit/>
          </a:bodyPr>
          <a:lstStyle/>
          <a:p>
            <a:r>
              <a:rPr lang="it-IT" sz="3200" b="1" dirty="0" err="1">
                <a:latin typeface="+mn-lt"/>
              </a:rPr>
              <a:t>Dimension</a:t>
            </a:r>
            <a:r>
              <a:rPr lang="it-IT" sz="3200" b="1" dirty="0">
                <a:latin typeface="+mn-lt"/>
              </a:rPr>
              <a:t>: Curriculum</a:t>
            </a:r>
          </a:p>
        </p:txBody>
      </p:sp>
      <p:sp>
        <p:nvSpPr>
          <p:cNvPr id="3" name="Sottotitolo 2">
            <a:extLst>
              <a:ext uri="{FF2B5EF4-FFF2-40B4-BE49-F238E27FC236}">
                <a16:creationId xmlns:a16="http://schemas.microsoft.com/office/drawing/2014/main" id="{CE00DDF0-1976-D84E-9936-BFE64F5967EE}"/>
              </a:ext>
            </a:extLst>
          </p:cNvPr>
          <p:cNvSpPr>
            <a:spLocks noGrp="1"/>
          </p:cNvSpPr>
          <p:nvPr>
            <p:ph type="subTitle" idx="1"/>
          </p:nvPr>
        </p:nvSpPr>
        <p:spPr>
          <a:xfrm>
            <a:off x="1143000" y="1556740"/>
            <a:ext cx="6858000" cy="3701060"/>
          </a:xfrm>
        </p:spPr>
        <p:txBody>
          <a:bodyPr/>
          <a:lstStyle/>
          <a:p>
            <a:endParaRPr lang="it-IT" dirty="0"/>
          </a:p>
        </p:txBody>
      </p:sp>
      <p:graphicFrame>
        <p:nvGraphicFramePr>
          <p:cNvPr id="4" name="Tabella 4">
            <a:extLst>
              <a:ext uri="{FF2B5EF4-FFF2-40B4-BE49-F238E27FC236}">
                <a16:creationId xmlns:a16="http://schemas.microsoft.com/office/drawing/2014/main" id="{1579158F-6510-AC46-8D7A-FFB8C0095894}"/>
              </a:ext>
            </a:extLst>
          </p:cNvPr>
          <p:cNvGraphicFramePr>
            <a:graphicFrameLocks noGrp="1"/>
          </p:cNvGraphicFramePr>
          <p:nvPr>
            <p:extLst>
              <p:ext uri="{D42A27DB-BD31-4B8C-83A1-F6EECF244321}">
                <p14:modId xmlns:p14="http://schemas.microsoft.com/office/powerpoint/2010/main" val="3816130457"/>
              </p:ext>
            </p:extLst>
          </p:nvPr>
        </p:nvGraphicFramePr>
        <p:xfrm>
          <a:off x="1143000" y="1556740"/>
          <a:ext cx="6858000" cy="3701060"/>
        </p:xfrm>
        <a:graphic>
          <a:graphicData uri="http://schemas.openxmlformats.org/drawingml/2006/table">
            <a:tbl>
              <a:tblPr firstRow="1" bandRow="1">
                <a:tableStyleId>{5C22544A-7EE6-4342-B048-85BDC9FD1C3A}</a:tableStyleId>
              </a:tblPr>
              <a:tblGrid>
                <a:gridCol w="1322708">
                  <a:extLst>
                    <a:ext uri="{9D8B030D-6E8A-4147-A177-3AD203B41FA5}">
                      <a16:colId xmlns:a16="http://schemas.microsoft.com/office/drawing/2014/main" val="2825816511"/>
                    </a:ext>
                  </a:extLst>
                </a:gridCol>
                <a:gridCol w="2754382">
                  <a:extLst>
                    <a:ext uri="{9D8B030D-6E8A-4147-A177-3AD203B41FA5}">
                      <a16:colId xmlns:a16="http://schemas.microsoft.com/office/drawing/2014/main" val="2092403776"/>
                    </a:ext>
                  </a:extLst>
                </a:gridCol>
                <a:gridCol w="2780910">
                  <a:extLst>
                    <a:ext uri="{9D8B030D-6E8A-4147-A177-3AD203B41FA5}">
                      <a16:colId xmlns:a16="http://schemas.microsoft.com/office/drawing/2014/main" val="813608385"/>
                    </a:ext>
                  </a:extLst>
                </a:gridCol>
              </a:tblGrid>
              <a:tr h="667812">
                <a:tc>
                  <a:txBody>
                    <a:bodyPr/>
                    <a:lstStyle/>
                    <a:p>
                      <a:r>
                        <a:rPr lang="it-IT" dirty="0" err="1"/>
                        <a:t>Dimension</a:t>
                      </a:r>
                      <a:endParaRPr lang="it-IT" dirty="0"/>
                    </a:p>
                  </a:txBody>
                  <a:tcPr/>
                </a:tc>
                <a:tc>
                  <a:txBody>
                    <a:bodyPr/>
                    <a:lstStyle/>
                    <a:p>
                      <a:r>
                        <a:rPr lang="it-IT" dirty="0"/>
                        <a:t>Component</a:t>
                      </a:r>
                    </a:p>
                  </a:txBody>
                  <a:tcPr/>
                </a:tc>
                <a:tc>
                  <a:txBody>
                    <a:bodyPr/>
                    <a:lstStyle/>
                    <a:p>
                      <a:r>
                        <a:rPr lang="it-IT" dirty="0" err="1"/>
                        <a:t>Indicator</a:t>
                      </a:r>
                      <a:endParaRPr lang="it-IT" dirty="0"/>
                    </a:p>
                  </a:txBody>
                  <a:tcPr/>
                </a:tc>
                <a:extLst>
                  <a:ext uri="{0D108BD9-81ED-4DB2-BD59-A6C34878D82A}">
                    <a16:rowId xmlns:a16="http://schemas.microsoft.com/office/drawing/2014/main" val="536711885"/>
                  </a:ext>
                </a:extLst>
              </a:tr>
              <a:tr h="717543">
                <a:tc>
                  <a:txBody>
                    <a:bodyPr/>
                    <a:lstStyle/>
                    <a:p>
                      <a:r>
                        <a:rPr lang="it-IT" dirty="0"/>
                        <a:t>CURRICULUM</a:t>
                      </a:r>
                    </a:p>
                  </a:txBody>
                  <a:tcPr/>
                </a:tc>
                <a:tc>
                  <a:txBody>
                    <a:bodyPr/>
                    <a:lstStyle/>
                    <a:p>
                      <a:r>
                        <a:rPr lang="it-IT" dirty="0"/>
                        <a:t>Courses with </a:t>
                      </a:r>
                      <a:r>
                        <a:rPr lang="it-IT" dirty="0" err="1"/>
                        <a:t>international</a:t>
                      </a:r>
                      <a:r>
                        <a:rPr lang="it-IT" dirty="0"/>
                        <a:t> </a:t>
                      </a:r>
                      <a:r>
                        <a:rPr lang="it-IT" dirty="0" err="1"/>
                        <a:t>components</a:t>
                      </a:r>
                      <a:endParaRPr lang="it-IT" dirty="0"/>
                    </a:p>
                  </a:txBody>
                  <a:tcPr/>
                </a:tc>
                <a:tc>
                  <a:txBody>
                    <a:bodyPr/>
                    <a:lstStyle/>
                    <a:p>
                      <a:r>
                        <a:rPr lang="it-IT" dirty="0" err="1"/>
                        <a:t>Number</a:t>
                      </a:r>
                      <a:r>
                        <a:rPr lang="it-IT" dirty="0"/>
                        <a:t> of </a:t>
                      </a:r>
                      <a:r>
                        <a:rPr lang="it-IT" dirty="0" err="1"/>
                        <a:t>subjects</a:t>
                      </a:r>
                      <a:r>
                        <a:rPr lang="it-IT" dirty="0"/>
                        <a:t> </a:t>
                      </a:r>
                      <a:r>
                        <a:rPr lang="it-IT" dirty="0" err="1"/>
                        <a:t>involving</a:t>
                      </a:r>
                      <a:r>
                        <a:rPr lang="it-IT" dirty="0"/>
                        <a:t> a partner in </a:t>
                      </a:r>
                      <a:r>
                        <a:rPr lang="it-IT" dirty="0" err="1"/>
                        <a:t>other</a:t>
                      </a:r>
                      <a:r>
                        <a:rPr lang="it-IT" dirty="0"/>
                        <a:t> </a:t>
                      </a:r>
                      <a:r>
                        <a:rPr lang="it-IT" dirty="0" err="1"/>
                        <a:t>countries</a:t>
                      </a:r>
                      <a:endParaRPr lang="it-IT" dirty="0"/>
                    </a:p>
                  </a:txBody>
                  <a:tcPr/>
                </a:tc>
                <a:extLst>
                  <a:ext uri="{0D108BD9-81ED-4DB2-BD59-A6C34878D82A}">
                    <a16:rowId xmlns:a16="http://schemas.microsoft.com/office/drawing/2014/main" val="3981220787"/>
                  </a:ext>
                </a:extLst>
              </a:tr>
              <a:tr h="1011082">
                <a:tc>
                  <a:txBody>
                    <a:bodyPr/>
                    <a:lstStyle/>
                    <a:p>
                      <a:endParaRPr lang="it-IT"/>
                    </a:p>
                  </a:txBody>
                  <a:tcPr/>
                </a:tc>
                <a:tc>
                  <a:txBody>
                    <a:bodyPr/>
                    <a:lstStyle/>
                    <a:p>
                      <a:r>
                        <a:rPr lang="it-IT" dirty="0"/>
                        <a:t>Joint </a:t>
                      </a:r>
                      <a:r>
                        <a:rPr lang="it-IT" dirty="0" err="1"/>
                        <a:t>degree</a:t>
                      </a:r>
                      <a:r>
                        <a:rPr lang="it-IT" dirty="0"/>
                        <a:t> </a:t>
                      </a:r>
                      <a:r>
                        <a:rPr lang="it-IT" dirty="0" err="1"/>
                        <a:t>programmes</a:t>
                      </a:r>
                      <a:endParaRPr lang="it-IT" dirty="0"/>
                    </a:p>
                  </a:txBody>
                  <a:tcPr/>
                </a:tc>
                <a:tc>
                  <a:txBody>
                    <a:bodyPr/>
                    <a:lstStyle/>
                    <a:p>
                      <a:r>
                        <a:rPr lang="it-IT" dirty="0" err="1"/>
                        <a:t>Number</a:t>
                      </a:r>
                      <a:r>
                        <a:rPr lang="it-IT" dirty="0"/>
                        <a:t> of joint </a:t>
                      </a:r>
                      <a:r>
                        <a:rPr lang="it-IT" dirty="0" err="1"/>
                        <a:t>degree</a:t>
                      </a:r>
                      <a:r>
                        <a:rPr lang="it-IT" dirty="0"/>
                        <a:t> </a:t>
                      </a:r>
                      <a:r>
                        <a:rPr lang="it-IT" dirty="0" err="1"/>
                        <a:t>programmes</a:t>
                      </a:r>
                      <a:r>
                        <a:rPr lang="it-IT" dirty="0"/>
                        <a:t> </a:t>
                      </a:r>
                      <a:r>
                        <a:rPr lang="it-IT" dirty="0" err="1"/>
                        <a:t>collaborated</a:t>
                      </a:r>
                      <a:r>
                        <a:rPr lang="it-IT" dirty="0"/>
                        <a:t> with </a:t>
                      </a:r>
                      <a:r>
                        <a:rPr lang="it-IT" dirty="0" err="1"/>
                        <a:t>abroad</a:t>
                      </a:r>
                      <a:r>
                        <a:rPr lang="it-IT" dirty="0"/>
                        <a:t> </a:t>
                      </a:r>
                      <a:r>
                        <a:rPr lang="it-IT" dirty="0" err="1"/>
                        <a:t>institutions</a:t>
                      </a:r>
                      <a:endParaRPr lang="it-IT" dirty="0"/>
                    </a:p>
                  </a:txBody>
                  <a:tcPr/>
                </a:tc>
                <a:extLst>
                  <a:ext uri="{0D108BD9-81ED-4DB2-BD59-A6C34878D82A}">
                    <a16:rowId xmlns:a16="http://schemas.microsoft.com/office/drawing/2014/main" val="4110405626"/>
                  </a:ext>
                </a:extLst>
              </a:tr>
              <a:tr h="1304623">
                <a:tc>
                  <a:txBody>
                    <a:bodyPr/>
                    <a:lstStyle/>
                    <a:p>
                      <a:endParaRPr lang="it-IT"/>
                    </a:p>
                  </a:txBody>
                  <a:tcPr/>
                </a:tc>
                <a:tc>
                  <a:txBody>
                    <a:bodyPr/>
                    <a:lstStyle/>
                    <a:p>
                      <a:r>
                        <a:rPr lang="it-IT" dirty="0"/>
                        <a:t>Students’ </a:t>
                      </a:r>
                      <a:r>
                        <a:rPr lang="it-IT" dirty="0" err="1"/>
                        <a:t>participation</a:t>
                      </a:r>
                      <a:r>
                        <a:rPr lang="it-IT" dirty="0"/>
                        <a:t> in </a:t>
                      </a:r>
                      <a:r>
                        <a:rPr lang="it-IT" dirty="0" err="1"/>
                        <a:t>international</a:t>
                      </a:r>
                      <a:r>
                        <a:rPr lang="it-IT" dirty="0"/>
                        <a:t> </a:t>
                      </a:r>
                      <a:r>
                        <a:rPr lang="it-IT" dirty="0" err="1"/>
                        <a:t>studies</a:t>
                      </a:r>
                      <a:endParaRPr lang="it-IT" dirty="0"/>
                    </a:p>
                  </a:txBody>
                  <a:tcPr/>
                </a:tc>
                <a:tc>
                  <a:txBody>
                    <a:bodyPr/>
                    <a:lstStyle/>
                    <a:p>
                      <a:r>
                        <a:rPr lang="it-IT" dirty="0" err="1"/>
                        <a:t>Number</a:t>
                      </a:r>
                      <a:r>
                        <a:rPr lang="it-IT" dirty="0"/>
                        <a:t> </a:t>
                      </a:r>
                      <a:r>
                        <a:rPr lang="it-IT" dirty="0" err="1"/>
                        <a:t>students</a:t>
                      </a:r>
                      <a:r>
                        <a:rPr lang="it-IT" dirty="0"/>
                        <a:t> </a:t>
                      </a:r>
                      <a:r>
                        <a:rPr lang="it-IT" dirty="0" err="1"/>
                        <a:t>who</a:t>
                      </a:r>
                      <a:r>
                        <a:rPr lang="it-IT" dirty="0"/>
                        <a:t> </a:t>
                      </a:r>
                      <a:r>
                        <a:rPr lang="it-IT" dirty="0" err="1"/>
                        <a:t>attend</a:t>
                      </a:r>
                      <a:r>
                        <a:rPr lang="it-IT" dirty="0"/>
                        <a:t> joint </a:t>
                      </a:r>
                      <a:r>
                        <a:rPr lang="it-IT" dirty="0" err="1"/>
                        <a:t>degree</a:t>
                      </a:r>
                      <a:r>
                        <a:rPr lang="it-IT" dirty="0"/>
                        <a:t> </a:t>
                      </a:r>
                      <a:r>
                        <a:rPr lang="it-IT" dirty="0" err="1"/>
                        <a:t>programmes</a:t>
                      </a:r>
                      <a:r>
                        <a:rPr lang="it-IT" dirty="0"/>
                        <a:t> </a:t>
                      </a:r>
                      <a:r>
                        <a:rPr lang="it-IT" dirty="0" err="1"/>
                        <a:t>collaborated</a:t>
                      </a:r>
                      <a:r>
                        <a:rPr lang="it-IT" dirty="0"/>
                        <a:t> with </a:t>
                      </a:r>
                      <a:r>
                        <a:rPr lang="it-IT" dirty="0" err="1"/>
                        <a:t>abroad</a:t>
                      </a:r>
                      <a:r>
                        <a:rPr lang="it-IT" dirty="0"/>
                        <a:t> </a:t>
                      </a:r>
                      <a:r>
                        <a:rPr lang="it-IT" dirty="0" err="1"/>
                        <a:t>institutions</a:t>
                      </a:r>
                      <a:endParaRPr lang="it-IT" dirty="0"/>
                    </a:p>
                  </a:txBody>
                  <a:tcPr/>
                </a:tc>
                <a:extLst>
                  <a:ext uri="{0D108BD9-81ED-4DB2-BD59-A6C34878D82A}">
                    <a16:rowId xmlns:a16="http://schemas.microsoft.com/office/drawing/2014/main" val="22541898"/>
                  </a:ext>
                </a:extLst>
              </a:tr>
            </a:tbl>
          </a:graphicData>
        </a:graphic>
      </p:graphicFrame>
    </p:spTree>
    <p:extLst>
      <p:ext uri="{BB962C8B-B14F-4D97-AF65-F5344CB8AC3E}">
        <p14:creationId xmlns:p14="http://schemas.microsoft.com/office/powerpoint/2010/main" val="357567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56EE5-3771-6A43-AF12-8F7FA2991F97}"/>
              </a:ext>
            </a:extLst>
          </p:cNvPr>
          <p:cNvSpPr>
            <a:spLocks noGrp="1"/>
          </p:cNvSpPr>
          <p:nvPr>
            <p:ph type="ctrTitle"/>
          </p:nvPr>
        </p:nvSpPr>
        <p:spPr>
          <a:xfrm>
            <a:off x="1143000" y="764631"/>
            <a:ext cx="6858000" cy="432059"/>
          </a:xfrm>
        </p:spPr>
        <p:txBody>
          <a:bodyPr>
            <a:noAutofit/>
          </a:bodyPr>
          <a:lstStyle/>
          <a:p>
            <a:r>
              <a:rPr lang="it-IT" sz="3200" b="1" dirty="0" err="1">
                <a:latin typeface="+mn-lt"/>
              </a:rPr>
              <a:t>Dimension</a:t>
            </a:r>
            <a:r>
              <a:rPr lang="it-IT" sz="3200" b="1" dirty="0">
                <a:latin typeface="+mn-lt"/>
              </a:rPr>
              <a:t>: Engagement</a:t>
            </a:r>
          </a:p>
        </p:txBody>
      </p:sp>
      <p:sp>
        <p:nvSpPr>
          <p:cNvPr id="3" name="Sottotitolo 2">
            <a:extLst>
              <a:ext uri="{FF2B5EF4-FFF2-40B4-BE49-F238E27FC236}">
                <a16:creationId xmlns:a16="http://schemas.microsoft.com/office/drawing/2014/main" id="{CBBEEF0E-29A6-1A43-80C6-53BD5F4EAFED}"/>
              </a:ext>
            </a:extLst>
          </p:cNvPr>
          <p:cNvSpPr>
            <a:spLocks noGrp="1"/>
          </p:cNvSpPr>
          <p:nvPr>
            <p:ph type="subTitle" idx="1"/>
          </p:nvPr>
        </p:nvSpPr>
        <p:spPr>
          <a:xfrm>
            <a:off x="1143000" y="1600201"/>
            <a:ext cx="6858000" cy="4061109"/>
          </a:xfrm>
        </p:spPr>
        <p:txBody>
          <a:bodyPr/>
          <a:lstStyle/>
          <a:p>
            <a:endParaRPr lang="it-IT" dirty="0"/>
          </a:p>
        </p:txBody>
      </p:sp>
      <p:graphicFrame>
        <p:nvGraphicFramePr>
          <p:cNvPr id="4" name="Tabella 4">
            <a:extLst>
              <a:ext uri="{FF2B5EF4-FFF2-40B4-BE49-F238E27FC236}">
                <a16:creationId xmlns:a16="http://schemas.microsoft.com/office/drawing/2014/main" id="{5D036BAB-4A1A-6B4A-9F56-498EEF4F0E96}"/>
              </a:ext>
            </a:extLst>
          </p:cNvPr>
          <p:cNvGraphicFramePr>
            <a:graphicFrameLocks noGrp="1"/>
          </p:cNvGraphicFramePr>
          <p:nvPr>
            <p:extLst>
              <p:ext uri="{D42A27DB-BD31-4B8C-83A1-F6EECF244321}">
                <p14:modId xmlns:p14="http://schemas.microsoft.com/office/powerpoint/2010/main" val="210985668"/>
              </p:ext>
            </p:extLst>
          </p:nvPr>
        </p:nvGraphicFramePr>
        <p:xfrm>
          <a:off x="1143000" y="1600199"/>
          <a:ext cx="6858000" cy="4061109"/>
        </p:xfrm>
        <a:graphic>
          <a:graphicData uri="http://schemas.openxmlformats.org/drawingml/2006/table">
            <a:tbl>
              <a:tblPr firstRow="1" bandRow="1">
                <a:tableStyleId>{5C22544A-7EE6-4342-B048-85BDC9FD1C3A}</a:tableStyleId>
              </a:tblPr>
              <a:tblGrid>
                <a:gridCol w="1268700">
                  <a:extLst>
                    <a:ext uri="{9D8B030D-6E8A-4147-A177-3AD203B41FA5}">
                      <a16:colId xmlns:a16="http://schemas.microsoft.com/office/drawing/2014/main" val="360125753"/>
                    </a:ext>
                  </a:extLst>
                </a:gridCol>
                <a:gridCol w="2592360">
                  <a:extLst>
                    <a:ext uri="{9D8B030D-6E8A-4147-A177-3AD203B41FA5}">
                      <a16:colId xmlns:a16="http://schemas.microsoft.com/office/drawing/2014/main" val="1413654930"/>
                    </a:ext>
                  </a:extLst>
                </a:gridCol>
                <a:gridCol w="2996940">
                  <a:extLst>
                    <a:ext uri="{9D8B030D-6E8A-4147-A177-3AD203B41FA5}">
                      <a16:colId xmlns:a16="http://schemas.microsoft.com/office/drawing/2014/main" val="1820000601"/>
                    </a:ext>
                  </a:extLst>
                </a:gridCol>
              </a:tblGrid>
              <a:tr h="1353703">
                <a:tc>
                  <a:txBody>
                    <a:bodyPr/>
                    <a:lstStyle/>
                    <a:p>
                      <a:r>
                        <a:rPr lang="it-IT" dirty="0" err="1"/>
                        <a:t>Dimension</a:t>
                      </a:r>
                      <a:endParaRPr lang="it-IT" dirty="0"/>
                    </a:p>
                  </a:txBody>
                  <a:tcPr/>
                </a:tc>
                <a:tc>
                  <a:txBody>
                    <a:bodyPr/>
                    <a:lstStyle/>
                    <a:p>
                      <a:r>
                        <a:rPr lang="it-IT" dirty="0"/>
                        <a:t>Component</a:t>
                      </a:r>
                    </a:p>
                  </a:txBody>
                  <a:tcPr/>
                </a:tc>
                <a:tc>
                  <a:txBody>
                    <a:bodyPr/>
                    <a:lstStyle/>
                    <a:p>
                      <a:r>
                        <a:rPr lang="it-IT" dirty="0" err="1"/>
                        <a:t>Indicator</a:t>
                      </a:r>
                      <a:endParaRPr lang="it-IT" dirty="0"/>
                    </a:p>
                  </a:txBody>
                  <a:tcPr/>
                </a:tc>
                <a:extLst>
                  <a:ext uri="{0D108BD9-81ED-4DB2-BD59-A6C34878D82A}">
                    <a16:rowId xmlns:a16="http://schemas.microsoft.com/office/drawing/2014/main" val="2011720532"/>
                  </a:ext>
                </a:extLst>
              </a:tr>
              <a:tr h="1353703">
                <a:tc>
                  <a:txBody>
                    <a:bodyPr/>
                    <a:lstStyle/>
                    <a:p>
                      <a:r>
                        <a:rPr lang="it-IT" dirty="0"/>
                        <a:t>ENGAGEMENT</a:t>
                      </a:r>
                    </a:p>
                  </a:txBody>
                  <a:tcPr/>
                </a:tc>
                <a:tc>
                  <a:txBody>
                    <a:bodyPr/>
                    <a:lstStyle/>
                    <a:p>
                      <a:r>
                        <a:rPr lang="it-IT" dirty="0"/>
                        <a:t>International network and partnership</a:t>
                      </a:r>
                    </a:p>
                  </a:txBody>
                  <a:tcPr/>
                </a:tc>
                <a:tc>
                  <a:txBody>
                    <a:bodyPr/>
                    <a:lstStyle/>
                    <a:p>
                      <a:r>
                        <a:rPr lang="it-IT" dirty="0" err="1"/>
                        <a:t>Number</a:t>
                      </a:r>
                      <a:r>
                        <a:rPr lang="it-IT" dirty="0"/>
                        <a:t> of </a:t>
                      </a:r>
                      <a:r>
                        <a:rPr lang="it-IT" dirty="0" err="1"/>
                        <a:t>abroad</a:t>
                      </a:r>
                      <a:r>
                        <a:rPr lang="it-IT" dirty="0"/>
                        <a:t> </a:t>
                      </a:r>
                      <a:r>
                        <a:rPr lang="it-IT" dirty="0" err="1"/>
                        <a:t>partners</a:t>
                      </a:r>
                      <a:r>
                        <a:rPr lang="it-IT" dirty="0"/>
                        <a:t> with </a:t>
                      </a:r>
                      <a:r>
                        <a:rPr lang="it-IT" dirty="0" err="1"/>
                        <a:t>whom</a:t>
                      </a:r>
                      <a:r>
                        <a:rPr lang="it-IT" dirty="0"/>
                        <a:t> </a:t>
                      </a:r>
                      <a:r>
                        <a:rPr lang="it-IT" dirty="0" err="1"/>
                        <a:t>at</a:t>
                      </a:r>
                      <a:r>
                        <a:rPr lang="it-IT" dirty="0"/>
                        <a:t> </a:t>
                      </a:r>
                      <a:r>
                        <a:rPr lang="it-IT" dirty="0" err="1"/>
                        <a:t>least</a:t>
                      </a:r>
                      <a:r>
                        <a:rPr lang="it-IT" dirty="0"/>
                        <a:t> </a:t>
                      </a:r>
                      <a:r>
                        <a:rPr lang="it-IT" dirty="0" err="1"/>
                        <a:t>one</a:t>
                      </a:r>
                      <a:r>
                        <a:rPr lang="it-IT" dirty="0"/>
                        <a:t> </a:t>
                      </a:r>
                      <a:r>
                        <a:rPr lang="it-IT" dirty="0" err="1"/>
                        <a:t>academic</a:t>
                      </a:r>
                      <a:r>
                        <a:rPr lang="it-IT" dirty="0"/>
                        <a:t> </a:t>
                      </a:r>
                      <a:r>
                        <a:rPr lang="it-IT" dirty="0" err="1"/>
                        <a:t>activity</a:t>
                      </a:r>
                      <a:r>
                        <a:rPr lang="it-IT" dirty="0"/>
                        <a:t> </a:t>
                      </a:r>
                      <a:r>
                        <a:rPr lang="it-IT" dirty="0" err="1"/>
                        <a:t>has</a:t>
                      </a:r>
                      <a:r>
                        <a:rPr lang="it-IT" dirty="0"/>
                        <a:t> </a:t>
                      </a:r>
                      <a:r>
                        <a:rPr lang="it-IT" dirty="0" err="1"/>
                        <a:t>taken</a:t>
                      </a:r>
                      <a:r>
                        <a:rPr lang="it-IT" dirty="0"/>
                        <a:t> </a:t>
                      </a:r>
                      <a:r>
                        <a:rPr lang="it-IT" dirty="0" err="1"/>
                        <a:t>place</a:t>
                      </a:r>
                      <a:endParaRPr lang="it-IT" dirty="0"/>
                    </a:p>
                  </a:txBody>
                  <a:tcPr/>
                </a:tc>
                <a:extLst>
                  <a:ext uri="{0D108BD9-81ED-4DB2-BD59-A6C34878D82A}">
                    <a16:rowId xmlns:a16="http://schemas.microsoft.com/office/drawing/2014/main" val="3667874220"/>
                  </a:ext>
                </a:extLst>
              </a:tr>
              <a:tr h="1353703">
                <a:tc>
                  <a:txBody>
                    <a:bodyPr/>
                    <a:lstStyle/>
                    <a:p>
                      <a:endParaRPr lang="it-IT"/>
                    </a:p>
                  </a:txBody>
                  <a:tcPr/>
                </a:tc>
                <a:tc>
                  <a:txBody>
                    <a:bodyPr/>
                    <a:lstStyle/>
                    <a:p>
                      <a:r>
                        <a:rPr lang="it-IT" dirty="0"/>
                        <a:t>International </a:t>
                      </a:r>
                      <a:r>
                        <a:rPr lang="it-IT" dirty="0" err="1"/>
                        <a:t>presence</a:t>
                      </a:r>
                      <a:r>
                        <a:rPr lang="it-IT" dirty="0"/>
                        <a:t> of </a:t>
                      </a:r>
                      <a:r>
                        <a:rPr lang="it-IT" dirty="0" err="1"/>
                        <a:t>alumni</a:t>
                      </a:r>
                      <a:endParaRPr lang="it-IT" dirty="0"/>
                    </a:p>
                  </a:txBody>
                  <a:tcPr/>
                </a:tc>
                <a:tc>
                  <a:txBody>
                    <a:bodyPr/>
                    <a:lstStyle/>
                    <a:p>
                      <a:r>
                        <a:rPr lang="it-IT" dirty="0" err="1"/>
                        <a:t>Percentage</a:t>
                      </a:r>
                      <a:r>
                        <a:rPr lang="it-IT" dirty="0"/>
                        <a:t> of </a:t>
                      </a:r>
                      <a:r>
                        <a:rPr lang="it-IT" dirty="0" err="1"/>
                        <a:t>international</a:t>
                      </a:r>
                      <a:r>
                        <a:rPr lang="it-IT" dirty="0"/>
                        <a:t> </a:t>
                      </a:r>
                      <a:r>
                        <a:rPr lang="it-IT" dirty="0" err="1"/>
                        <a:t>alumni</a:t>
                      </a:r>
                      <a:endParaRPr lang="it-IT" dirty="0"/>
                    </a:p>
                  </a:txBody>
                  <a:tcPr/>
                </a:tc>
                <a:extLst>
                  <a:ext uri="{0D108BD9-81ED-4DB2-BD59-A6C34878D82A}">
                    <a16:rowId xmlns:a16="http://schemas.microsoft.com/office/drawing/2014/main" val="3854875529"/>
                  </a:ext>
                </a:extLst>
              </a:tr>
            </a:tbl>
          </a:graphicData>
        </a:graphic>
      </p:graphicFrame>
    </p:spTree>
    <p:extLst>
      <p:ext uri="{BB962C8B-B14F-4D97-AF65-F5344CB8AC3E}">
        <p14:creationId xmlns:p14="http://schemas.microsoft.com/office/powerpoint/2010/main" val="3276515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C0C66-AEBE-B145-A4E6-59904C2FBD3B}"/>
              </a:ext>
            </a:extLst>
          </p:cNvPr>
          <p:cNvSpPr>
            <a:spLocks noGrp="1"/>
          </p:cNvSpPr>
          <p:nvPr>
            <p:ph type="ctrTitle"/>
          </p:nvPr>
        </p:nvSpPr>
        <p:spPr>
          <a:xfrm>
            <a:off x="1143000" y="620611"/>
            <a:ext cx="6858000" cy="648090"/>
          </a:xfrm>
        </p:spPr>
        <p:txBody>
          <a:bodyPr>
            <a:normAutofit/>
          </a:bodyPr>
          <a:lstStyle/>
          <a:p>
            <a:r>
              <a:rPr lang="it-IT" sz="3200" b="1" dirty="0" err="1">
                <a:latin typeface="+mn-lt"/>
              </a:rPr>
              <a:t>Dimension</a:t>
            </a:r>
            <a:r>
              <a:rPr lang="it-IT" sz="3200" b="1" dirty="0">
                <a:latin typeface="+mn-lt"/>
              </a:rPr>
              <a:t>: </a:t>
            </a:r>
            <a:r>
              <a:rPr lang="it-IT" sz="3200" b="1" dirty="0" err="1">
                <a:latin typeface="+mn-lt"/>
              </a:rPr>
              <a:t>Governance</a:t>
            </a:r>
            <a:endParaRPr lang="it-IT" sz="3200" b="1" dirty="0">
              <a:latin typeface="+mn-lt"/>
            </a:endParaRPr>
          </a:p>
        </p:txBody>
      </p:sp>
      <p:sp>
        <p:nvSpPr>
          <p:cNvPr id="3" name="Sottotitolo 2">
            <a:extLst>
              <a:ext uri="{FF2B5EF4-FFF2-40B4-BE49-F238E27FC236}">
                <a16:creationId xmlns:a16="http://schemas.microsoft.com/office/drawing/2014/main" id="{5FBAB7E9-4E97-3148-BF68-38073835E473}"/>
              </a:ext>
            </a:extLst>
          </p:cNvPr>
          <p:cNvSpPr>
            <a:spLocks noGrp="1"/>
          </p:cNvSpPr>
          <p:nvPr>
            <p:ph type="subTitle" idx="1"/>
          </p:nvPr>
        </p:nvSpPr>
        <p:spPr>
          <a:xfrm>
            <a:off x="1143000" y="1628750"/>
            <a:ext cx="6858000" cy="4176580"/>
          </a:xfrm>
        </p:spPr>
        <p:txBody>
          <a:bodyPr/>
          <a:lstStyle/>
          <a:p>
            <a:endParaRPr lang="it-IT" dirty="0"/>
          </a:p>
        </p:txBody>
      </p:sp>
      <p:graphicFrame>
        <p:nvGraphicFramePr>
          <p:cNvPr id="4" name="Tabella 4">
            <a:extLst>
              <a:ext uri="{FF2B5EF4-FFF2-40B4-BE49-F238E27FC236}">
                <a16:creationId xmlns:a16="http://schemas.microsoft.com/office/drawing/2014/main" id="{73168750-02B0-D443-AA8C-0394D6A8ED73}"/>
              </a:ext>
            </a:extLst>
          </p:cNvPr>
          <p:cNvGraphicFramePr>
            <a:graphicFrameLocks noGrp="1"/>
          </p:cNvGraphicFramePr>
          <p:nvPr>
            <p:extLst>
              <p:ext uri="{D42A27DB-BD31-4B8C-83A1-F6EECF244321}">
                <p14:modId xmlns:p14="http://schemas.microsoft.com/office/powerpoint/2010/main" val="1478907512"/>
              </p:ext>
            </p:extLst>
          </p:nvPr>
        </p:nvGraphicFramePr>
        <p:xfrm>
          <a:off x="1143000" y="1617980"/>
          <a:ext cx="6858000" cy="4176581"/>
        </p:xfrm>
        <a:graphic>
          <a:graphicData uri="http://schemas.openxmlformats.org/drawingml/2006/table">
            <a:tbl>
              <a:tblPr firstRow="1" bandRow="1">
                <a:tableStyleId>{5C22544A-7EE6-4342-B048-85BDC9FD1C3A}</a:tableStyleId>
              </a:tblPr>
              <a:tblGrid>
                <a:gridCol w="1196690">
                  <a:extLst>
                    <a:ext uri="{9D8B030D-6E8A-4147-A177-3AD203B41FA5}">
                      <a16:colId xmlns:a16="http://schemas.microsoft.com/office/drawing/2014/main" val="352037907"/>
                    </a:ext>
                  </a:extLst>
                </a:gridCol>
                <a:gridCol w="2016280">
                  <a:extLst>
                    <a:ext uri="{9D8B030D-6E8A-4147-A177-3AD203B41FA5}">
                      <a16:colId xmlns:a16="http://schemas.microsoft.com/office/drawing/2014/main" val="2167374228"/>
                    </a:ext>
                  </a:extLst>
                </a:gridCol>
                <a:gridCol w="3645030">
                  <a:extLst>
                    <a:ext uri="{9D8B030D-6E8A-4147-A177-3AD203B41FA5}">
                      <a16:colId xmlns:a16="http://schemas.microsoft.com/office/drawing/2014/main" val="300180286"/>
                    </a:ext>
                  </a:extLst>
                </a:gridCol>
              </a:tblGrid>
              <a:tr h="1355375">
                <a:tc>
                  <a:txBody>
                    <a:bodyPr/>
                    <a:lstStyle/>
                    <a:p>
                      <a:r>
                        <a:rPr lang="it-IT" dirty="0" err="1"/>
                        <a:t>Dimension</a:t>
                      </a:r>
                      <a:endParaRPr lang="it-IT" dirty="0"/>
                    </a:p>
                  </a:txBody>
                  <a:tcPr/>
                </a:tc>
                <a:tc>
                  <a:txBody>
                    <a:bodyPr/>
                    <a:lstStyle/>
                    <a:p>
                      <a:r>
                        <a:rPr lang="it-IT" dirty="0"/>
                        <a:t>Component</a:t>
                      </a:r>
                    </a:p>
                  </a:txBody>
                  <a:tcPr/>
                </a:tc>
                <a:tc>
                  <a:txBody>
                    <a:bodyPr/>
                    <a:lstStyle/>
                    <a:p>
                      <a:r>
                        <a:rPr lang="it-IT" dirty="0" err="1"/>
                        <a:t>Indicator</a:t>
                      </a:r>
                      <a:endParaRPr lang="it-IT" dirty="0"/>
                    </a:p>
                  </a:txBody>
                  <a:tcPr/>
                </a:tc>
                <a:extLst>
                  <a:ext uri="{0D108BD9-81ED-4DB2-BD59-A6C34878D82A}">
                    <a16:rowId xmlns:a16="http://schemas.microsoft.com/office/drawing/2014/main" val="855986911"/>
                  </a:ext>
                </a:extLst>
              </a:tr>
              <a:tr h="1355375">
                <a:tc>
                  <a:txBody>
                    <a:bodyPr/>
                    <a:lstStyle/>
                    <a:p>
                      <a:r>
                        <a:rPr lang="it-IT" dirty="0"/>
                        <a:t>GOVERNANCE</a:t>
                      </a:r>
                    </a:p>
                  </a:txBody>
                  <a:tcPr/>
                </a:tc>
                <a:tc>
                  <a:txBody>
                    <a:bodyPr/>
                    <a:lstStyle/>
                    <a:p>
                      <a:r>
                        <a:rPr lang="it-IT" dirty="0"/>
                        <a:t>Human </a:t>
                      </a:r>
                      <a:r>
                        <a:rPr lang="it-IT" dirty="0" err="1"/>
                        <a:t>resources</a:t>
                      </a:r>
                      <a:r>
                        <a:rPr lang="it-IT" dirty="0"/>
                        <a:t> for </a:t>
                      </a:r>
                      <a:r>
                        <a:rPr lang="it-IT" dirty="0" err="1"/>
                        <a:t>international</a:t>
                      </a:r>
                      <a:r>
                        <a:rPr lang="it-IT" dirty="0"/>
                        <a:t> </a:t>
                      </a:r>
                      <a:r>
                        <a:rPr lang="it-IT" dirty="0" err="1"/>
                        <a:t>activities</a:t>
                      </a:r>
                      <a:endParaRPr lang="it-IT" dirty="0"/>
                    </a:p>
                  </a:txBody>
                  <a:tcPr/>
                </a:tc>
                <a:tc>
                  <a:txBody>
                    <a:bodyPr/>
                    <a:lstStyle/>
                    <a:p>
                      <a:r>
                        <a:rPr lang="it-IT" dirty="0" err="1"/>
                        <a:t>Percentage</a:t>
                      </a:r>
                      <a:r>
                        <a:rPr lang="it-IT" dirty="0"/>
                        <a:t> of </a:t>
                      </a:r>
                      <a:r>
                        <a:rPr lang="it-IT" dirty="0" err="1"/>
                        <a:t>administration</a:t>
                      </a:r>
                      <a:r>
                        <a:rPr lang="it-IT" dirty="0"/>
                        <a:t> staff </a:t>
                      </a:r>
                      <a:r>
                        <a:rPr lang="it-IT" dirty="0" err="1"/>
                        <a:t>proficient</a:t>
                      </a:r>
                      <a:r>
                        <a:rPr lang="it-IT" dirty="0"/>
                        <a:t> in more </a:t>
                      </a:r>
                      <a:r>
                        <a:rPr lang="it-IT" dirty="0" err="1"/>
                        <a:t>than</a:t>
                      </a:r>
                      <a:r>
                        <a:rPr lang="it-IT" dirty="0"/>
                        <a:t> </a:t>
                      </a:r>
                      <a:r>
                        <a:rPr lang="it-IT" dirty="0" err="1"/>
                        <a:t>one</a:t>
                      </a:r>
                      <a:r>
                        <a:rPr lang="it-IT" dirty="0"/>
                        <a:t> </a:t>
                      </a:r>
                      <a:r>
                        <a:rPr lang="it-IT" dirty="0" err="1"/>
                        <a:t>working</a:t>
                      </a:r>
                      <a:r>
                        <a:rPr lang="it-IT" dirty="0"/>
                        <a:t> </a:t>
                      </a:r>
                      <a:r>
                        <a:rPr lang="it-IT" dirty="0" err="1"/>
                        <a:t>language</a:t>
                      </a:r>
                      <a:endParaRPr lang="it-IT" dirty="0"/>
                    </a:p>
                  </a:txBody>
                  <a:tcPr/>
                </a:tc>
                <a:extLst>
                  <a:ext uri="{0D108BD9-81ED-4DB2-BD59-A6C34878D82A}">
                    <a16:rowId xmlns:a16="http://schemas.microsoft.com/office/drawing/2014/main" val="2415578104"/>
                  </a:ext>
                </a:extLst>
              </a:tr>
              <a:tr h="1465831">
                <a:tc>
                  <a:txBody>
                    <a:bodyPr/>
                    <a:lstStyle/>
                    <a:p>
                      <a:endParaRPr lang="it-IT"/>
                    </a:p>
                  </a:txBody>
                  <a:tcPr/>
                </a:tc>
                <a:tc>
                  <a:txBody>
                    <a:bodyPr/>
                    <a:lstStyle/>
                    <a:p>
                      <a:r>
                        <a:rPr lang="it-IT" dirty="0"/>
                        <a:t>Financial </a:t>
                      </a:r>
                      <a:r>
                        <a:rPr lang="it-IT" dirty="0" err="1"/>
                        <a:t>support</a:t>
                      </a:r>
                      <a:r>
                        <a:rPr lang="it-IT" dirty="0"/>
                        <a:t> for </a:t>
                      </a:r>
                      <a:r>
                        <a:rPr lang="it-IT" dirty="0" err="1"/>
                        <a:t>internationalization</a:t>
                      </a:r>
                      <a:endParaRPr lang="it-IT" dirty="0"/>
                    </a:p>
                  </a:txBody>
                  <a:tcPr/>
                </a:tc>
                <a:tc>
                  <a:txBody>
                    <a:bodyPr/>
                    <a:lstStyle/>
                    <a:p>
                      <a:r>
                        <a:rPr lang="it-IT" dirty="0" err="1"/>
                        <a:t>Proportion</a:t>
                      </a:r>
                      <a:r>
                        <a:rPr lang="it-IT" dirty="0"/>
                        <a:t> of </a:t>
                      </a:r>
                      <a:r>
                        <a:rPr lang="it-IT" dirty="0" err="1"/>
                        <a:t>students</a:t>
                      </a:r>
                      <a:r>
                        <a:rPr lang="it-IT" dirty="0"/>
                        <a:t> </a:t>
                      </a:r>
                      <a:r>
                        <a:rPr lang="it-IT" dirty="0" err="1"/>
                        <a:t>who</a:t>
                      </a:r>
                      <a:r>
                        <a:rPr lang="it-IT" dirty="0"/>
                        <a:t> </a:t>
                      </a:r>
                      <a:r>
                        <a:rPr lang="it-IT" dirty="0" err="1"/>
                        <a:t>have</a:t>
                      </a:r>
                      <a:r>
                        <a:rPr lang="it-IT" dirty="0"/>
                        <a:t> </a:t>
                      </a:r>
                      <a:r>
                        <a:rPr lang="it-IT" dirty="0" err="1"/>
                        <a:t>international</a:t>
                      </a:r>
                      <a:r>
                        <a:rPr lang="it-IT" dirty="0"/>
                        <a:t> </a:t>
                      </a:r>
                      <a:r>
                        <a:rPr lang="it-IT" dirty="0" err="1"/>
                        <a:t>academic</a:t>
                      </a:r>
                      <a:r>
                        <a:rPr lang="it-IT" dirty="0"/>
                        <a:t> </a:t>
                      </a:r>
                      <a:r>
                        <a:rPr lang="it-IT" dirty="0" err="1"/>
                        <a:t>experiences</a:t>
                      </a:r>
                      <a:r>
                        <a:rPr lang="it-IT" dirty="0"/>
                        <a:t> </a:t>
                      </a:r>
                      <a:r>
                        <a:rPr lang="it-IT" dirty="0" err="1"/>
                        <a:t>funded</a:t>
                      </a:r>
                      <a:r>
                        <a:rPr lang="it-IT" dirty="0"/>
                        <a:t> by </a:t>
                      </a:r>
                      <a:r>
                        <a:rPr lang="it-IT" dirty="0" err="1"/>
                        <a:t>university</a:t>
                      </a:r>
                      <a:r>
                        <a:rPr lang="it-IT" dirty="0"/>
                        <a:t> relative to the </a:t>
                      </a:r>
                      <a:r>
                        <a:rPr lang="it-IT" dirty="0" err="1"/>
                        <a:t>total</a:t>
                      </a:r>
                      <a:r>
                        <a:rPr lang="it-IT" dirty="0"/>
                        <a:t> </a:t>
                      </a:r>
                      <a:r>
                        <a:rPr lang="it-IT" dirty="0" err="1"/>
                        <a:t>number</a:t>
                      </a:r>
                      <a:r>
                        <a:rPr lang="it-IT" dirty="0"/>
                        <a:t> of </a:t>
                      </a:r>
                      <a:r>
                        <a:rPr lang="it-IT" dirty="0" err="1"/>
                        <a:t>students</a:t>
                      </a:r>
                      <a:r>
                        <a:rPr lang="it-IT" dirty="0"/>
                        <a:t> </a:t>
                      </a:r>
                      <a:r>
                        <a:rPr lang="it-IT" dirty="0" err="1"/>
                        <a:t>who</a:t>
                      </a:r>
                      <a:r>
                        <a:rPr lang="it-IT" dirty="0"/>
                        <a:t> </a:t>
                      </a:r>
                      <a:r>
                        <a:rPr lang="it-IT" dirty="0" err="1"/>
                        <a:t>have</a:t>
                      </a:r>
                      <a:r>
                        <a:rPr lang="it-IT" dirty="0"/>
                        <a:t> </a:t>
                      </a:r>
                      <a:r>
                        <a:rPr lang="it-IT" dirty="0" err="1"/>
                        <a:t>international</a:t>
                      </a:r>
                      <a:r>
                        <a:rPr lang="it-IT" dirty="0"/>
                        <a:t> </a:t>
                      </a:r>
                      <a:r>
                        <a:rPr lang="it-IT" dirty="0" err="1"/>
                        <a:t>academic</a:t>
                      </a:r>
                      <a:r>
                        <a:rPr lang="it-IT" dirty="0"/>
                        <a:t> </a:t>
                      </a:r>
                      <a:r>
                        <a:rPr lang="it-IT" dirty="0" err="1"/>
                        <a:t>experiences</a:t>
                      </a:r>
                      <a:endParaRPr lang="it-IT" dirty="0"/>
                    </a:p>
                  </a:txBody>
                  <a:tcPr/>
                </a:tc>
                <a:extLst>
                  <a:ext uri="{0D108BD9-81ED-4DB2-BD59-A6C34878D82A}">
                    <a16:rowId xmlns:a16="http://schemas.microsoft.com/office/drawing/2014/main" val="147434502"/>
                  </a:ext>
                </a:extLst>
              </a:tr>
            </a:tbl>
          </a:graphicData>
        </a:graphic>
      </p:graphicFrame>
    </p:spTree>
    <p:extLst>
      <p:ext uri="{BB962C8B-B14F-4D97-AF65-F5344CB8AC3E}">
        <p14:creationId xmlns:p14="http://schemas.microsoft.com/office/powerpoint/2010/main" val="2210960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A38EB36-E4F7-EF41-A722-521BFAD60D1F}"/>
              </a:ext>
            </a:extLst>
          </p:cNvPr>
          <p:cNvSpPr>
            <a:spLocks noGrp="1"/>
          </p:cNvSpPr>
          <p:nvPr>
            <p:ph type="subTitle" idx="1"/>
          </p:nvPr>
        </p:nvSpPr>
        <p:spPr>
          <a:xfrm>
            <a:off x="1143000" y="1628750"/>
            <a:ext cx="6858000" cy="3629050"/>
          </a:xfrm>
        </p:spPr>
        <p:txBody>
          <a:bodyPr>
            <a:normAutofit/>
          </a:bodyPr>
          <a:lstStyle/>
          <a:p>
            <a:r>
              <a:rPr lang="en-US" sz="3600" b="1" dirty="0">
                <a:latin typeface="Times New Roman" panose="02020603050405020304" pitchFamily="18" charset="0"/>
                <a:cs typeface="Times New Roman" panose="02020603050405020304" pitchFamily="18" charset="0"/>
              </a:rPr>
              <a:t>Different dimensions, sub-dimensions and indicators for measuring internationalization performance of the University </a:t>
            </a:r>
            <a:endParaRPr lang="it-I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1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B1F2AEC9-7E7A-3648-8212-586CF62E832E}"/>
              </a:ext>
            </a:extLst>
          </p:cNvPr>
          <p:cNvGraphicFramePr>
            <a:graphicFrameLocks noGrp="1"/>
          </p:cNvGraphicFramePr>
          <p:nvPr>
            <p:extLst>
              <p:ext uri="{D42A27DB-BD31-4B8C-83A1-F6EECF244321}">
                <p14:modId xmlns:p14="http://schemas.microsoft.com/office/powerpoint/2010/main" val="461853955"/>
              </p:ext>
            </p:extLst>
          </p:nvPr>
        </p:nvGraphicFramePr>
        <p:xfrm>
          <a:off x="942975" y="1811974"/>
          <a:ext cx="7258050" cy="4544378"/>
        </p:xfrm>
        <a:graphic>
          <a:graphicData uri="http://schemas.openxmlformats.org/drawingml/2006/table">
            <a:tbl>
              <a:tblPr firstRow="1" firstCol="1" bandRow="1">
                <a:tableStyleId>{5C22544A-7EE6-4342-B048-85BDC9FD1C3A}</a:tableStyleId>
              </a:tblPr>
              <a:tblGrid>
                <a:gridCol w="3629025">
                  <a:extLst>
                    <a:ext uri="{9D8B030D-6E8A-4147-A177-3AD203B41FA5}">
                      <a16:colId xmlns:a16="http://schemas.microsoft.com/office/drawing/2014/main" val="3620318977"/>
                    </a:ext>
                  </a:extLst>
                </a:gridCol>
                <a:gridCol w="3629025">
                  <a:extLst>
                    <a:ext uri="{9D8B030D-6E8A-4147-A177-3AD203B41FA5}">
                      <a16:colId xmlns:a16="http://schemas.microsoft.com/office/drawing/2014/main" val="3685464449"/>
                    </a:ext>
                  </a:extLst>
                </a:gridCol>
              </a:tblGrid>
              <a:tr h="547711">
                <a:tc gridSpan="2">
                  <a:txBody>
                    <a:bodyPr/>
                    <a:lstStyle/>
                    <a:p>
                      <a:endParaRPr lang="it-IT" sz="1200" dirty="0">
                        <a:effectLst/>
                      </a:endParaRPr>
                    </a:p>
                    <a:p>
                      <a:pPr algn="ctr"/>
                      <a:r>
                        <a:rPr lang="en-US" sz="1200" dirty="0">
                          <a:effectLst/>
                        </a:rPr>
                        <a:t>Academic exchange activities and recruitment of exchange students</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hMerge="1">
                  <a:txBody>
                    <a:bodyPr/>
                    <a:lstStyle/>
                    <a:p>
                      <a:endParaRPr lang="it-IT"/>
                    </a:p>
                  </a:txBody>
                  <a:tcPr/>
                </a:tc>
                <a:extLst>
                  <a:ext uri="{0D108BD9-81ED-4DB2-BD59-A6C34878D82A}">
                    <a16:rowId xmlns:a16="http://schemas.microsoft.com/office/drawing/2014/main" val="1927388888"/>
                  </a:ext>
                </a:extLst>
              </a:tr>
              <a:tr h="287413">
                <a:tc>
                  <a:txBody>
                    <a:bodyPr/>
                    <a:lstStyle/>
                    <a:p>
                      <a:r>
                        <a:rPr lang="it-IT" sz="1200" b="1">
                          <a:effectLst/>
                        </a:rPr>
                        <a:t>Sub-dimension </a:t>
                      </a:r>
                      <a:endParaRPr lang="it-IT" sz="1150" b="1">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a:txBody>
                    <a:bodyPr/>
                    <a:lstStyle/>
                    <a:p>
                      <a:r>
                        <a:rPr lang="it-IT" sz="1200" b="1" dirty="0" err="1">
                          <a:effectLst/>
                        </a:rPr>
                        <a:t>Indicators</a:t>
                      </a:r>
                      <a:r>
                        <a:rPr lang="it-IT" sz="1200" b="1" dirty="0">
                          <a:effectLst/>
                        </a:rPr>
                        <a:t> </a:t>
                      </a:r>
                      <a:endParaRPr lang="it-IT" sz="1150" b="1"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60534436"/>
                  </a:ext>
                </a:extLst>
              </a:tr>
              <a:tr h="287413">
                <a:tc rowSpan="8">
                  <a:txBody>
                    <a:bodyPr/>
                    <a:lstStyle/>
                    <a:p>
                      <a:r>
                        <a:rPr lang="en-US" sz="1200">
                          <a:effectLst/>
                        </a:rPr>
                        <a:t> </a:t>
                      </a:r>
                      <a:endParaRPr lang="it-IT" sz="1150">
                        <a:effectLst/>
                      </a:endParaRPr>
                    </a:p>
                    <a:p>
                      <a:r>
                        <a:rPr lang="en-US" sz="1200">
                          <a:effectLst/>
                        </a:rPr>
                        <a:t>Volume of academic exchange activity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a:txBody>
                    <a:bodyPr/>
                    <a:lstStyle/>
                    <a:p>
                      <a:r>
                        <a:rPr lang="it-IT" sz="1200">
                          <a:effectLst/>
                        </a:rPr>
                        <a:t>No of students sent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89893369"/>
                  </a:ext>
                </a:extLst>
              </a:tr>
              <a:tr h="287413">
                <a:tc vMerge="1">
                  <a:txBody>
                    <a:bodyPr/>
                    <a:lstStyle/>
                    <a:p>
                      <a:endParaRPr lang="it-IT"/>
                    </a:p>
                  </a:txBody>
                  <a:tcPr/>
                </a:tc>
                <a:tc>
                  <a:txBody>
                    <a:bodyPr/>
                    <a:lstStyle/>
                    <a:p>
                      <a:r>
                        <a:rPr lang="it-IT" sz="1200">
                          <a:effectLst/>
                        </a:rPr>
                        <a:t>No of students received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38536494"/>
                  </a:ext>
                </a:extLst>
              </a:tr>
              <a:tr h="287413">
                <a:tc vMerge="1">
                  <a:txBody>
                    <a:bodyPr/>
                    <a:lstStyle/>
                    <a:p>
                      <a:endParaRPr lang="it-IT"/>
                    </a:p>
                  </a:txBody>
                  <a:tcPr/>
                </a:tc>
                <a:tc>
                  <a:txBody>
                    <a:bodyPr/>
                    <a:lstStyle/>
                    <a:p>
                      <a:r>
                        <a:rPr lang="en-US" sz="1200">
                          <a:effectLst/>
                        </a:rPr>
                        <a:t>Academic staff sent for teaching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93636731"/>
                  </a:ext>
                </a:extLst>
              </a:tr>
              <a:tr h="547711">
                <a:tc vMerge="1">
                  <a:txBody>
                    <a:bodyPr/>
                    <a:lstStyle/>
                    <a:p>
                      <a:endParaRPr lang="it-IT"/>
                    </a:p>
                  </a:txBody>
                  <a:tcPr/>
                </a:tc>
                <a:tc>
                  <a:txBody>
                    <a:bodyPr/>
                    <a:lstStyle/>
                    <a:p>
                      <a:endParaRPr lang="it-IT" sz="1200">
                        <a:effectLst/>
                      </a:endParaRPr>
                    </a:p>
                    <a:p>
                      <a:r>
                        <a:rPr lang="en-US" sz="1200">
                          <a:effectLst/>
                        </a:rPr>
                        <a:t>Administrative staff sent for training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55975185"/>
                  </a:ext>
                </a:extLst>
              </a:tr>
              <a:tr h="287413">
                <a:tc vMerge="1">
                  <a:txBody>
                    <a:bodyPr/>
                    <a:lstStyle/>
                    <a:p>
                      <a:endParaRPr lang="it-IT"/>
                    </a:p>
                  </a:txBody>
                  <a:tcPr/>
                </a:tc>
                <a:tc>
                  <a:txBody>
                    <a:bodyPr/>
                    <a:lstStyle/>
                    <a:p>
                      <a:r>
                        <a:rPr lang="en-US" sz="1200">
                          <a:effectLst/>
                        </a:rPr>
                        <a:t>Academic staff received for teaching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37380531"/>
                  </a:ext>
                </a:extLst>
              </a:tr>
              <a:tr h="287413">
                <a:tc vMerge="1">
                  <a:txBody>
                    <a:bodyPr/>
                    <a:lstStyle/>
                    <a:p>
                      <a:endParaRPr lang="it-IT"/>
                    </a:p>
                  </a:txBody>
                  <a:tcPr/>
                </a:tc>
                <a:tc>
                  <a:txBody>
                    <a:bodyPr/>
                    <a:lstStyle/>
                    <a:p>
                      <a:r>
                        <a:rPr lang="en-US" sz="1200">
                          <a:effectLst/>
                        </a:rPr>
                        <a:t>Administrative staff received for training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93090421"/>
                  </a:ext>
                </a:extLst>
              </a:tr>
              <a:tr h="287413">
                <a:tc vMerge="1">
                  <a:txBody>
                    <a:bodyPr/>
                    <a:lstStyle/>
                    <a:p>
                      <a:endParaRPr lang="it-IT"/>
                    </a:p>
                  </a:txBody>
                  <a:tcPr/>
                </a:tc>
                <a:tc>
                  <a:txBody>
                    <a:bodyPr/>
                    <a:lstStyle/>
                    <a:p>
                      <a:r>
                        <a:rPr lang="it-IT" sz="1200">
                          <a:effectLst/>
                        </a:rPr>
                        <a:t>International visiting students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20534276"/>
                  </a:ext>
                </a:extLst>
              </a:tr>
              <a:tr h="287413">
                <a:tc vMerge="1">
                  <a:txBody>
                    <a:bodyPr/>
                    <a:lstStyle/>
                    <a:p>
                      <a:endParaRPr lang="it-IT"/>
                    </a:p>
                  </a:txBody>
                  <a:tcPr/>
                </a:tc>
                <a:tc>
                  <a:txBody>
                    <a:bodyPr/>
                    <a:lstStyle/>
                    <a:p>
                      <a:r>
                        <a:rPr lang="it-IT" sz="1200">
                          <a:effectLst/>
                        </a:rPr>
                        <a:t>International regular students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27757070"/>
                  </a:ext>
                </a:extLst>
              </a:tr>
              <a:tr h="287413">
                <a:tc rowSpan="4">
                  <a:txBody>
                    <a:bodyPr/>
                    <a:lstStyle/>
                    <a:p>
                      <a:r>
                        <a:rPr lang="it-IT" sz="1200">
                          <a:effectLst/>
                        </a:rPr>
                        <a:t> </a:t>
                      </a:r>
                      <a:endParaRPr lang="it-IT" sz="1150">
                        <a:effectLst/>
                      </a:endParaRPr>
                    </a:p>
                    <a:p>
                      <a:r>
                        <a:rPr lang="it-IT" sz="1200">
                          <a:effectLst/>
                        </a:rPr>
                        <a:t>Efficiency in mobility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a:txBody>
                    <a:bodyPr/>
                    <a:lstStyle/>
                    <a:p>
                      <a:r>
                        <a:rPr lang="en-US" sz="1200" dirty="0">
                          <a:effectLst/>
                        </a:rPr>
                        <a:t>Efficiency in student mobility: sent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08256627"/>
                  </a:ext>
                </a:extLst>
              </a:tr>
              <a:tr h="287413">
                <a:tc vMerge="1">
                  <a:txBody>
                    <a:bodyPr/>
                    <a:lstStyle/>
                    <a:p>
                      <a:endParaRPr lang="it-IT"/>
                    </a:p>
                  </a:txBody>
                  <a:tcPr/>
                </a:tc>
                <a:tc>
                  <a:txBody>
                    <a:bodyPr/>
                    <a:lstStyle/>
                    <a:p>
                      <a:r>
                        <a:rPr lang="en-US" sz="1200">
                          <a:effectLst/>
                        </a:rPr>
                        <a:t>Efficiency in student mobility: received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27284971"/>
                  </a:ext>
                </a:extLst>
              </a:tr>
              <a:tr h="287413">
                <a:tc vMerge="1">
                  <a:txBody>
                    <a:bodyPr/>
                    <a:lstStyle/>
                    <a:p>
                      <a:endParaRPr lang="it-IT"/>
                    </a:p>
                  </a:txBody>
                  <a:tcPr/>
                </a:tc>
                <a:tc>
                  <a:txBody>
                    <a:bodyPr/>
                    <a:lstStyle/>
                    <a:p>
                      <a:r>
                        <a:rPr lang="en-US" sz="1200">
                          <a:effectLst/>
                        </a:rPr>
                        <a:t>Efficiency in academic staff mobility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23885098"/>
                  </a:ext>
                </a:extLst>
              </a:tr>
              <a:tr h="287413">
                <a:tc vMerge="1">
                  <a:txBody>
                    <a:bodyPr/>
                    <a:lstStyle/>
                    <a:p>
                      <a:endParaRPr lang="it-IT"/>
                    </a:p>
                  </a:txBody>
                  <a:tcPr/>
                </a:tc>
                <a:tc>
                  <a:txBody>
                    <a:bodyPr/>
                    <a:lstStyle/>
                    <a:p>
                      <a:r>
                        <a:rPr lang="en-US" sz="1200" dirty="0">
                          <a:effectLst/>
                        </a:rPr>
                        <a:t>Balance between Erasmus students sent and received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49240353"/>
                  </a:ext>
                </a:extLst>
              </a:tr>
            </a:tbl>
          </a:graphicData>
        </a:graphic>
      </p:graphicFrame>
      <p:pic>
        <p:nvPicPr>
          <p:cNvPr id="3087" name="Immagine 53" descr="page6image61316992">
            <a:extLst>
              <a:ext uri="{FF2B5EF4-FFF2-40B4-BE49-F238E27FC236}">
                <a16:creationId xmlns:a16="http://schemas.microsoft.com/office/drawing/2014/main" id="{12C92125-EE90-6C4A-A6F3-CBFCA39A315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Immagine 52" descr="page6image38173888">
            <a:extLst>
              <a:ext uri="{FF2B5EF4-FFF2-40B4-BE49-F238E27FC236}">
                <a16:creationId xmlns:a16="http://schemas.microsoft.com/office/drawing/2014/main" id="{21A5530A-796B-5948-83B4-C361235E0F8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Immagine 51" descr="page6image38251584">
            <a:extLst>
              <a:ext uri="{FF2B5EF4-FFF2-40B4-BE49-F238E27FC236}">
                <a16:creationId xmlns:a16="http://schemas.microsoft.com/office/drawing/2014/main" id="{2CD910F7-2E5E-A34B-9AD9-68F557C97E5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Immagine 50" descr="page6image38247360">
            <a:extLst>
              <a:ext uri="{FF2B5EF4-FFF2-40B4-BE49-F238E27FC236}">
                <a16:creationId xmlns:a16="http://schemas.microsoft.com/office/drawing/2014/main" id="{29752243-1377-5A48-8B3B-FEA6E54A345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Immagine 49" descr="page6image38243904">
            <a:extLst>
              <a:ext uri="{FF2B5EF4-FFF2-40B4-BE49-F238E27FC236}">
                <a16:creationId xmlns:a16="http://schemas.microsoft.com/office/drawing/2014/main" id="{9C02D6C1-9C8E-B446-956A-D48CE4700A2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Immagine 48" descr="page6image38246400">
            <a:extLst>
              <a:ext uri="{FF2B5EF4-FFF2-40B4-BE49-F238E27FC236}">
                <a16:creationId xmlns:a16="http://schemas.microsoft.com/office/drawing/2014/main" id="{FFF7F3C0-7DA9-E046-9623-44F3BF5B3D3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Immagine 47" descr="page6image38250048">
            <a:extLst>
              <a:ext uri="{FF2B5EF4-FFF2-40B4-BE49-F238E27FC236}">
                <a16:creationId xmlns:a16="http://schemas.microsoft.com/office/drawing/2014/main" id="{098FCF15-2263-2448-BD1E-A60014FAA1F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Immagine 46" descr="page6image38035712">
            <a:extLst>
              <a:ext uri="{FF2B5EF4-FFF2-40B4-BE49-F238E27FC236}">
                <a16:creationId xmlns:a16="http://schemas.microsoft.com/office/drawing/2014/main" id="{AC127450-00B1-CF4D-899D-0540C8C0F6D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magine 45" descr="page6image38041088">
            <a:extLst>
              <a:ext uri="{FF2B5EF4-FFF2-40B4-BE49-F238E27FC236}">
                <a16:creationId xmlns:a16="http://schemas.microsoft.com/office/drawing/2014/main" id="{0A8140E1-6460-294A-86C8-F902FE2EE5F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magine 44" descr="page6image38034752">
            <a:extLst>
              <a:ext uri="{FF2B5EF4-FFF2-40B4-BE49-F238E27FC236}">
                <a16:creationId xmlns:a16="http://schemas.microsoft.com/office/drawing/2014/main" id="{55DEAAD8-55BC-994F-8CE6-7E25350F517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magine 43" descr="page6image37822528">
            <a:extLst>
              <a:ext uri="{FF2B5EF4-FFF2-40B4-BE49-F238E27FC236}">
                <a16:creationId xmlns:a16="http://schemas.microsoft.com/office/drawing/2014/main" id="{7EE9A56E-639E-3347-BB9D-3FC62A919D3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magine 42" descr="page6image37823488">
            <a:extLst>
              <a:ext uri="{FF2B5EF4-FFF2-40B4-BE49-F238E27FC236}">
                <a16:creationId xmlns:a16="http://schemas.microsoft.com/office/drawing/2014/main" id="{28CBF401-8A6F-2D42-9BFF-6E3D70D360A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magine 41" descr="page6image37824448">
            <a:extLst>
              <a:ext uri="{FF2B5EF4-FFF2-40B4-BE49-F238E27FC236}">
                <a16:creationId xmlns:a16="http://schemas.microsoft.com/office/drawing/2014/main" id="{CE89C0F8-5F60-5841-89CF-40BF7CE858B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magine 40" descr="page6image37825408">
            <a:extLst>
              <a:ext uri="{FF2B5EF4-FFF2-40B4-BE49-F238E27FC236}">
                <a16:creationId xmlns:a16="http://schemas.microsoft.com/office/drawing/2014/main" id="{0888AA9F-C93C-7343-8E7A-914BF807B7F9}"/>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magine 39" descr="page6image61714016">
            <a:extLst>
              <a:ext uri="{FF2B5EF4-FFF2-40B4-BE49-F238E27FC236}">
                <a16:creationId xmlns:a16="http://schemas.microsoft.com/office/drawing/2014/main" id="{DCB28BB2-C2CD-5E48-B87F-1625A2FD21B3}"/>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a:extLst>
              <a:ext uri="{FF2B5EF4-FFF2-40B4-BE49-F238E27FC236}">
                <a16:creationId xmlns:a16="http://schemas.microsoft.com/office/drawing/2014/main" id="{FE88F115-0BA0-C94D-B666-240431C9FA83}"/>
              </a:ext>
            </a:extLst>
          </p:cNvPr>
          <p:cNvSpPr>
            <a:spLocks noChangeArrowheads="1"/>
          </p:cNvSpPr>
          <p:nvPr/>
        </p:nvSpPr>
        <p:spPr bwMode="auto">
          <a:xfrm>
            <a:off x="611450" y="998872"/>
            <a:ext cx="7389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000" b="1" i="1" u="none" strike="noStrike" cap="none" normalizeH="0" baseline="0" dirty="0">
                <a:ln>
                  <a:noFill/>
                </a:ln>
                <a:solidFill>
                  <a:srgbClr val="303A44"/>
                </a:solidFill>
                <a:effectLst/>
                <a:latin typeface="Times New Roman" panose="02020603050405020304" pitchFamily="18" charset="0"/>
                <a:ea typeface="Times New Roman" panose="02020603050405020304" pitchFamily="18" charset="0"/>
                <a:cs typeface="Times New Roman" panose="02020603050405020304" pitchFamily="18" charset="0"/>
              </a:rPr>
              <a:t>Table 1. </a:t>
            </a:r>
            <a:r>
              <a:rPr kumimoji="0" lang="en-US" altLang="it-IT" sz="2000" b="1"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Sub-dimensions and Indicators defined in dimension</a:t>
            </a:r>
            <a:r>
              <a:rPr kumimoji="0" lang="en-US" altLang="it-IT" sz="2000" b="0"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it-IT" sz="2000" b="0" i="0" u="none" strike="noStrike" cap="none" normalizeH="0" baseline="0" dirty="0">
              <a:ln>
                <a:noFill/>
              </a:ln>
              <a:solidFill>
                <a:schemeClr val="tx1"/>
              </a:solidFill>
              <a:effectLst/>
              <a:latin typeface="Arial" panose="020B0604020202020204" pitchFamily="34" charset="0"/>
            </a:endParaRPr>
          </a:p>
        </p:txBody>
      </p:sp>
      <p:sp>
        <p:nvSpPr>
          <p:cNvPr id="6" name="Rectangle 17">
            <a:extLst>
              <a:ext uri="{FF2B5EF4-FFF2-40B4-BE49-F238E27FC236}">
                <a16:creationId xmlns:a16="http://schemas.microsoft.com/office/drawing/2014/main" id="{0BBB1506-C696-C74A-B9F1-7D1491094F08}"/>
              </a:ext>
            </a:extLst>
          </p:cNvPr>
          <p:cNvSpPr>
            <a:spLocks noChangeArrowheads="1"/>
          </p:cNvSpPr>
          <p:nvPr/>
        </p:nvSpPr>
        <p:spPr bwMode="auto">
          <a:xfrm>
            <a:off x="942975" y="2862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08858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11450" y="692620"/>
            <a:ext cx="7561050" cy="864120"/>
          </a:xfrm>
        </p:spPr>
        <p:txBody>
          <a:bodyPr lIns="72000" tIns="72000" bIns="72000" anchor="ctr" anchorCtr="1">
            <a:noAutofit/>
          </a:bodyPr>
          <a:lstStyle/>
          <a:p>
            <a:pPr algn="l">
              <a:lnSpc>
                <a:spcPct val="100000"/>
              </a:lnSpc>
            </a:pPr>
            <a:br>
              <a:rPr lang="de-DE" sz="2000" b="1" i="1" dirty="0">
                <a:solidFill>
                  <a:schemeClr val="accent1">
                    <a:lumMod val="50000"/>
                  </a:schemeClr>
                </a:solidFill>
                <a:effectLst>
                  <a:outerShdw blurRad="38100" dist="38100" dir="2700000" algn="tl">
                    <a:srgbClr val="000000">
                      <a:alpha val="43137"/>
                    </a:srgbClr>
                  </a:outerShdw>
                </a:effectLst>
              </a:rPr>
            </a:br>
            <a:r>
              <a:rPr lang="en-US" sz="2800" b="1" dirty="0">
                <a:latin typeface="Times New Roman" panose="02020603050405020304" pitchFamily="18" charset="0"/>
                <a:cs typeface="Times New Roman" panose="02020603050405020304" pitchFamily="18" charset="0"/>
              </a:rPr>
              <a:t>Relevance of internationalization in universities</a:t>
            </a:r>
            <a:br>
              <a:rPr lang="it-IT" sz="2400" dirty="0"/>
            </a:br>
            <a:endParaRPr lang="de-DE" sz="2400" b="1" i="1" dirty="0">
              <a:solidFill>
                <a:schemeClr val="accent1">
                  <a:lumMod val="50000"/>
                </a:schemeClr>
              </a:solidFill>
              <a:effectLst>
                <a:outerShdw blurRad="38100" dist="38100" dir="2700000" algn="tl">
                  <a:srgbClr val="000000">
                    <a:alpha val="43137"/>
                  </a:srgbClr>
                </a:outerShdw>
              </a:effectLst>
            </a:endParaRPr>
          </a:p>
        </p:txBody>
      </p:sp>
      <p:sp>
        <p:nvSpPr>
          <p:cNvPr id="4" name="Sottotitolo 3">
            <a:extLst>
              <a:ext uri="{FF2B5EF4-FFF2-40B4-BE49-F238E27FC236}">
                <a16:creationId xmlns:a16="http://schemas.microsoft.com/office/drawing/2014/main" id="{9E3454AC-7DED-4F6B-B087-2D0140268791}"/>
              </a:ext>
            </a:extLst>
          </p:cNvPr>
          <p:cNvSpPr>
            <a:spLocks noGrp="1"/>
          </p:cNvSpPr>
          <p:nvPr>
            <p:ph type="subTitle" idx="1"/>
          </p:nvPr>
        </p:nvSpPr>
        <p:spPr>
          <a:xfrm>
            <a:off x="665457" y="1772770"/>
            <a:ext cx="7813085" cy="4893647"/>
          </a:xfrm>
        </p:spPr>
        <p:txBody>
          <a:bodyPr wrap="square">
            <a:spAutoFit/>
          </a:bodyPr>
          <a:lstStyle/>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Over the past years, universities have undergone various changes, which have been largely conditioned by the demands of society. Other factors that are gaining in importance in Higher Education (HE) systems are the increasing demands to improve </a:t>
            </a:r>
            <a:r>
              <a:rPr lang="en-US" sz="2400" b="1" dirty="0">
                <a:latin typeface="Times New Roman" panose="02020603050405020304" pitchFamily="18" charset="0"/>
                <a:cs typeface="Times New Roman" panose="02020603050405020304" pitchFamily="18" charset="0"/>
              </a:rPr>
              <a:t>quality,</a:t>
            </a:r>
            <a:r>
              <a:rPr lang="en-US" sz="2400" dirty="0">
                <a:latin typeface="Times New Roman" panose="02020603050405020304" pitchFamily="18" charset="0"/>
                <a:cs typeface="Times New Roman" panose="02020603050405020304" pitchFamily="18" charset="0"/>
              </a:rPr>
              <a:t> the globalization of </a:t>
            </a:r>
            <a:r>
              <a:rPr lang="en-US" sz="2400" b="1" dirty="0">
                <a:latin typeface="Times New Roman" panose="02020603050405020304" pitchFamily="18" charset="0"/>
                <a:cs typeface="Times New Roman" panose="02020603050405020304" pitchFamily="18" charset="0"/>
              </a:rPr>
              <a:t>knowledge</a:t>
            </a:r>
            <a:r>
              <a:rPr lang="en-US" sz="2400" dirty="0">
                <a:latin typeface="Times New Roman" panose="02020603050405020304" pitchFamily="18" charset="0"/>
                <a:cs typeface="Times New Roman" panose="02020603050405020304" pitchFamily="18" charset="0"/>
              </a:rPr>
              <a:t> and the increase in the c</a:t>
            </a:r>
            <a:r>
              <a:rPr lang="en-US" sz="2400" b="1" dirty="0">
                <a:latin typeface="Times New Roman" panose="02020603050405020304" pitchFamily="18" charset="0"/>
                <a:cs typeface="Times New Roman" panose="02020603050405020304" pitchFamily="18" charset="0"/>
              </a:rPr>
              <a:t>ompetitiveness</a:t>
            </a:r>
            <a:r>
              <a:rPr lang="en-US" sz="2400" dirty="0">
                <a:latin typeface="Times New Roman" panose="02020603050405020304" pitchFamily="18" charset="0"/>
                <a:cs typeface="Times New Roman" panose="02020603050405020304" pitchFamily="18" charset="0"/>
              </a:rPr>
              <a:t> at national and international levels. </a:t>
            </a:r>
            <a:r>
              <a:rPr lang="en-US" sz="2400" b="1" dirty="0">
                <a:latin typeface="Times New Roman" panose="02020603050405020304" pitchFamily="18" charset="0"/>
                <a:cs typeface="Times New Roman" panose="02020603050405020304" pitchFamily="18" charset="0"/>
              </a:rPr>
              <a:t>In particular, internationality currently plays a key role in </a:t>
            </a:r>
            <a:r>
              <a:rPr lang="en-US" sz="2400" b="1" dirty="0" err="1">
                <a:latin typeface="Times New Roman" panose="02020603050405020304" pitchFamily="18" charset="0"/>
                <a:cs typeface="Times New Roman" panose="02020603050405020304" pitchFamily="18" charset="0"/>
              </a:rPr>
              <a:t>HEIs</a:t>
            </a:r>
            <a:r>
              <a:rPr lang="en-US" sz="2400" b="1" dirty="0">
                <a:latin typeface="Times New Roman" panose="02020603050405020304" pitchFamily="18" charset="0"/>
                <a:cs typeface="Times New Roman" panose="02020603050405020304" pitchFamily="18" charset="0"/>
              </a:rPr>
              <a:t> and within the overall context of HE policies</a:t>
            </a:r>
            <a:r>
              <a:rPr lang="en-US" sz="2400" dirty="0">
                <a:latin typeface="Times New Roman" panose="02020603050405020304" pitchFamily="18" charset="0"/>
                <a:cs typeface="Times New Roman" panose="02020603050405020304" pitchFamily="18" charset="0"/>
              </a:rPr>
              <a:t>. Graduates are increasingly having to find their way and present themselves in a global job market. </a:t>
            </a:r>
            <a:r>
              <a:rPr lang="en-US" sz="2400" i="1" dirty="0">
                <a:latin typeface="Times New Roman" panose="02020603050405020304" pitchFamily="18" charset="0"/>
                <a:cs typeface="Times New Roman" panose="02020603050405020304" pitchFamily="18" charset="0"/>
              </a:rPr>
              <a:t>Internationalization is one of the most important values to be taken into account when referring to universities' performance and position in rankings. </a:t>
            </a:r>
            <a:endParaRPr lang="es-ES" sz="2400" i="1"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49559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2C5D54C-16A4-954A-BDF2-A3314804F3A0}"/>
              </a:ext>
            </a:extLst>
          </p:cNvPr>
          <p:cNvSpPr>
            <a:spLocks noGrp="1"/>
          </p:cNvSpPr>
          <p:nvPr>
            <p:ph type="subTitle" idx="1"/>
          </p:nvPr>
        </p:nvSpPr>
        <p:spPr>
          <a:xfrm>
            <a:off x="1143000" y="1556740"/>
            <a:ext cx="6858000" cy="4608640"/>
          </a:xfrm>
        </p:spPr>
        <p:txBody>
          <a:bodyPr/>
          <a:lstStyle/>
          <a:p>
            <a:endParaRPr lang="it-IT" dirty="0"/>
          </a:p>
        </p:txBody>
      </p:sp>
      <p:graphicFrame>
        <p:nvGraphicFramePr>
          <p:cNvPr id="4" name="Tabella 3">
            <a:extLst>
              <a:ext uri="{FF2B5EF4-FFF2-40B4-BE49-F238E27FC236}">
                <a16:creationId xmlns:a16="http://schemas.microsoft.com/office/drawing/2014/main" id="{6F4EC073-DCA7-1A49-95CE-10BAB1D08920}"/>
              </a:ext>
            </a:extLst>
          </p:cNvPr>
          <p:cNvGraphicFramePr>
            <a:graphicFrameLocks noGrp="1"/>
          </p:cNvGraphicFramePr>
          <p:nvPr>
            <p:extLst>
              <p:ext uri="{D42A27DB-BD31-4B8C-83A1-F6EECF244321}">
                <p14:modId xmlns:p14="http://schemas.microsoft.com/office/powerpoint/2010/main" val="411677879"/>
              </p:ext>
            </p:extLst>
          </p:nvPr>
        </p:nvGraphicFramePr>
        <p:xfrm>
          <a:off x="1275049" y="1550874"/>
          <a:ext cx="6593902" cy="4767038"/>
        </p:xfrm>
        <a:graphic>
          <a:graphicData uri="http://schemas.openxmlformats.org/drawingml/2006/table">
            <a:tbl>
              <a:tblPr firstRow="1" firstCol="1" bandRow="1">
                <a:tableStyleId>{5C22544A-7EE6-4342-B048-85BDC9FD1C3A}</a:tableStyleId>
              </a:tblPr>
              <a:tblGrid>
                <a:gridCol w="3296951">
                  <a:extLst>
                    <a:ext uri="{9D8B030D-6E8A-4147-A177-3AD203B41FA5}">
                      <a16:colId xmlns:a16="http://schemas.microsoft.com/office/drawing/2014/main" val="4162791066"/>
                    </a:ext>
                  </a:extLst>
                </a:gridCol>
                <a:gridCol w="3296951">
                  <a:extLst>
                    <a:ext uri="{9D8B030D-6E8A-4147-A177-3AD203B41FA5}">
                      <a16:colId xmlns:a16="http://schemas.microsoft.com/office/drawing/2014/main" val="4219532953"/>
                    </a:ext>
                  </a:extLst>
                </a:gridCol>
              </a:tblGrid>
              <a:tr h="184958">
                <a:tc gridSpan="2">
                  <a:txBody>
                    <a:bodyPr/>
                    <a:lstStyle/>
                    <a:p>
                      <a:pPr algn="ctr"/>
                      <a:r>
                        <a:rPr lang="it-IT" sz="1000">
                          <a:effectLst/>
                        </a:rPr>
                        <a:t>Quality</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hMerge="1">
                  <a:txBody>
                    <a:bodyPr/>
                    <a:lstStyle/>
                    <a:p>
                      <a:endParaRPr lang="it-IT"/>
                    </a:p>
                  </a:txBody>
                  <a:tcPr/>
                </a:tc>
                <a:extLst>
                  <a:ext uri="{0D108BD9-81ED-4DB2-BD59-A6C34878D82A}">
                    <a16:rowId xmlns:a16="http://schemas.microsoft.com/office/drawing/2014/main" val="603345892"/>
                  </a:ext>
                </a:extLst>
              </a:tr>
              <a:tr h="184958">
                <a:tc>
                  <a:txBody>
                    <a:bodyPr/>
                    <a:lstStyle/>
                    <a:p>
                      <a:r>
                        <a:rPr lang="it-IT" sz="1000">
                          <a:effectLst/>
                        </a:rPr>
                        <a:t>Sub-dimension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it-IT" sz="1000" b="1" dirty="0" err="1">
                          <a:effectLst/>
                        </a:rPr>
                        <a:t>Indicators</a:t>
                      </a:r>
                      <a:r>
                        <a:rPr lang="it-IT" sz="1000" b="1" dirty="0">
                          <a:effectLst/>
                        </a:rPr>
                        <a:t> </a:t>
                      </a:r>
                      <a:endParaRPr lang="it-IT" sz="1000" b="1"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2595557673"/>
                  </a:ext>
                </a:extLst>
              </a:tr>
              <a:tr h="184958">
                <a:tc rowSpan="4">
                  <a:txBody>
                    <a:bodyPr/>
                    <a:lstStyle/>
                    <a:p>
                      <a:r>
                        <a:rPr lang="it-IT" sz="1000">
                          <a:effectLst/>
                        </a:rPr>
                        <a:t> </a:t>
                      </a:r>
                    </a:p>
                    <a:p>
                      <a:r>
                        <a:rPr lang="it-IT" sz="1000">
                          <a:effectLst/>
                        </a:rPr>
                        <a:t>User satisfaction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a:effectLst/>
                        </a:rPr>
                        <a:t>Satisfaction level of students sent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779360295"/>
                  </a:ext>
                </a:extLst>
              </a:tr>
              <a:tr h="184958">
                <a:tc vMerge="1">
                  <a:txBody>
                    <a:bodyPr/>
                    <a:lstStyle/>
                    <a:p>
                      <a:endParaRPr lang="it-IT"/>
                    </a:p>
                  </a:txBody>
                  <a:tcPr/>
                </a:tc>
                <a:tc>
                  <a:txBody>
                    <a:bodyPr/>
                    <a:lstStyle/>
                    <a:p>
                      <a:r>
                        <a:rPr lang="en-US" sz="1000">
                          <a:effectLst/>
                        </a:rPr>
                        <a:t>Satisfaction level of students received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3998346481"/>
                  </a:ext>
                </a:extLst>
              </a:tr>
              <a:tr h="184958">
                <a:tc vMerge="1">
                  <a:txBody>
                    <a:bodyPr/>
                    <a:lstStyle/>
                    <a:p>
                      <a:endParaRPr lang="it-IT"/>
                    </a:p>
                  </a:txBody>
                  <a:tcPr/>
                </a:tc>
                <a:tc>
                  <a:txBody>
                    <a:bodyPr/>
                    <a:lstStyle/>
                    <a:p>
                      <a:r>
                        <a:rPr lang="en-US" sz="1000">
                          <a:effectLst/>
                        </a:rPr>
                        <a:t>Satisfaction level of academic staff sent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3524934960"/>
                  </a:ext>
                </a:extLst>
              </a:tr>
              <a:tr h="184958">
                <a:tc vMerge="1">
                  <a:txBody>
                    <a:bodyPr/>
                    <a:lstStyle/>
                    <a:p>
                      <a:endParaRPr lang="it-IT"/>
                    </a:p>
                  </a:txBody>
                  <a:tcPr/>
                </a:tc>
                <a:tc>
                  <a:txBody>
                    <a:bodyPr/>
                    <a:lstStyle/>
                    <a:p>
                      <a:r>
                        <a:rPr lang="en-US" sz="1000">
                          <a:effectLst/>
                        </a:rPr>
                        <a:t>Satisfaction level of administrative staff sent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679137617"/>
                  </a:ext>
                </a:extLst>
              </a:tr>
              <a:tr h="352468">
                <a:tc rowSpan="2">
                  <a:txBody>
                    <a:bodyPr/>
                    <a:lstStyle/>
                    <a:p>
                      <a:r>
                        <a:rPr lang="it-IT" sz="1000">
                          <a:effectLst/>
                        </a:rPr>
                        <a:t> </a:t>
                      </a:r>
                    </a:p>
                    <a:p>
                      <a:r>
                        <a:rPr lang="it-IT" sz="1000">
                          <a:effectLst/>
                        </a:rPr>
                        <a:t>Participation in excellence programs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dirty="0">
                          <a:effectLst/>
                        </a:rPr>
                        <a:t>No of active double degree agreements and official joint degrees with outgoing mobility </a:t>
                      </a:r>
                      <a:endParaRPr lang="it-IT" sz="1000"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225424059"/>
                  </a:ext>
                </a:extLst>
              </a:tr>
              <a:tr h="352468">
                <a:tc vMerge="1">
                  <a:txBody>
                    <a:bodyPr/>
                    <a:lstStyle/>
                    <a:p>
                      <a:endParaRPr lang="it-IT"/>
                    </a:p>
                  </a:txBody>
                  <a:tcPr/>
                </a:tc>
                <a:tc>
                  <a:txBody>
                    <a:bodyPr/>
                    <a:lstStyle/>
                    <a:p>
                      <a:r>
                        <a:rPr lang="en-US" sz="1000">
                          <a:effectLst/>
                        </a:rPr>
                        <a:t>No of Erasmus + masters with active participation of the School/Faculty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2884568457"/>
                  </a:ext>
                </a:extLst>
              </a:tr>
              <a:tr h="352468">
                <a:tc rowSpan="5">
                  <a:txBody>
                    <a:bodyPr/>
                    <a:lstStyle/>
                    <a:p>
                      <a:r>
                        <a:rPr lang="it-IT" sz="1000">
                          <a:effectLst/>
                        </a:rPr>
                        <a:t> </a:t>
                      </a:r>
                    </a:p>
                    <a:p>
                      <a:r>
                        <a:rPr lang="it-IT" sz="1000">
                          <a:effectLst/>
                        </a:rPr>
                        <a:t>Academic management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a:effectLst/>
                        </a:rPr>
                        <a:t>Subject credit recognition ratio for students sent with respect to the ECTS workload per semester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540659573"/>
                  </a:ext>
                </a:extLst>
              </a:tr>
              <a:tr h="519976">
                <a:tc vMerge="1">
                  <a:txBody>
                    <a:bodyPr/>
                    <a:lstStyle/>
                    <a:p>
                      <a:endParaRPr lang="it-IT"/>
                    </a:p>
                  </a:txBody>
                  <a:tcPr/>
                </a:tc>
                <a:tc>
                  <a:txBody>
                    <a:bodyPr/>
                    <a:lstStyle/>
                    <a:p>
                      <a:r>
                        <a:rPr lang="en-US" sz="1000" dirty="0">
                          <a:effectLst/>
                        </a:rPr>
                        <a:t>Ratio of students sent with a % of recognized credits of at least 70% of the whole number per stay decided by the School or department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569724818"/>
                  </a:ext>
                </a:extLst>
              </a:tr>
              <a:tr h="352468">
                <a:tc vMerge="1">
                  <a:txBody>
                    <a:bodyPr/>
                    <a:lstStyle/>
                    <a:p>
                      <a:endParaRPr lang="it-IT"/>
                    </a:p>
                  </a:txBody>
                  <a:tcPr/>
                </a:tc>
                <a:tc>
                  <a:txBody>
                    <a:bodyPr/>
                    <a:lstStyle/>
                    <a:p>
                      <a:r>
                        <a:rPr lang="en-US" sz="1000">
                          <a:effectLst/>
                        </a:rPr>
                        <a:t>Ratio of passed credits by students received studying subjects with respect to their ECTS workload per semester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725366644"/>
                  </a:ext>
                </a:extLst>
              </a:tr>
              <a:tr h="687487">
                <a:tc vMerge="1">
                  <a:txBody>
                    <a:bodyPr/>
                    <a:lstStyle/>
                    <a:p>
                      <a:endParaRPr lang="it-IT"/>
                    </a:p>
                  </a:txBody>
                  <a:tcPr/>
                </a:tc>
                <a:tc>
                  <a:txBody>
                    <a:bodyPr/>
                    <a:lstStyle/>
                    <a:p>
                      <a:r>
                        <a:rPr lang="en-US" sz="1000" dirty="0">
                          <a:effectLst/>
                        </a:rPr>
                        <a:t>No of degrees (bachelor &amp; master) taught at School or department level with at least 10% of their credits in English offered for exchange students with respect to the total number of degrees of the School or faculty </a:t>
                      </a:r>
                      <a:endParaRPr lang="it-IT" sz="1000"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647195768"/>
                  </a:ext>
                </a:extLst>
              </a:tr>
              <a:tr h="687487">
                <a:tc vMerge="1">
                  <a:txBody>
                    <a:bodyPr/>
                    <a:lstStyle/>
                    <a:p>
                      <a:endParaRPr lang="it-IT"/>
                    </a:p>
                  </a:txBody>
                  <a:tcPr/>
                </a:tc>
                <a:tc>
                  <a:txBody>
                    <a:bodyPr/>
                    <a:lstStyle/>
                    <a:p>
                      <a:r>
                        <a:rPr lang="en-US" sz="1000">
                          <a:effectLst/>
                        </a:rPr>
                        <a:t>No of institutions with Exchange activity of students and staff with respect to the total number of institutions with which the School has Exchange agreements in the two previous academic years.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480511964"/>
                  </a:ext>
                </a:extLst>
              </a:tr>
              <a:tr h="352468">
                <a:tc>
                  <a:txBody>
                    <a:bodyPr/>
                    <a:lstStyle/>
                    <a:p>
                      <a:endParaRPr lang="it-IT" sz="1000">
                        <a:effectLst/>
                      </a:endParaRPr>
                    </a:p>
                    <a:p>
                      <a:r>
                        <a:rPr lang="it-IT" sz="1000">
                          <a:effectLst/>
                        </a:rPr>
                        <a:t>International Accreditations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dirty="0">
                          <a:effectLst/>
                        </a:rPr>
                        <a:t>Percentage of students enrolled in a School covered by an International Accreditation Quality Agency</a:t>
                      </a:r>
                      <a:endParaRPr lang="it-IT" sz="1000"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2139224653"/>
                  </a:ext>
                </a:extLst>
              </a:tr>
            </a:tbl>
          </a:graphicData>
        </a:graphic>
      </p:graphicFrame>
      <p:pic>
        <p:nvPicPr>
          <p:cNvPr id="4112" name="Immagine 38" descr="page6image61714464">
            <a:extLst>
              <a:ext uri="{FF2B5EF4-FFF2-40B4-BE49-F238E27FC236}">
                <a16:creationId xmlns:a16="http://schemas.microsoft.com/office/drawing/2014/main" id="{2C57CD68-4D7A-6A49-BABA-B41958493003}"/>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Immagine 37" descr="page6image37829824">
            <a:extLst>
              <a:ext uri="{FF2B5EF4-FFF2-40B4-BE49-F238E27FC236}">
                <a16:creationId xmlns:a16="http://schemas.microsoft.com/office/drawing/2014/main" id="{FC07A2F7-F215-4046-90F1-B32C47C28E6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Immagine 36" descr="page6image38209984">
            <a:extLst>
              <a:ext uri="{FF2B5EF4-FFF2-40B4-BE49-F238E27FC236}">
                <a16:creationId xmlns:a16="http://schemas.microsoft.com/office/drawing/2014/main" id="{D4F0F8C1-EED1-6948-AC2C-B280E4CC975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Immagine 35" descr="page6image38209024">
            <a:extLst>
              <a:ext uri="{FF2B5EF4-FFF2-40B4-BE49-F238E27FC236}">
                <a16:creationId xmlns:a16="http://schemas.microsoft.com/office/drawing/2014/main" id="{0C05826E-276C-3349-A770-AFF3A49FC1C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Immagine 34" descr="page6image38208448">
            <a:extLst>
              <a:ext uri="{FF2B5EF4-FFF2-40B4-BE49-F238E27FC236}">
                <a16:creationId xmlns:a16="http://schemas.microsoft.com/office/drawing/2014/main" id="{B88858ED-AEBB-AC43-BE89-5814E3E432C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Immagine 33" descr="page6image38039360">
            <a:extLst>
              <a:ext uri="{FF2B5EF4-FFF2-40B4-BE49-F238E27FC236}">
                <a16:creationId xmlns:a16="http://schemas.microsoft.com/office/drawing/2014/main" id="{D1C5AA07-F2CB-D945-AE07-5D2A0498B031}"/>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Immagine 32" descr="page6image38037824">
            <a:extLst>
              <a:ext uri="{FF2B5EF4-FFF2-40B4-BE49-F238E27FC236}">
                <a16:creationId xmlns:a16="http://schemas.microsoft.com/office/drawing/2014/main" id="{E7FCF821-3D42-6B4A-8941-04C7BDD1CEF6}"/>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Immagine 31" descr="page6image38071744">
            <a:extLst>
              <a:ext uri="{FF2B5EF4-FFF2-40B4-BE49-F238E27FC236}">
                <a16:creationId xmlns:a16="http://schemas.microsoft.com/office/drawing/2014/main" id="{90E28FCB-B00B-B743-99D3-5E2432D5A08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Immagine 30" descr="page6image38070976">
            <a:extLst>
              <a:ext uri="{FF2B5EF4-FFF2-40B4-BE49-F238E27FC236}">
                <a16:creationId xmlns:a16="http://schemas.microsoft.com/office/drawing/2014/main" id="{B3E99C7C-90AF-5F4C-B8DF-0608BDE7415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Immagine 29" descr="page6image38050944">
            <a:extLst>
              <a:ext uri="{FF2B5EF4-FFF2-40B4-BE49-F238E27FC236}">
                <a16:creationId xmlns:a16="http://schemas.microsoft.com/office/drawing/2014/main" id="{D57FD3BC-D7BA-8E45-9437-5576F30ACD3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Immagine 28" descr="page6image38058432">
            <a:extLst>
              <a:ext uri="{FF2B5EF4-FFF2-40B4-BE49-F238E27FC236}">
                <a16:creationId xmlns:a16="http://schemas.microsoft.com/office/drawing/2014/main" id="{E42A24E7-E598-9A41-AF7E-DEEEB4FD329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Immagine 27" descr="page6image38056896">
            <a:extLst>
              <a:ext uri="{FF2B5EF4-FFF2-40B4-BE49-F238E27FC236}">
                <a16:creationId xmlns:a16="http://schemas.microsoft.com/office/drawing/2014/main" id="{3AA5F6E4-9E20-7D4D-BC30-E0653F8B578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Immagine 26" descr="page6image38051520">
            <a:extLst>
              <a:ext uri="{FF2B5EF4-FFF2-40B4-BE49-F238E27FC236}">
                <a16:creationId xmlns:a16="http://schemas.microsoft.com/office/drawing/2014/main" id="{EDAFF4BD-106F-D142-80DE-A8D3D2D3A09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Immagine 25" descr="page6image38106816">
            <a:extLst>
              <a:ext uri="{FF2B5EF4-FFF2-40B4-BE49-F238E27FC236}">
                <a16:creationId xmlns:a16="http://schemas.microsoft.com/office/drawing/2014/main" id="{E191D77A-39E5-4140-9C86-5F34860A6CC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magine 23" descr="page6image61004800">
            <a:extLst>
              <a:ext uri="{FF2B5EF4-FFF2-40B4-BE49-F238E27FC236}">
                <a16:creationId xmlns:a16="http://schemas.microsoft.com/office/drawing/2014/main" id="{F38E5243-2A74-0B48-BBD4-368EF20DF69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magine 22" descr="page6image38108736">
            <a:extLst>
              <a:ext uri="{FF2B5EF4-FFF2-40B4-BE49-F238E27FC236}">
                <a16:creationId xmlns:a16="http://schemas.microsoft.com/office/drawing/2014/main" id="{58D33BC2-CDBE-444E-85D9-8C6756C2DF5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7">
            <a:extLst>
              <a:ext uri="{FF2B5EF4-FFF2-40B4-BE49-F238E27FC236}">
                <a16:creationId xmlns:a16="http://schemas.microsoft.com/office/drawing/2014/main" id="{A63A79E0-6292-3D4C-92EF-5EBCD33387F3}"/>
              </a:ext>
            </a:extLst>
          </p:cNvPr>
          <p:cNvSpPr>
            <a:spLocks noChangeArrowheads="1"/>
          </p:cNvSpPr>
          <p:nvPr/>
        </p:nvSpPr>
        <p:spPr bwMode="auto">
          <a:xfrm>
            <a:off x="613545" y="954766"/>
            <a:ext cx="7916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it-IT" sz="2400" b="1" i="1" u="none" strike="noStrike" cap="none" normalizeH="0" baseline="0" dirty="0">
                <a:ln>
                  <a:noFill/>
                </a:ln>
                <a:solidFill>
                  <a:srgbClr val="303A44"/>
                </a:solidFill>
                <a:effectLst/>
                <a:latin typeface="Times New Roman" panose="02020603050405020304" pitchFamily="18" charset="0"/>
                <a:ea typeface="Times New Roman" panose="02020603050405020304" pitchFamily="18" charset="0"/>
                <a:cs typeface="Times New Roman" panose="02020603050405020304" pitchFamily="18" charset="0"/>
              </a:rPr>
              <a:t>Table 2. </a:t>
            </a:r>
            <a:r>
              <a:rPr kumimoji="0" lang="en-US" altLang="it-IT" sz="2400" b="1"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Sub-dimensions and Indicators defined in dimension</a:t>
            </a:r>
            <a:endParaRPr kumimoji="0" lang="en-US" altLang="it-IT"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96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A5E42A-6C2F-D345-B2BC-F54007CD6AE2}"/>
              </a:ext>
            </a:extLst>
          </p:cNvPr>
          <p:cNvSpPr>
            <a:spLocks noGrp="1"/>
          </p:cNvSpPr>
          <p:nvPr>
            <p:ph type="ctrTitle"/>
          </p:nvPr>
        </p:nvSpPr>
        <p:spPr>
          <a:xfrm>
            <a:off x="755470" y="924524"/>
            <a:ext cx="6858000" cy="477837"/>
          </a:xfrm>
        </p:spPr>
        <p:txBody>
          <a:bodyPr>
            <a:normAutofit/>
          </a:bodyPr>
          <a:lstStyle/>
          <a:p>
            <a:pPr algn="l"/>
            <a:r>
              <a:rPr lang="en-US" altLang="it-IT" sz="2400" b="1" i="1" dirty="0">
                <a:solidFill>
                  <a:srgbClr val="303A44"/>
                </a:solidFill>
                <a:latin typeface="Times New Roman" panose="02020603050405020304" pitchFamily="18" charset="0"/>
                <a:ea typeface="Times New Roman" panose="02020603050405020304" pitchFamily="18" charset="0"/>
                <a:cs typeface="Times New Roman" panose="02020603050405020304" pitchFamily="18" charset="0"/>
              </a:rPr>
              <a:t>Table 3. </a:t>
            </a:r>
            <a:r>
              <a:rPr lang="en-US" altLang="it-IT" sz="2400" b="1" i="1" dirty="0">
                <a:solidFill>
                  <a:srgbClr val="26303A"/>
                </a:solidFill>
                <a:latin typeface="Times New Roman" panose="02020603050405020304" pitchFamily="18" charset="0"/>
                <a:ea typeface="Times New Roman" panose="02020603050405020304" pitchFamily="18" charset="0"/>
                <a:cs typeface="Times New Roman" panose="02020603050405020304" pitchFamily="18" charset="0"/>
              </a:rPr>
              <a:t>Indicators defined in Dimension</a:t>
            </a:r>
            <a:endParaRPr lang="it-IT" sz="2400" b="1" dirty="0"/>
          </a:p>
        </p:txBody>
      </p:sp>
      <p:graphicFrame>
        <p:nvGraphicFramePr>
          <p:cNvPr id="4" name="Tabella 3">
            <a:extLst>
              <a:ext uri="{FF2B5EF4-FFF2-40B4-BE49-F238E27FC236}">
                <a16:creationId xmlns:a16="http://schemas.microsoft.com/office/drawing/2014/main" id="{0ACF90C3-E993-BA4F-AB77-7DD9C8DCC190}"/>
              </a:ext>
            </a:extLst>
          </p:cNvPr>
          <p:cNvGraphicFramePr>
            <a:graphicFrameLocks noGrp="1"/>
          </p:cNvGraphicFramePr>
          <p:nvPr>
            <p:extLst>
              <p:ext uri="{D42A27DB-BD31-4B8C-83A1-F6EECF244321}">
                <p14:modId xmlns:p14="http://schemas.microsoft.com/office/powerpoint/2010/main" val="926280635"/>
              </p:ext>
            </p:extLst>
          </p:nvPr>
        </p:nvGraphicFramePr>
        <p:xfrm>
          <a:off x="1364992" y="1700760"/>
          <a:ext cx="6636008" cy="4536630"/>
        </p:xfrm>
        <a:graphic>
          <a:graphicData uri="http://schemas.openxmlformats.org/drawingml/2006/table">
            <a:tbl>
              <a:tblPr firstRow="1" firstCol="1" bandRow="1">
                <a:tableStyleId>{5C22544A-7EE6-4342-B048-85BDC9FD1C3A}</a:tableStyleId>
              </a:tblPr>
              <a:tblGrid>
                <a:gridCol w="6636008">
                  <a:extLst>
                    <a:ext uri="{9D8B030D-6E8A-4147-A177-3AD203B41FA5}">
                      <a16:colId xmlns:a16="http://schemas.microsoft.com/office/drawing/2014/main" val="4227460845"/>
                    </a:ext>
                  </a:extLst>
                </a:gridCol>
              </a:tblGrid>
              <a:tr h="756105">
                <a:tc>
                  <a:txBody>
                    <a:bodyPr/>
                    <a:lstStyle/>
                    <a:p>
                      <a:pPr algn="ctr"/>
                      <a:r>
                        <a:rPr lang="it-IT" sz="1200" dirty="0">
                          <a:effectLst/>
                        </a:rPr>
                        <a:t>International </a:t>
                      </a:r>
                      <a:r>
                        <a:rPr lang="it-IT" sz="1200" dirty="0" err="1">
                          <a:effectLst/>
                        </a:rPr>
                        <a:t>development</a:t>
                      </a:r>
                      <a:r>
                        <a:rPr lang="it-IT" sz="1200" dirty="0">
                          <a:effectLst/>
                        </a:rPr>
                        <a:t> </a:t>
                      </a:r>
                      <a:r>
                        <a:rPr lang="it-IT" sz="1200" dirty="0" err="1">
                          <a:effectLst/>
                        </a:rPr>
                        <a:t>cooperation</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24550907"/>
                  </a:ext>
                </a:extLst>
              </a:tr>
              <a:tr h="756105">
                <a:tc>
                  <a:txBody>
                    <a:bodyPr/>
                    <a:lstStyle/>
                    <a:p>
                      <a:pPr algn="ctr"/>
                      <a:r>
                        <a:rPr lang="it-IT" sz="1400" b="1" dirty="0" err="1">
                          <a:effectLst/>
                          <a:latin typeface="Times New Roman" panose="02020603050405020304" pitchFamily="18" charset="0"/>
                          <a:cs typeface="Times New Roman" panose="02020603050405020304" pitchFamily="18" charset="0"/>
                        </a:rPr>
                        <a:t>I</a:t>
                      </a:r>
                      <a:r>
                        <a:rPr lang="it-IT" sz="1600" b="1" dirty="0" err="1">
                          <a:effectLst/>
                          <a:latin typeface="Times New Roman" panose="02020603050405020304" pitchFamily="18" charset="0"/>
                          <a:cs typeface="Times New Roman" panose="02020603050405020304" pitchFamily="18" charset="0"/>
                        </a:rPr>
                        <a:t>ndicators</a:t>
                      </a:r>
                      <a:r>
                        <a:rPr lang="it-IT" sz="1200" b="1" dirty="0">
                          <a:effectLst/>
                        </a:rPr>
                        <a:t> </a:t>
                      </a:r>
                      <a:endParaRPr lang="it-IT" sz="1150" b="1"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4624621"/>
                  </a:ext>
                </a:extLst>
              </a:tr>
              <a:tr h="756105">
                <a:tc>
                  <a:txBody>
                    <a:bodyPr/>
                    <a:lstStyle/>
                    <a:p>
                      <a:r>
                        <a:rPr lang="en-US" sz="1200" dirty="0">
                          <a:effectLst/>
                        </a:rPr>
                        <a:t>No of international cooperation activities organized by Schools or Departments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01121776"/>
                  </a:ext>
                </a:extLst>
              </a:tr>
              <a:tr h="756105">
                <a:tc>
                  <a:txBody>
                    <a:bodyPr/>
                    <a:lstStyle/>
                    <a:p>
                      <a:r>
                        <a:rPr lang="en-US" sz="1200" dirty="0">
                          <a:effectLst/>
                        </a:rPr>
                        <a:t>No of students with actions in calls from the International Cooperation Services (ICS)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09007738"/>
                  </a:ext>
                </a:extLst>
              </a:tr>
              <a:tr h="756105">
                <a:tc>
                  <a:txBody>
                    <a:bodyPr/>
                    <a:lstStyle/>
                    <a:p>
                      <a:r>
                        <a:rPr lang="en-US" sz="1200" dirty="0">
                          <a:effectLst/>
                        </a:rPr>
                        <a:t>No of departments of a School with cooperation actions in cooperation promoted by the ICS</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3487491"/>
                  </a:ext>
                </a:extLst>
              </a:tr>
              <a:tr h="756105">
                <a:tc>
                  <a:txBody>
                    <a:bodyPr/>
                    <a:lstStyle/>
                    <a:p>
                      <a:r>
                        <a:rPr lang="en-US" sz="1200" dirty="0">
                          <a:effectLst/>
                        </a:rPr>
                        <a:t>No of administrative staff from a School with actions in cooperation promoted by the ICS</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96832022"/>
                  </a:ext>
                </a:extLst>
              </a:tr>
            </a:tbl>
          </a:graphicData>
        </a:graphic>
      </p:graphicFrame>
    </p:spTree>
    <p:extLst>
      <p:ext uri="{BB962C8B-B14F-4D97-AF65-F5344CB8AC3E}">
        <p14:creationId xmlns:p14="http://schemas.microsoft.com/office/powerpoint/2010/main" val="610199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8E1A3C-7850-DA4E-BAED-1F359983B421}"/>
              </a:ext>
            </a:extLst>
          </p:cNvPr>
          <p:cNvSpPr>
            <a:spLocks noGrp="1"/>
          </p:cNvSpPr>
          <p:nvPr>
            <p:ph type="ctrTitle"/>
          </p:nvPr>
        </p:nvSpPr>
        <p:spPr>
          <a:xfrm>
            <a:off x="641350" y="970071"/>
            <a:ext cx="6858000" cy="362367"/>
          </a:xfrm>
        </p:spPr>
        <p:txBody>
          <a:bodyPr>
            <a:normAutofit fontScale="90000"/>
          </a:bodyPr>
          <a:lstStyle/>
          <a:p>
            <a:pPr algn="l"/>
            <a:r>
              <a:rPr lang="it-IT" sz="3100" b="1" i="1" dirty="0" err="1">
                <a:latin typeface="Times New Roman" panose="02020603050405020304" pitchFamily="18" charset="0"/>
                <a:cs typeface="Times New Roman" panose="02020603050405020304" pitchFamily="18" charset="0"/>
              </a:rPr>
              <a:t>Table</a:t>
            </a:r>
            <a:r>
              <a:rPr lang="it-IT" sz="3100" b="1" i="1" dirty="0">
                <a:latin typeface="Times New Roman" panose="02020603050405020304" pitchFamily="18" charset="0"/>
                <a:cs typeface="Times New Roman" panose="02020603050405020304" pitchFamily="18" charset="0"/>
              </a:rPr>
              <a:t> 4 </a:t>
            </a:r>
            <a:r>
              <a:rPr lang="it-IT" sz="3100" b="1" i="1" dirty="0" err="1">
                <a:latin typeface="Times New Roman" panose="02020603050405020304" pitchFamily="18" charset="0"/>
                <a:cs typeface="Times New Roman" panose="02020603050405020304" pitchFamily="18" charset="0"/>
              </a:rPr>
              <a:t>Indicators</a:t>
            </a:r>
            <a:r>
              <a:rPr lang="it-IT" sz="3100" b="1" i="1" dirty="0">
                <a:latin typeface="Times New Roman" panose="02020603050405020304" pitchFamily="18" charset="0"/>
                <a:cs typeface="Times New Roman" panose="02020603050405020304" pitchFamily="18" charset="0"/>
              </a:rPr>
              <a:t> </a:t>
            </a:r>
            <a:r>
              <a:rPr lang="it-IT" sz="3100" b="1" i="1" dirty="0" err="1">
                <a:latin typeface="Times New Roman" panose="02020603050405020304" pitchFamily="18" charset="0"/>
                <a:cs typeface="Times New Roman" panose="02020603050405020304" pitchFamily="18" charset="0"/>
              </a:rPr>
              <a:t>defined</a:t>
            </a:r>
            <a:r>
              <a:rPr lang="it-IT" sz="3100" b="1" i="1" dirty="0">
                <a:latin typeface="Times New Roman" panose="02020603050405020304" pitchFamily="18" charset="0"/>
                <a:cs typeface="Times New Roman" panose="02020603050405020304" pitchFamily="18" charset="0"/>
              </a:rPr>
              <a:t> in </a:t>
            </a:r>
            <a:r>
              <a:rPr lang="it-IT" sz="3100" b="1" i="1" dirty="0" err="1">
                <a:latin typeface="Times New Roman" panose="02020603050405020304" pitchFamily="18" charset="0"/>
                <a:cs typeface="Times New Roman" panose="02020603050405020304" pitchFamily="18" charset="0"/>
              </a:rPr>
              <a:t>Dimension</a:t>
            </a:r>
            <a:r>
              <a:rPr lang="it-IT" sz="3100" b="1" i="1" dirty="0">
                <a:latin typeface="Times New Roman" panose="02020603050405020304" pitchFamily="18" charset="0"/>
                <a:cs typeface="Times New Roman" panose="02020603050405020304" pitchFamily="18" charset="0"/>
              </a:rPr>
              <a:t>  </a:t>
            </a:r>
            <a:r>
              <a:rPr lang="it-IT" b="1" i="1" dirty="0">
                <a:latin typeface="Times New Roman" panose="02020603050405020304" pitchFamily="18" charset="0"/>
                <a:cs typeface="Times New Roman" panose="02020603050405020304" pitchFamily="18" charset="0"/>
              </a:rPr>
              <a:t> </a:t>
            </a:r>
          </a:p>
        </p:txBody>
      </p:sp>
      <p:sp>
        <p:nvSpPr>
          <p:cNvPr id="3" name="Sottotitolo 2">
            <a:extLst>
              <a:ext uri="{FF2B5EF4-FFF2-40B4-BE49-F238E27FC236}">
                <a16:creationId xmlns:a16="http://schemas.microsoft.com/office/drawing/2014/main" id="{CEDC3713-BDA1-4D42-980F-A0402439FDFD}"/>
              </a:ext>
            </a:extLst>
          </p:cNvPr>
          <p:cNvSpPr>
            <a:spLocks noGrp="1"/>
          </p:cNvSpPr>
          <p:nvPr>
            <p:ph type="subTitle" idx="1"/>
          </p:nvPr>
        </p:nvSpPr>
        <p:spPr>
          <a:xfrm>
            <a:off x="1143000" y="1628750"/>
            <a:ext cx="6858000" cy="3629050"/>
          </a:xfrm>
        </p:spPr>
        <p:txBody>
          <a:bodyPr/>
          <a:lstStyle/>
          <a:p>
            <a:endParaRPr lang="it-IT" dirty="0"/>
          </a:p>
        </p:txBody>
      </p:sp>
      <p:graphicFrame>
        <p:nvGraphicFramePr>
          <p:cNvPr id="4" name="Tabella 3">
            <a:extLst>
              <a:ext uri="{FF2B5EF4-FFF2-40B4-BE49-F238E27FC236}">
                <a16:creationId xmlns:a16="http://schemas.microsoft.com/office/drawing/2014/main" id="{99BEF2CE-F644-744D-B58F-E1E37C7CEF04}"/>
              </a:ext>
            </a:extLst>
          </p:cNvPr>
          <p:cNvGraphicFramePr>
            <a:graphicFrameLocks noGrp="1"/>
          </p:cNvGraphicFramePr>
          <p:nvPr>
            <p:extLst>
              <p:ext uri="{D42A27DB-BD31-4B8C-83A1-F6EECF244321}">
                <p14:modId xmlns:p14="http://schemas.microsoft.com/office/powerpoint/2010/main" val="3800220817"/>
              </p:ext>
            </p:extLst>
          </p:nvPr>
        </p:nvGraphicFramePr>
        <p:xfrm>
          <a:off x="628650" y="1700760"/>
          <a:ext cx="7886700" cy="4320598"/>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1084683948"/>
                    </a:ext>
                  </a:extLst>
                </a:gridCol>
              </a:tblGrid>
              <a:tr h="634326">
                <a:tc>
                  <a:txBody>
                    <a:bodyPr/>
                    <a:lstStyle/>
                    <a:p>
                      <a:pPr algn="ctr"/>
                      <a:r>
                        <a:rPr lang="it-IT" sz="1200">
                          <a:effectLst/>
                        </a:rPr>
                        <a:t>International projects</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11002076"/>
                  </a:ext>
                </a:extLst>
              </a:tr>
              <a:tr h="1208810">
                <a:tc>
                  <a:txBody>
                    <a:bodyPr/>
                    <a:lstStyle/>
                    <a:p>
                      <a:endParaRPr lang="it-IT" sz="1200" dirty="0">
                        <a:effectLst/>
                      </a:endParaRPr>
                    </a:p>
                    <a:p>
                      <a:r>
                        <a:rPr lang="it-IT" sz="1200" dirty="0" err="1">
                          <a:effectLst/>
                        </a:rPr>
                        <a:t>Indicators</a:t>
                      </a:r>
                      <a:r>
                        <a:rPr lang="it-IT" sz="1200" dirty="0">
                          <a:effectLst/>
                        </a:rPr>
                        <a:t>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01267838"/>
                  </a:ext>
                </a:extLst>
              </a:tr>
              <a:tr h="634326">
                <a:tc>
                  <a:txBody>
                    <a:bodyPr/>
                    <a:lstStyle/>
                    <a:p>
                      <a:r>
                        <a:rPr lang="en-US" sz="1200">
                          <a:effectLst/>
                        </a:rPr>
                        <a:t>No of competitive international projects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20332357"/>
                  </a:ext>
                </a:extLst>
              </a:tr>
              <a:tr h="1208810">
                <a:tc>
                  <a:txBody>
                    <a:bodyPr/>
                    <a:lstStyle/>
                    <a:p>
                      <a:r>
                        <a:rPr lang="en-US" sz="1200" dirty="0">
                          <a:effectLst/>
                        </a:rPr>
                        <a:t>No of academic staff belonging to a School with participation in international projects from calls managed by the Vice-rectorate of International Relations and Cooperation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9396587"/>
                  </a:ext>
                </a:extLst>
              </a:tr>
              <a:tr h="634326">
                <a:tc>
                  <a:txBody>
                    <a:bodyPr/>
                    <a:lstStyle/>
                    <a:p>
                      <a:r>
                        <a:rPr lang="it-IT" sz="1200" dirty="0" err="1">
                          <a:effectLst/>
                        </a:rPr>
                        <a:t>Study</a:t>
                      </a:r>
                      <a:r>
                        <a:rPr lang="it-IT" sz="1200" dirty="0">
                          <a:effectLst/>
                        </a:rPr>
                        <a:t> </a:t>
                      </a:r>
                      <a:r>
                        <a:rPr lang="it-IT" sz="1200" dirty="0" err="1">
                          <a:effectLst/>
                        </a:rPr>
                        <a:t>Abroad</a:t>
                      </a:r>
                      <a:r>
                        <a:rPr lang="it-IT" sz="1200" dirty="0">
                          <a:effectLst/>
                        </a:rPr>
                        <a:t>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19626329"/>
                  </a:ext>
                </a:extLst>
              </a:tr>
            </a:tbl>
          </a:graphicData>
        </a:graphic>
      </p:graphicFrame>
      <p:pic>
        <p:nvPicPr>
          <p:cNvPr id="6149" name="Immagine 14" descr="page7image60956432">
            <a:extLst>
              <a:ext uri="{FF2B5EF4-FFF2-40B4-BE49-F238E27FC236}">
                <a16:creationId xmlns:a16="http://schemas.microsoft.com/office/drawing/2014/main" id="{959501B5-C1E9-F242-9821-AD52F288A23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Immagine 13" descr="page7image37846400">
            <a:extLst>
              <a:ext uri="{FF2B5EF4-FFF2-40B4-BE49-F238E27FC236}">
                <a16:creationId xmlns:a16="http://schemas.microsoft.com/office/drawing/2014/main" id="{9A4F2039-F9BC-8349-B23D-20C865ADDD4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7" name="Immagine 12" descr="page7image37844672">
            <a:extLst>
              <a:ext uri="{FF2B5EF4-FFF2-40B4-BE49-F238E27FC236}">
                <a16:creationId xmlns:a16="http://schemas.microsoft.com/office/drawing/2014/main" id="{12AA6400-4703-704C-9943-9F3D656DF1E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magine 11" descr="page7image37843136">
            <a:extLst>
              <a:ext uri="{FF2B5EF4-FFF2-40B4-BE49-F238E27FC236}">
                <a16:creationId xmlns:a16="http://schemas.microsoft.com/office/drawing/2014/main" id="{5C50FD83-A916-C84D-B0CD-008FC7DA28A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magine 10" descr="page7image37845440">
            <a:extLst>
              <a:ext uri="{FF2B5EF4-FFF2-40B4-BE49-F238E27FC236}">
                <a16:creationId xmlns:a16="http://schemas.microsoft.com/office/drawing/2014/main" id="{91430476-D19B-9146-9EC5-7EA745D4B01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383A3EB6-354A-5C4B-9D8D-5F942A7B9277}"/>
              </a:ext>
            </a:extLst>
          </p:cNvPr>
          <p:cNvSpPr>
            <a:spLocks noChangeArrowheads="1"/>
          </p:cNvSpPr>
          <p:nvPr/>
        </p:nvSpPr>
        <p:spPr bwMode="auto">
          <a:xfrm>
            <a:off x="628650" y="3403213"/>
            <a:ext cx="2616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it-IT" sz="1800" b="0" i="0" u="none" strike="noStrike" cap="none" normalizeH="0" baseline="0" dirty="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C628F512-B08D-3F4A-B88F-A0503E77E72A}"/>
              </a:ext>
            </a:extLst>
          </p:cNvPr>
          <p:cNvSpPr>
            <a:spLocks noChangeArrowheads="1"/>
          </p:cNvSpPr>
          <p:nvPr/>
        </p:nvSpPr>
        <p:spPr bwMode="auto">
          <a:xfrm>
            <a:off x="628650" y="3770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79542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597BA2-C8C0-1F4C-8A43-95A869E3C917}"/>
              </a:ext>
            </a:extLst>
          </p:cNvPr>
          <p:cNvSpPr>
            <a:spLocks noGrp="1"/>
          </p:cNvSpPr>
          <p:nvPr>
            <p:ph type="ctrTitle"/>
          </p:nvPr>
        </p:nvSpPr>
        <p:spPr>
          <a:xfrm>
            <a:off x="628650" y="994295"/>
            <a:ext cx="6858000" cy="477837"/>
          </a:xfrm>
        </p:spPr>
        <p:txBody>
          <a:bodyPr>
            <a:normAutofit/>
          </a:bodyPr>
          <a:lstStyle/>
          <a:p>
            <a:pPr algn="l"/>
            <a:r>
              <a:rPr lang="en-US" altLang="it-IT" sz="2400" b="1" i="1" dirty="0">
                <a:solidFill>
                  <a:srgbClr val="303A44"/>
                </a:solidFill>
                <a:latin typeface="Times New Roman" panose="02020603050405020304" pitchFamily="18" charset="0"/>
                <a:ea typeface="Times New Roman" panose="02020603050405020304" pitchFamily="18" charset="0"/>
                <a:cs typeface="Times New Roman" panose="02020603050405020304" pitchFamily="18" charset="0"/>
              </a:rPr>
              <a:t>Table 5. </a:t>
            </a:r>
            <a:r>
              <a:rPr lang="en-US" altLang="it-IT" sz="2400" b="1" i="1" dirty="0">
                <a:solidFill>
                  <a:srgbClr val="26303A"/>
                </a:solidFill>
                <a:latin typeface="Times New Roman" panose="02020603050405020304" pitchFamily="18" charset="0"/>
                <a:ea typeface="Times New Roman" panose="02020603050405020304" pitchFamily="18" charset="0"/>
                <a:cs typeface="Times New Roman" panose="02020603050405020304" pitchFamily="18" charset="0"/>
              </a:rPr>
              <a:t>Indicators defined in Dimension</a:t>
            </a:r>
            <a:endParaRPr lang="it-IT" sz="2400" b="1" dirty="0"/>
          </a:p>
        </p:txBody>
      </p:sp>
      <p:sp>
        <p:nvSpPr>
          <p:cNvPr id="3" name="Sottotitolo 2">
            <a:extLst>
              <a:ext uri="{FF2B5EF4-FFF2-40B4-BE49-F238E27FC236}">
                <a16:creationId xmlns:a16="http://schemas.microsoft.com/office/drawing/2014/main" id="{6EB1DF6F-38B1-964B-BFB0-49113FA8494D}"/>
              </a:ext>
            </a:extLst>
          </p:cNvPr>
          <p:cNvSpPr>
            <a:spLocks noGrp="1"/>
          </p:cNvSpPr>
          <p:nvPr>
            <p:ph type="subTitle" idx="1"/>
          </p:nvPr>
        </p:nvSpPr>
        <p:spPr>
          <a:xfrm>
            <a:off x="1143000" y="1700760"/>
            <a:ext cx="6858000" cy="4176580"/>
          </a:xfrm>
        </p:spPr>
        <p:txBody>
          <a:bodyPr/>
          <a:lstStyle/>
          <a:p>
            <a:endParaRPr lang="it-IT" dirty="0"/>
          </a:p>
        </p:txBody>
      </p:sp>
      <p:graphicFrame>
        <p:nvGraphicFramePr>
          <p:cNvPr id="4" name="Tabella 3">
            <a:extLst>
              <a:ext uri="{FF2B5EF4-FFF2-40B4-BE49-F238E27FC236}">
                <a16:creationId xmlns:a16="http://schemas.microsoft.com/office/drawing/2014/main" id="{EDF0E767-DFF0-5C4F-8BCC-41AD853D848A}"/>
              </a:ext>
            </a:extLst>
          </p:cNvPr>
          <p:cNvGraphicFramePr>
            <a:graphicFrameLocks noGrp="1"/>
          </p:cNvGraphicFramePr>
          <p:nvPr>
            <p:extLst>
              <p:ext uri="{D42A27DB-BD31-4B8C-83A1-F6EECF244321}">
                <p14:modId xmlns:p14="http://schemas.microsoft.com/office/powerpoint/2010/main" val="705441982"/>
              </p:ext>
            </p:extLst>
          </p:nvPr>
        </p:nvGraphicFramePr>
        <p:xfrm>
          <a:off x="971500" y="1700758"/>
          <a:ext cx="7029500" cy="4536630"/>
        </p:xfrm>
        <a:graphic>
          <a:graphicData uri="http://schemas.openxmlformats.org/drawingml/2006/table">
            <a:tbl>
              <a:tblPr firstRow="1" firstCol="1" bandRow="1">
                <a:tableStyleId>{5C22544A-7EE6-4342-B048-85BDC9FD1C3A}</a:tableStyleId>
              </a:tblPr>
              <a:tblGrid>
                <a:gridCol w="7029500">
                  <a:extLst>
                    <a:ext uri="{9D8B030D-6E8A-4147-A177-3AD203B41FA5}">
                      <a16:colId xmlns:a16="http://schemas.microsoft.com/office/drawing/2014/main" val="2042937247"/>
                    </a:ext>
                  </a:extLst>
                </a:gridCol>
              </a:tblGrid>
              <a:tr h="898431">
                <a:tc>
                  <a:txBody>
                    <a:bodyPr/>
                    <a:lstStyle/>
                    <a:p>
                      <a:pPr algn="ctr"/>
                      <a:endParaRPr lang="it-IT" sz="1200" dirty="0">
                        <a:effectLst/>
                      </a:endParaRPr>
                    </a:p>
                    <a:p>
                      <a:pPr algn="ctr"/>
                      <a:r>
                        <a:rPr lang="it-IT" sz="1200" dirty="0" err="1">
                          <a:effectLst/>
                        </a:rPr>
                        <a:t>Other</a:t>
                      </a:r>
                      <a:r>
                        <a:rPr lang="it-IT" sz="1200" dirty="0">
                          <a:effectLst/>
                        </a:rPr>
                        <a:t> </a:t>
                      </a:r>
                      <a:r>
                        <a:rPr lang="it-IT" sz="1200" dirty="0" err="1">
                          <a:effectLst/>
                        </a:rPr>
                        <a:t>activities</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77043750"/>
                  </a:ext>
                </a:extLst>
              </a:tr>
              <a:tr h="898431">
                <a:tc>
                  <a:txBody>
                    <a:bodyPr/>
                    <a:lstStyle/>
                    <a:p>
                      <a:endParaRPr lang="it-IT" sz="1200" dirty="0">
                        <a:effectLst/>
                      </a:endParaRPr>
                    </a:p>
                    <a:p>
                      <a:pPr algn="ctr"/>
                      <a:r>
                        <a:rPr lang="it-IT" sz="1200" dirty="0" err="1">
                          <a:effectLst/>
                        </a:rPr>
                        <a:t>Indicators</a:t>
                      </a:r>
                      <a:r>
                        <a:rPr lang="it-IT" sz="1200" dirty="0">
                          <a:effectLst/>
                        </a:rPr>
                        <a:t>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88021537"/>
                  </a:ext>
                </a:extLst>
              </a:tr>
              <a:tr h="471453">
                <a:tc>
                  <a:txBody>
                    <a:bodyPr/>
                    <a:lstStyle/>
                    <a:p>
                      <a:r>
                        <a:rPr lang="en-US" sz="1200" dirty="0">
                          <a:effectLst/>
                        </a:rPr>
                        <a:t>Collaboration in institutional activities, committees, events, etc.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95618691"/>
                  </a:ext>
                </a:extLst>
              </a:tr>
              <a:tr h="898431">
                <a:tc>
                  <a:txBody>
                    <a:bodyPr/>
                    <a:lstStyle/>
                    <a:p>
                      <a:r>
                        <a:rPr lang="en-US" sz="1200">
                          <a:effectLst/>
                        </a:rPr>
                        <a:t>Active participation in representing the School or University as speaker in conferences, courses, networks, seminars, exhibitions having to do with internationalization.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23178308"/>
                  </a:ext>
                </a:extLst>
              </a:tr>
              <a:tr h="898431">
                <a:tc>
                  <a:txBody>
                    <a:bodyPr/>
                    <a:lstStyle/>
                    <a:p>
                      <a:r>
                        <a:rPr lang="en-US" sz="1200">
                          <a:effectLst/>
                        </a:rPr>
                        <a:t>Resources in euros of external funding (not fees) for the support of internationalization actions not taken into account in previous indicators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77353460"/>
                  </a:ext>
                </a:extLst>
              </a:tr>
              <a:tr h="471453">
                <a:tc>
                  <a:txBody>
                    <a:bodyPr/>
                    <a:lstStyle/>
                    <a:p>
                      <a:r>
                        <a:rPr lang="en-US" sz="1200" dirty="0">
                          <a:effectLst/>
                        </a:rPr>
                        <a:t>Participation in courses and seminars dealing with internationalization with enrolment fees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8926826"/>
                  </a:ext>
                </a:extLst>
              </a:tr>
            </a:tbl>
          </a:graphicData>
        </a:graphic>
      </p:graphicFrame>
      <p:pic>
        <p:nvPicPr>
          <p:cNvPr id="7175" name="Immagine 8" descr="page7image61653104">
            <a:extLst>
              <a:ext uri="{FF2B5EF4-FFF2-40B4-BE49-F238E27FC236}">
                <a16:creationId xmlns:a16="http://schemas.microsoft.com/office/drawing/2014/main" id="{BCC4AF63-DDCF-7F4A-B08F-9C9CA68469D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Immagine 7" descr="page7image38230784">
            <a:extLst>
              <a:ext uri="{FF2B5EF4-FFF2-40B4-BE49-F238E27FC236}">
                <a16:creationId xmlns:a16="http://schemas.microsoft.com/office/drawing/2014/main" id="{4C926780-C1FC-3346-BB31-B363ACFF9C3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Immagine 6" descr="page7image38231744">
            <a:extLst>
              <a:ext uri="{FF2B5EF4-FFF2-40B4-BE49-F238E27FC236}">
                <a16:creationId xmlns:a16="http://schemas.microsoft.com/office/drawing/2014/main" id="{AB6621DC-C811-7D44-8003-D58A1C261CC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Immagine 5" descr="page7image38232704">
            <a:extLst>
              <a:ext uri="{FF2B5EF4-FFF2-40B4-BE49-F238E27FC236}">
                <a16:creationId xmlns:a16="http://schemas.microsoft.com/office/drawing/2014/main" id="{E81F7965-4096-AC4E-B0CF-554DEB1D0A1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Immagine 3" descr="page7image38233664">
            <a:extLst>
              <a:ext uri="{FF2B5EF4-FFF2-40B4-BE49-F238E27FC236}">
                <a16:creationId xmlns:a16="http://schemas.microsoft.com/office/drawing/2014/main" id="{AD5C8590-0514-3342-8D1C-380739CF91A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Immagine 2" descr="page7image38234624">
            <a:extLst>
              <a:ext uri="{FF2B5EF4-FFF2-40B4-BE49-F238E27FC236}">
                <a16:creationId xmlns:a16="http://schemas.microsoft.com/office/drawing/2014/main" id="{87C4409B-1797-A742-8F52-52B37A2961C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magine 1" descr="page7image61655456">
            <a:extLst>
              <a:ext uri="{FF2B5EF4-FFF2-40B4-BE49-F238E27FC236}">
                <a16:creationId xmlns:a16="http://schemas.microsoft.com/office/drawing/2014/main" id="{32798798-820C-F443-9FC4-914470D72FE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66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0361B-C04C-B84B-A785-FFD444DE50FD}"/>
              </a:ext>
            </a:extLst>
          </p:cNvPr>
          <p:cNvSpPr>
            <a:spLocks noGrp="1"/>
          </p:cNvSpPr>
          <p:nvPr>
            <p:ph type="ctrTitle"/>
          </p:nvPr>
        </p:nvSpPr>
        <p:spPr>
          <a:xfrm>
            <a:off x="755470" y="990872"/>
            <a:ext cx="6858000" cy="477837"/>
          </a:xfrm>
        </p:spPr>
        <p:txBody>
          <a:bodyPr>
            <a:normAutofit/>
          </a:bodyPr>
          <a:lstStyle/>
          <a:p>
            <a:pPr algn="l"/>
            <a:r>
              <a:rPr lang="it-IT" sz="2800" b="1" dirty="0" err="1">
                <a:latin typeface="Times New Roman" panose="02020603050405020304" pitchFamily="18" charset="0"/>
                <a:cs typeface="Times New Roman" panose="02020603050405020304" pitchFamily="18" charset="0"/>
              </a:rPr>
              <a:t>Workplan</a:t>
            </a:r>
            <a:r>
              <a:rPr lang="it-IT" sz="2800" b="1" dirty="0">
                <a:latin typeface="Times New Roman" panose="02020603050405020304" pitchFamily="18" charset="0"/>
                <a:cs typeface="Times New Roman" panose="02020603050405020304" pitchFamily="18" charset="0"/>
              </a:rPr>
              <a:t> and </a:t>
            </a:r>
            <a:r>
              <a:rPr lang="it-IT" sz="2800" b="1" dirty="0" err="1">
                <a:latin typeface="Times New Roman" panose="02020603050405020304" pitchFamily="18" charset="0"/>
                <a:cs typeface="Times New Roman" panose="02020603050405020304" pitchFamily="18" charset="0"/>
              </a:rPr>
              <a:t>KPIs</a:t>
            </a:r>
            <a:endParaRPr lang="it-IT" sz="28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56ABC56-E5B3-1A44-ABEC-0BB04D224B4D}"/>
              </a:ext>
            </a:extLst>
          </p:cNvPr>
          <p:cNvSpPr>
            <a:spLocks noGrp="1"/>
          </p:cNvSpPr>
          <p:nvPr>
            <p:ph type="subTitle" idx="1"/>
          </p:nvPr>
        </p:nvSpPr>
        <p:spPr>
          <a:xfrm>
            <a:off x="1143000" y="1600200"/>
            <a:ext cx="6858000" cy="4493170"/>
          </a:xfrm>
        </p:spPr>
        <p:txBody>
          <a:bodyPr>
            <a:noAutofit/>
          </a:bodyPr>
          <a:lstStyle/>
          <a:p>
            <a:pPr algn="just"/>
            <a:r>
              <a:rPr lang="it-IT" sz="2000" dirty="0" err="1">
                <a:latin typeface="Times New Roman" panose="02020603050405020304" pitchFamily="18" charset="0"/>
                <a:cs typeface="Times New Roman" panose="02020603050405020304" pitchFamily="18" charset="0"/>
              </a:rPr>
              <a:t>Detailed</a:t>
            </a:r>
            <a:r>
              <a:rPr lang="it-IT" sz="2000" dirty="0">
                <a:latin typeface="Times New Roman" panose="02020603050405020304" pitchFamily="18" charset="0"/>
                <a:cs typeface="Times New Roman" panose="02020603050405020304" pitchFamily="18" charset="0"/>
              </a:rPr>
              <a:t> l</a:t>
            </a:r>
            <a:r>
              <a:rPr lang="it-IT" sz="2000" b="1" dirty="0">
                <a:latin typeface="Times New Roman" panose="02020603050405020304" pitchFamily="18" charset="0"/>
                <a:cs typeface="Times New Roman" panose="02020603050405020304" pitchFamily="18" charset="0"/>
              </a:rPr>
              <a:t>ist</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activities</a:t>
            </a:r>
            <a:r>
              <a:rPr lang="it-IT" sz="2000" dirty="0">
                <a:latin typeface="Times New Roman" panose="02020603050405020304" pitchFamily="18" charset="0"/>
                <a:cs typeface="Times New Roman" panose="02020603050405020304" pitchFamily="18" charset="0"/>
              </a:rPr>
              <a:t> to be </a:t>
            </a:r>
            <a:r>
              <a:rPr lang="it-IT" sz="2000" dirty="0" err="1">
                <a:latin typeface="Times New Roman" panose="02020603050405020304" pitchFamily="18" charset="0"/>
                <a:cs typeface="Times New Roman" panose="02020603050405020304" pitchFamily="18" charset="0"/>
              </a:rPr>
              <a:t>carried</a:t>
            </a:r>
            <a:r>
              <a:rPr lang="it-IT" sz="2000" dirty="0">
                <a:latin typeface="Times New Roman" panose="02020603050405020304" pitchFamily="18" charset="0"/>
                <a:cs typeface="Times New Roman" panose="02020603050405020304" pitchFamily="18" charset="0"/>
              </a:rPr>
              <a:t> out in the short </a:t>
            </a:r>
            <a:r>
              <a:rPr lang="it-IT" sz="2000" dirty="0" err="1">
                <a:latin typeface="Times New Roman" panose="02020603050405020304" pitchFamily="18" charset="0"/>
                <a:cs typeface="Times New Roman" panose="02020603050405020304" pitchFamily="18" charset="0"/>
              </a:rPr>
              <a:t>term</a:t>
            </a:r>
            <a:r>
              <a:rPr lang="it-IT" sz="2000" dirty="0">
                <a:latin typeface="Times New Roman" panose="02020603050405020304" pitchFamily="18" charset="0"/>
                <a:cs typeface="Times New Roman" panose="02020603050405020304" pitchFamily="18" charset="0"/>
              </a:rPr>
              <a:t>:</a:t>
            </a:r>
          </a:p>
          <a:p>
            <a:pPr algn="just"/>
            <a:r>
              <a:rPr lang="it-IT" sz="2000" dirty="0" err="1">
                <a:latin typeface="Times New Roman" panose="02020603050405020304" pitchFamily="18" charset="0"/>
                <a:cs typeface="Times New Roman" panose="02020603050405020304" pitchFamily="18" charset="0"/>
              </a:rPr>
              <a:t>Define</a:t>
            </a:r>
            <a:r>
              <a:rPr lang="it-IT" sz="2000"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milestones</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signal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anchors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significant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events</a:t>
            </a:r>
            <a:r>
              <a:rPr lang="it-IT" sz="2000" dirty="0">
                <a:latin typeface="Times New Roman" panose="02020603050405020304" pitchFamily="18" charset="0"/>
                <a:cs typeface="Times New Roman" panose="02020603050405020304" pitchFamily="18" charset="0"/>
              </a:rPr>
              <a:t> or </a:t>
            </a:r>
            <a:r>
              <a:rPr lang="it-IT" sz="2000" dirty="0" err="1">
                <a:latin typeface="Times New Roman" panose="02020603050405020304" pitchFamily="18" charset="0"/>
                <a:cs typeface="Times New Roman" panose="02020603050405020304" pitchFamily="18" charset="0"/>
              </a:rPr>
              <a:t>stages</a:t>
            </a:r>
            <a:r>
              <a:rPr lang="it-IT" sz="2000" dirty="0">
                <a:latin typeface="Times New Roman" panose="02020603050405020304" pitchFamily="18" charset="0"/>
                <a:cs typeface="Times New Roman" panose="02020603050405020304" pitchFamily="18" charset="0"/>
              </a:rPr>
              <a:t> in the progress of </a:t>
            </a:r>
            <a:r>
              <a:rPr lang="it-IT" sz="2000" dirty="0" err="1">
                <a:latin typeface="Times New Roman" panose="02020603050405020304" pitchFamily="18" charset="0"/>
                <a:cs typeface="Times New Roman" panose="02020603050405020304" pitchFamily="18" charset="0"/>
              </a:rPr>
              <a:t>internationalization</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Increase</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available</a:t>
            </a:r>
            <a:r>
              <a:rPr lang="it-IT" sz="2000" dirty="0">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human </a:t>
            </a:r>
            <a:r>
              <a:rPr lang="it-IT" sz="2000" b="1" dirty="0" err="1">
                <a:latin typeface="Times New Roman" panose="02020603050405020304" pitchFamily="18" charset="0"/>
                <a:cs typeface="Times New Roman" panose="02020603050405020304" pitchFamily="18" charset="0"/>
              </a:rPr>
              <a:t>resource</a:t>
            </a:r>
            <a:r>
              <a:rPr lang="it-IT" sz="2000" b="1"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skills</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capacities</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Assign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clear</a:t>
            </a:r>
            <a:r>
              <a:rPr lang="it-IT" sz="2000"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responsibilities</a:t>
            </a:r>
            <a:r>
              <a:rPr lang="it-IT" sz="2000" dirty="0">
                <a:latin typeface="Times New Roman" panose="02020603050405020304" pitchFamily="18" charset="0"/>
                <a:cs typeface="Times New Roman" panose="02020603050405020304" pitchFamily="18" charset="0"/>
              </a:rPr>
              <a:t> for </a:t>
            </a:r>
            <a:r>
              <a:rPr lang="it-IT" sz="2000" dirty="0" err="1">
                <a:latin typeface="Times New Roman" panose="02020603050405020304" pitchFamily="18" charset="0"/>
                <a:cs typeface="Times New Roman" panose="02020603050405020304" pitchFamily="18" charset="0"/>
              </a:rPr>
              <a:t>each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prioritized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activity</a:t>
            </a:r>
            <a:r>
              <a:rPr lang="it-IT" sz="2000" dirty="0">
                <a:latin typeface="Times New Roman" panose="02020603050405020304" pitchFamily="18" charset="0"/>
                <a:cs typeface="Times New Roman" panose="02020603050405020304" pitchFamily="18" charset="0"/>
              </a:rPr>
              <a:t> in the </a:t>
            </a:r>
            <a:r>
              <a:rPr lang="it-IT" sz="2000" dirty="0" err="1">
                <a:latin typeface="Times New Roman" panose="02020603050405020304" pitchFamily="18" charset="0"/>
                <a:cs typeface="Times New Roman" panose="02020603050405020304" pitchFamily="18" charset="0"/>
              </a:rPr>
              <a:t>plan</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Define</a:t>
            </a:r>
            <a:r>
              <a:rPr lang="it-IT" sz="2000"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financial</a:t>
            </a:r>
            <a:r>
              <a:rPr lang="it-IT" sz="2000" b="1"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resources</a:t>
            </a:r>
            <a:r>
              <a:rPr lang="it-IT" sz="2000" b="1"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needs</a:t>
            </a:r>
            <a:endParaRPr lang="it-IT" sz="2000" dirty="0">
              <a:latin typeface="Times New Roman" panose="02020603050405020304" pitchFamily="18" charset="0"/>
              <a:cs typeface="Times New Roman" panose="02020603050405020304" pitchFamily="18" charset="0"/>
            </a:endParaRPr>
          </a:p>
          <a:p>
            <a:pPr algn="just"/>
            <a:r>
              <a:rPr lang="it-IT" sz="2000" b="1" dirty="0" err="1">
                <a:latin typeface="Times New Roman" panose="02020603050405020304" pitchFamily="18" charset="0"/>
                <a:cs typeface="Times New Roman" panose="02020603050405020304" pitchFamily="18" charset="0"/>
              </a:rPr>
              <a:t>KPIs</a:t>
            </a:r>
            <a:r>
              <a:rPr lang="it-IT" sz="2000" dirty="0">
                <a:latin typeface="Times New Roman" panose="02020603050405020304" pitchFamily="18" charset="0"/>
                <a:cs typeface="Times New Roman" panose="02020603050405020304" pitchFamily="18" charset="0"/>
              </a:rPr>
              <a:t> – </a:t>
            </a:r>
            <a:r>
              <a:rPr lang="it-IT" sz="2000" dirty="0" err="1">
                <a:latin typeface="Times New Roman" panose="02020603050405020304" pitchFamily="18" charset="0"/>
                <a:cs typeface="Times New Roman" panose="02020603050405020304" pitchFamily="18" charset="0"/>
              </a:rPr>
              <a:t>Measurable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values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demonstrate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how</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effectively</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institution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achieving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key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internationalization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objectives</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Measuring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inputs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resources</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achieve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outputs</a:t>
            </a:r>
            <a:r>
              <a:rPr lang="it-IT" sz="2000" dirty="0">
                <a:latin typeface="Times New Roman" panose="02020603050405020304" pitchFamily="18" charset="0"/>
                <a:cs typeface="Times New Roman" panose="02020603050405020304" pitchFamily="18" charset="0"/>
              </a:rPr>
              <a:t>)</a:t>
            </a:r>
          </a:p>
          <a:p>
            <a:pPr algn="just"/>
            <a:r>
              <a:rPr lang="it-IT" sz="2000" dirty="0" err="1">
                <a:latin typeface="Times New Roman" panose="02020603050405020304" pitchFamily="18" charset="0"/>
                <a:cs typeface="Times New Roman" panose="02020603050405020304" pitchFamily="18" charset="0"/>
              </a:rPr>
              <a:t>Measuring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activities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actions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taken</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achieve</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outputs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using</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inputs</a:t>
            </a:r>
            <a:r>
              <a:rPr lang="it-IT" sz="2000" dirty="0">
                <a:latin typeface="Times New Roman" panose="02020603050405020304" pitchFamily="18" charset="0"/>
                <a:cs typeface="Times New Roman" panose="02020603050405020304" pitchFamily="18" charset="0"/>
              </a:rPr>
              <a:t>)</a:t>
            </a:r>
          </a:p>
          <a:p>
            <a:pPr algn="just"/>
            <a:r>
              <a:rPr lang="it-IT" sz="2000" dirty="0" err="1">
                <a:latin typeface="Times New Roman" panose="02020603050405020304" pitchFamily="18" charset="0"/>
                <a:cs typeface="Times New Roman" panose="02020603050405020304" pitchFamily="18" charset="0"/>
              </a:rPr>
              <a:t>Measuring</a:t>
            </a:r>
            <a:r>
              <a:rPr lang="it-IT" sz="2000"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outputs</a:t>
            </a:r>
            <a:r>
              <a:rPr lang="it-IT" sz="2000" dirty="0">
                <a:latin typeface="Times New Roman" panose="02020603050405020304" pitchFamily="18" charset="0"/>
                <a:cs typeface="Times New Roman" panose="02020603050405020304" pitchFamily="18" charset="0"/>
              </a:rPr>
              <a:t> and </a:t>
            </a:r>
            <a:r>
              <a:rPr lang="it-IT" sz="2000" b="1" dirty="0" err="1">
                <a:latin typeface="Times New Roman" panose="02020603050405020304" pitchFamily="18" charset="0"/>
                <a:cs typeface="Times New Roman" panose="02020603050405020304" pitchFamily="18" charset="0"/>
              </a:rPr>
              <a:t>outcomes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results</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activities</a:t>
            </a:r>
            <a:r>
              <a:rPr lang="it-IT"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2857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0A83D-3F2B-5444-A8F3-776F4EE06DC3}"/>
              </a:ext>
            </a:extLst>
          </p:cNvPr>
          <p:cNvSpPr>
            <a:spLocks noGrp="1"/>
          </p:cNvSpPr>
          <p:nvPr>
            <p:ph type="ctrTitle"/>
          </p:nvPr>
        </p:nvSpPr>
        <p:spPr>
          <a:xfrm>
            <a:off x="683460" y="908650"/>
            <a:ext cx="6858000" cy="504071"/>
          </a:xfrm>
        </p:spPr>
        <p:txBody>
          <a:bodyPr>
            <a:noAutofit/>
          </a:bodyPr>
          <a:lstStyle/>
          <a:p>
            <a:pPr algn="l"/>
            <a:r>
              <a:rPr lang="it-IT" sz="2400" b="1" dirty="0">
                <a:latin typeface="Times New Roman" panose="02020603050405020304" pitchFamily="18" charset="0"/>
                <a:cs typeface="Times New Roman" panose="02020603050405020304" pitchFamily="18" charset="0"/>
              </a:rPr>
              <a:t>Performance </a:t>
            </a:r>
            <a:r>
              <a:rPr lang="it-IT" sz="2400" b="1" dirty="0" err="1">
                <a:latin typeface="Times New Roman" panose="02020603050405020304" pitchFamily="18" charset="0"/>
                <a:cs typeface="Times New Roman" panose="02020603050405020304" pitchFamily="18" charset="0"/>
              </a:rPr>
              <a:t>indicators</a:t>
            </a:r>
            <a:r>
              <a:rPr lang="it-IT" sz="2400" b="1" dirty="0">
                <a:latin typeface="Times New Roman" panose="02020603050405020304" pitchFamily="18" charset="0"/>
                <a:cs typeface="Times New Roman" panose="02020603050405020304" pitchFamily="18" charset="0"/>
              </a:rPr>
              <a:t> for </a:t>
            </a:r>
            <a:r>
              <a:rPr lang="it-IT" sz="2400" b="1" dirty="0" err="1">
                <a:latin typeface="Times New Roman" panose="02020603050405020304" pitchFamily="18" charset="0"/>
                <a:cs typeface="Times New Roman" panose="02020603050405020304" pitchFamily="18" charset="0"/>
              </a:rPr>
              <a:t>internationalization</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8350398-8511-CD45-BB39-6CD431274492}"/>
              </a:ext>
            </a:extLst>
          </p:cNvPr>
          <p:cNvSpPr>
            <a:spLocks noGrp="1"/>
          </p:cNvSpPr>
          <p:nvPr>
            <p:ph type="subTitle" idx="1"/>
          </p:nvPr>
        </p:nvSpPr>
        <p:spPr>
          <a:xfrm>
            <a:off x="1143000" y="1556740"/>
            <a:ext cx="6858000" cy="4392610"/>
          </a:xfrm>
        </p:spPr>
        <p:txBody>
          <a:bodyPr>
            <a:no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1. University Leadership for Internationalization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2. Internationalization Strategic Plan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3. Institutionalization of International Education and Research</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4. Support Infrastructure</a:t>
            </a:r>
            <a:r>
              <a:rPr lang="it-IT"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Professional International Education Units and Staff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5. Internationalized Curriculum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6. International Students and Scholars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7. Study Abroad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8. Faculty Involvement in International Activities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9. Campus Life/Co Curricular Programs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10. Monitoring the Process </a:t>
            </a:r>
            <a:endParaRPr lang="it-IT"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921395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93F86-C195-5240-930C-E720CA8FD966}"/>
              </a:ext>
            </a:extLst>
          </p:cNvPr>
          <p:cNvSpPr>
            <a:spLocks noGrp="1"/>
          </p:cNvSpPr>
          <p:nvPr>
            <p:ph type="ctrTitle"/>
          </p:nvPr>
        </p:nvSpPr>
        <p:spPr>
          <a:xfrm>
            <a:off x="1143000" y="980661"/>
            <a:ext cx="6858000" cy="360050"/>
          </a:xfrm>
        </p:spPr>
        <p:txBody>
          <a:bodyPr>
            <a:noAutofit/>
          </a:bodyPr>
          <a:lstStyle/>
          <a:p>
            <a:r>
              <a:rPr lang="it-IT" sz="2000" b="1" dirty="0" err="1">
                <a:latin typeface="Times New Roman" panose="02020603050405020304" pitchFamily="18" charset="0"/>
                <a:cs typeface="Times New Roman" panose="02020603050405020304" pitchFamily="18" charset="0"/>
              </a:rPr>
              <a:t>Example</a:t>
            </a:r>
            <a:r>
              <a:rPr lang="it-IT" sz="2000" b="1"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KPIs</a:t>
            </a:r>
            <a:r>
              <a:rPr lang="it-IT" sz="2000" b="1" dirty="0">
                <a:latin typeface="Times New Roman" panose="02020603050405020304" pitchFamily="18" charset="0"/>
                <a:cs typeface="Times New Roman" panose="02020603050405020304" pitchFamily="18" charset="0"/>
              </a:rPr>
              <a:t> with </a:t>
            </a:r>
            <a:r>
              <a:rPr lang="it-IT" sz="2000" b="1" dirty="0" err="1">
                <a:latin typeface="Times New Roman" panose="02020603050405020304" pitchFamily="18" charset="0"/>
                <a:cs typeface="Times New Roman" panose="02020603050405020304" pitchFamily="18" charset="0"/>
              </a:rPr>
              <a:t>reference</a:t>
            </a:r>
            <a:r>
              <a:rPr lang="it-IT" sz="2000" b="1" dirty="0">
                <a:latin typeface="Times New Roman" panose="02020603050405020304" pitchFamily="18" charset="0"/>
                <a:cs typeface="Times New Roman" panose="02020603050405020304" pitchFamily="18" charset="0"/>
              </a:rPr>
              <a:t> to </a:t>
            </a:r>
            <a:r>
              <a:rPr lang="it-IT" sz="2000" b="1" dirty="0" err="1">
                <a:latin typeface="Times New Roman" panose="02020603050405020304" pitchFamily="18" charset="0"/>
                <a:cs typeface="Times New Roman" panose="02020603050405020304" pitchFamily="18" charset="0"/>
              </a:rPr>
              <a:t>students</a:t>
            </a:r>
            <a:endParaRPr lang="it-IT" sz="20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F653E27B-CFF0-924F-BC94-D1383D7DAB19}"/>
              </a:ext>
            </a:extLst>
          </p:cNvPr>
          <p:cNvSpPr>
            <a:spLocks noGrp="1"/>
          </p:cNvSpPr>
          <p:nvPr>
            <p:ph type="subTitle" idx="1"/>
          </p:nvPr>
        </p:nvSpPr>
        <p:spPr>
          <a:xfrm>
            <a:off x="3450132" y="2773006"/>
            <a:ext cx="4550867" cy="2962630"/>
          </a:xfrm>
        </p:spPr>
        <p:txBody>
          <a:bodyPr/>
          <a:lstStyle/>
          <a:p>
            <a:endParaRPr lang="it-IT" dirty="0"/>
          </a:p>
        </p:txBody>
      </p:sp>
      <p:pic>
        <p:nvPicPr>
          <p:cNvPr id="1025" name="Picture 1" descr="page1image17058240">
            <a:extLst>
              <a:ext uri="{FF2B5EF4-FFF2-40B4-BE49-F238E27FC236}">
                <a16:creationId xmlns:a16="http://schemas.microsoft.com/office/drawing/2014/main" id="{4477AEAD-A2E1-D941-94AE-5680CD1F0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305" y="1844780"/>
            <a:ext cx="6820694" cy="45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94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26095-4ED0-DF4F-8372-3A5F134D1FB7}"/>
              </a:ext>
            </a:extLst>
          </p:cNvPr>
          <p:cNvSpPr>
            <a:spLocks noGrp="1"/>
          </p:cNvSpPr>
          <p:nvPr>
            <p:ph type="ctrTitle"/>
          </p:nvPr>
        </p:nvSpPr>
        <p:spPr>
          <a:xfrm>
            <a:off x="697882" y="1052670"/>
            <a:ext cx="6858000" cy="362367"/>
          </a:xfrm>
        </p:spPr>
        <p:txBody>
          <a:bodyPr>
            <a:noAutofit/>
          </a:bodyPr>
          <a:lstStyle/>
          <a:p>
            <a:pPr algn="l"/>
            <a:r>
              <a:rPr lang="it-IT" sz="2400" b="1" dirty="0" err="1">
                <a:latin typeface="Times New Roman" panose="02020603050405020304" pitchFamily="18" charset="0"/>
                <a:cs typeface="Times New Roman" panose="02020603050405020304" pitchFamily="18" charset="0"/>
              </a:rPr>
              <a:t>Monitoring</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tools</a:t>
            </a:r>
            <a:r>
              <a:rPr lang="it-IT" sz="2400" b="1" dirty="0">
                <a:latin typeface="Times New Roman" panose="02020603050405020304" pitchFamily="18" charset="0"/>
                <a:cs typeface="Times New Roman" panose="02020603050405020304" pitchFamily="18" charset="0"/>
              </a:rPr>
              <a:t>: the Dashboard</a:t>
            </a:r>
          </a:p>
        </p:txBody>
      </p:sp>
      <p:sp>
        <p:nvSpPr>
          <p:cNvPr id="4" name="Rectangle 2">
            <a:extLst>
              <a:ext uri="{FF2B5EF4-FFF2-40B4-BE49-F238E27FC236}">
                <a16:creationId xmlns:a16="http://schemas.microsoft.com/office/drawing/2014/main" id="{7163D164-D1CF-F645-B903-45B7EB4AE07A}"/>
              </a:ext>
            </a:extLst>
          </p:cNvPr>
          <p:cNvSpPr>
            <a:spLocks noChangeArrowheads="1"/>
          </p:cNvSpPr>
          <p:nvPr/>
        </p:nvSpPr>
        <p:spPr bwMode="auto">
          <a:xfrm>
            <a:off x="1086726" y="1799165"/>
            <a:ext cx="697054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Dashboard is a powerful online tool to help universities identify strengths and weaknesses and pinpoint student groups that may be struggling. It reports performance and progress of a strategic plan on internationalization. It is a platform useful for self assessment and monitoring activities. Through this platform it is possible to carry out multidimensional analyses on all the information contained. </a:t>
            </a:r>
            <a:endParaRPr kumimoji="0" lang="en-US" altLang="it-IT"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Performance is based on data from both the current and prior years. There are </a:t>
            </a:r>
            <a:r>
              <a:rPr kumimoji="0" lang="en-US" altLang="it-IT"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five</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performance levels, and each is assigned a different color: </a:t>
            </a:r>
            <a:r>
              <a:rPr kumimoji="0" lang="en-US" altLang="it-IT" b="0" i="0" u="none" strike="noStrike" cap="none" normalizeH="0" baseline="0" dirty="0">
                <a:ln>
                  <a:noFill/>
                </a:ln>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Red</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lowest performance level, </a:t>
            </a:r>
            <a:r>
              <a:rPr lang="en-US" altLang="it-IT" dirty="0">
                <a:solidFill>
                  <a:schemeClr val="accent2">
                    <a:lumMod val="75000"/>
                  </a:schemeClr>
                </a:solidFill>
              </a:rPr>
              <a:t>Orange</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second lowest, </a:t>
            </a:r>
            <a:r>
              <a:rPr kumimoji="0" lang="en-US" altLang="it-IT" b="0" i="0" u="none" strike="noStrike" cap="none" normalizeH="0" baseline="0" dirty="0">
                <a:ln>
                  <a:noFill/>
                </a:ln>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Yellow</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middle point, </a:t>
            </a:r>
            <a:r>
              <a:rPr kumimoji="0" lang="en-US" altLang="it-IT" b="0" i="0" u="none" strike="noStrike" cap="none" normalizeH="0" baseline="0" dirty="0">
                <a:ln>
                  <a:noFill/>
                </a:ln>
                <a:solidFill>
                  <a:srgbClr val="0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Green</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second highest, and </a:t>
            </a:r>
            <a:r>
              <a:rPr kumimoji="0" lang="en-US" altLang="it-IT" b="0" i="0" u="none" strike="noStrike" cap="none" normalizeH="0" baseline="0" dirty="0">
                <a:ln>
                  <a:noFill/>
                </a:ln>
                <a:solidFill>
                  <a:schemeClr val="bg1"/>
                </a:solidFill>
                <a:effectLst/>
                <a:highlight>
                  <a:srgbClr val="0000FF"/>
                </a:highlight>
                <a:latin typeface="Times New Roman" panose="02020603050405020304" pitchFamily="18" charset="0"/>
                <a:ea typeface="Times New Roman" panose="02020603050405020304" pitchFamily="18" charset="0"/>
                <a:cs typeface="Times New Roman" panose="02020603050405020304" pitchFamily="18" charset="0"/>
              </a:rPr>
              <a:t>Blue</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highest performance level.</a:t>
            </a:r>
            <a:endParaRPr kumimoji="0" lang="en-US" altLang="it-IT" b="0" i="0" u="none" strike="noStrike" cap="none" normalizeH="0" baseline="0" dirty="0">
              <a:ln>
                <a:noFill/>
              </a:ln>
              <a:solidFill>
                <a:schemeClr val="tx1"/>
              </a:solidFill>
              <a:effectLst/>
              <a:latin typeface="Arial" panose="020B0604020202020204" pitchFamily="34" charset="0"/>
            </a:endParaRPr>
          </a:p>
        </p:txBody>
      </p:sp>
      <p:pic>
        <p:nvPicPr>
          <p:cNvPr id="1025" name="Immagine 55" descr="A picture of the five analog gauge meters used on the California School Dashboard and its performance range as described above.">
            <a:extLst>
              <a:ext uri="{FF2B5EF4-FFF2-40B4-BE49-F238E27FC236}">
                <a16:creationId xmlns:a16="http://schemas.microsoft.com/office/drawing/2014/main" id="{6DE9C21B-7A05-A84B-AADD-ABA6E9334A7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990494" y="9881393"/>
            <a:ext cx="21477732" cy="54362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75AACC-7BE9-DC46-B338-E09191016C91}"/>
              </a:ext>
            </a:extLst>
          </p:cNvPr>
          <p:cNvSpPr>
            <a:spLocks noChangeArrowheads="1"/>
          </p:cNvSpPr>
          <p:nvPr/>
        </p:nvSpPr>
        <p:spPr bwMode="auto">
          <a:xfrm>
            <a:off x="-397564" y="-1"/>
            <a:ext cx="74015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7" name="Immagine 55" descr="A picture of the five analog gauge meters used on the California School Dashboard and its performance range as described above.">
            <a:extLst>
              <a:ext uri="{FF2B5EF4-FFF2-40B4-BE49-F238E27FC236}">
                <a16:creationId xmlns:a16="http://schemas.microsoft.com/office/drawing/2014/main" id="{4DC853A3-BF3B-8C4A-BEB6-12CC634A1A05}"/>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43000" y="5076487"/>
            <a:ext cx="5967764" cy="119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37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EEEC1-1170-E74C-BEC4-2B2027FAD87F}"/>
              </a:ext>
            </a:extLst>
          </p:cNvPr>
          <p:cNvSpPr>
            <a:spLocks noGrp="1"/>
          </p:cNvSpPr>
          <p:nvPr>
            <p:ph type="ctrTitle"/>
          </p:nvPr>
        </p:nvSpPr>
        <p:spPr>
          <a:xfrm>
            <a:off x="827480" y="1052670"/>
            <a:ext cx="6858000" cy="362367"/>
          </a:xfrm>
        </p:spPr>
        <p:txBody>
          <a:bodyPr>
            <a:noAutofit/>
          </a:bodyPr>
          <a:lstStyle/>
          <a:p>
            <a:pPr algn="l"/>
            <a:r>
              <a:rPr lang="it-IT" sz="2800" dirty="0">
                <a:latin typeface="Times New Roman" panose="02020603050405020304" pitchFamily="18" charset="0"/>
                <a:cs typeface="Times New Roman" panose="02020603050405020304" pitchFamily="18" charset="0"/>
              </a:rPr>
              <a:t>To be </a:t>
            </a:r>
            <a:r>
              <a:rPr lang="it-IT" sz="2800" dirty="0" err="1">
                <a:latin typeface="Times New Roman" panose="02020603050405020304" pitchFamily="18" charset="0"/>
                <a:cs typeface="Times New Roman" panose="02020603050405020304" pitchFamily="18" charset="0"/>
              </a:rPr>
              <a:t>continued</a:t>
            </a:r>
            <a:r>
              <a:rPr lang="it-IT" sz="2800"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95D13DA8-645F-F24F-8D7F-0426955ED1FB}"/>
              </a:ext>
            </a:extLst>
          </p:cNvPr>
          <p:cNvSpPr>
            <a:spLocks noGrp="1"/>
          </p:cNvSpPr>
          <p:nvPr>
            <p:ph type="subTitle" idx="1"/>
          </p:nvPr>
        </p:nvSpPr>
        <p:spPr>
          <a:xfrm>
            <a:off x="697200" y="1628750"/>
            <a:ext cx="7835350" cy="4783599"/>
          </a:xfrm>
        </p:spPr>
        <p:txBody>
          <a:bodyPr wrap="square" tIns="72000" bIns="72000">
            <a:spAutoFit/>
          </a:bodyPr>
          <a:lstStyle/>
          <a:p>
            <a:pPr marL="342900" indent="-342900" algn="just">
              <a:lnSpc>
                <a:spcPct val="120000"/>
              </a:lnSpc>
              <a:spcBef>
                <a:spcPts val="600"/>
              </a:spcBef>
              <a:buFont typeface="Arial" panose="020B0604020202020204" pitchFamily="34" charset="0"/>
              <a:buChar char="•"/>
            </a:pPr>
            <a:r>
              <a:rPr lang="en-US" sz="2000" dirty="0">
                <a:cs typeface="Times New Roman" panose="02020603050405020304" pitchFamily="18" charset="0"/>
              </a:rPr>
              <a:t>A dashboard is a HEIs tool that displays a set of indicators and other relevant information to an academic/administrative/student user. The information is usually represented graphically and must include the indicators involved in achieving the university objectives. In short, a dashboard should contain limited, understandable, visual, important and goal-oriented information. The main objective of a dashboard is:</a:t>
            </a:r>
          </a:p>
          <a:p>
            <a:pPr marL="342900" indent="-342900" algn="just">
              <a:lnSpc>
                <a:spcPct val="120000"/>
              </a:lnSpc>
              <a:spcBef>
                <a:spcPts val="600"/>
              </a:spcBef>
              <a:buFont typeface="Arial" panose="020B0604020202020204" pitchFamily="34" charset="0"/>
              <a:buChar char="•"/>
            </a:pPr>
            <a:r>
              <a:rPr lang="en-US" sz="2000" dirty="0">
                <a:cs typeface="Times New Roman" panose="02020603050405020304" pitchFamily="18" charset="0"/>
              </a:rPr>
              <a:t>transforming data into information and turn this into knowledge for the university;</a:t>
            </a:r>
          </a:p>
          <a:p>
            <a:pPr marL="342900" indent="-342900" algn="just">
              <a:lnSpc>
                <a:spcPct val="120000"/>
              </a:lnSpc>
              <a:spcBef>
                <a:spcPts val="600"/>
              </a:spcBef>
              <a:buFont typeface="Arial" panose="020B0604020202020204" pitchFamily="34" charset="0"/>
              <a:buChar char="•"/>
            </a:pPr>
            <a:r>
              <a:rPr lang="en-US" sz="2000" dirty="0">
                <a:cs typeface="Times New Roman" panose="02020603050405020304" pitchFamily="18" charset="0"/>
              </a:rPr>
              <a:t>analyze the root cause of problems by exploring relevant and timely information from multiple perspectives and at various levels of detail;</a:t>
            </a:r>
          </a:p>
          <a:p>
            <a:pPr marL="342900" indent="-342900" algn="just">
              <a:lnSpc>
                <a:spcPct val="120000"/>
              </a:lnSpc>
              <a:spcBef>
                <a:spcPts val="600"/>
              </a:spcBef>
              <a:buFont typeface="Arial" panose="020B0604020202020204" pitchFamily="34" charset="0"/>
              <a:buChar char="•"/>
            </a:pPr>
            <a:r>
              <a:rPr lang="en-US" sz="2000" dirty="0">
                <a:cs typeface="Times New Roman" panose="02020603050405020304" pitchFamily="18" charset="0"/>
              </a:rPr>
              <a:t>manage people and processes to improve decisions, optimize performance, and steer the organization in the right direction. </a:t>
            </a:r>
            <a:endParaRPr lang="it-IT" sz="2000" dirty="0">
              <a:cs typeface="Times New Roman" panose="02020603050405020304" pitchFamily="18" charset="0"/>
            </a:endParaRPr>
          </a:p>
        </p:txBody>
      </p:sp>
    </p:spTree>
    <p:extLst>
      <p:ext uri="{BB962C8B-B14F-4D97-AF65-F5344CB8AC3E}">
        <p14:creationId xmlns:p14="http://schemas.microsoft.com/office/powerpoint/2010/main" val="1809486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3C59EE-3302-3E48-B4A3-D9FB5797B98C}"/>
              </a:ext>
            </a:extLst>
          </p:cNvPr>
          <p:cNvSpPr>
            <a:spLocks noGrp="1"/>
          </p:cNvSpPr>
          <p:nvPr>
            <p:ph type="ctrTitle"/>
          </p:nvPr>
        </p:nvSpPr>
        <p:spPr>
          <a:xfrm>
            <a:off x="1143000" y="1122363"/>
            <a:ext cx="6858000" cy="477837"/>
          </a:xfrm>
        </p:spPr>
        <p:txBody>
          <a:bodyPr>
            <a:normAutofit fontScale="90000"/>
          </a:bodyPr>
          <a:lstStyle/>
          <a:p>
            <a:r>
              <a:rPr lang="it-IT" dirty="0"/>
              <a:t>……………………</a:t>
            </a:r>
          </a:p>
        </p:txBody>
      </p:sp>
      <p:sp>
        <p:nvSpPr>
          <p:cNvPr id="3" name="Sottotitolo 2">
            <a:extLst>
              <a:ext uri="{FF2B5EF4-FFF2-40B4-BE49-F238E27FC236}">
                <a16:creationId xmlns:a16="http://schemas.microsoft.com/office/drawing/2014/main" id="{1D5CF015-C948-8B40-9E56-9B60D2FCAA3F}"/>
              </a:ext>
            </a:extLst>
          </p:cNvPr>
          <p:cNvSpPr>
            <a:spLocks noGrp="1"/>
          </p:cNvSpPr>
          <p:nvPr>
            <p:ph type="subTitle" idx="1"/>
          </p:nvPr>
        </p:nvSpPr>
        <p:spPr>
          <a:xfrm>
            <a:off x="1143000" y="1600200"/>
            <a:ext cx="7173520" cy="4565180"/>
          </a:xfrm>
        </p:spPr>
        <p:txBody>
          <a:bodyPr>
            <a:noAutofit/>
          </a:bodyPr>
          <a:lstStyle/>
          <a:p>
            <a:pPr algn="just"/>
            <a:r>
              <a:rPr lang="en-US" sz="2400" dirty="0">
                <a:cs typeface="Times New Roman" panose="02020603050405020304" pitchFamily="18" charset="0"/>
              </a:rPr>
              <a:t>A dashboard shows the information needed to achieve specific objectives, so its design requires complex, unstructured and tacit information from various sources. Information is often a set of Key Performance Indicators (KPI), but other information may also be needed.</a:t>
            </a:r>
          </a:p>
          <a:p>
            <a:pPr algn="just"/>
            <a:r>
              <a:rPr lang="en-US" sz="2400" dirty="0">
                <a:cs typeface="Times New Roman" panose="02020603050405020304" pitchFamily="18" charset="0"/>
              </a:rPr>
              <a:t>These indicators are usually high-level measurements of how well an organization is doing in achieving critical success factors. In short, more dynamic dashboards are obtained, to be adapted to the changing environment conditions. The need to reduce information means that many data and indicators collected at universities do not end up as part of the dashboard.</a:t>
            </a:r>
            <a:endParaRPr lang="it-IT" sz="2400" dirty="0"/>
          </a:p>
        </p:txBody>
      </p:sp>
    </p:spTree>
    <p:extLst>
      <p:ext uri="{BB962C8B-B14F-4D97-AF65-F5344CB8AC3E}">
        <p14:creationId xmlns:p14="http://schemas.microsoft.com/office/powerpoint/2010/main" val="386757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73F7B5-1C55-324B-B93E-9711C7B38D31}"/>
              </a:ext>
            </a:extLst>
          </p:cNvPr>
          <p:cNvSpPr>
            <a:spLocks noGrp="1"/>
          </p:cNvSpPr>
          <p:nvPr>
            <p:ph type="ctrTitle"/>
          </p:nvPr>
        </p:nvSpPr>
        <p:spPr>
          <a:xfrm>
            <a:off x="628649" y="553453"/>
            <a:ext cx="7886699" cy="355198"/>
          </a:xfrm>
        </p:spPr>
        <p:txBody>
          <a:bodyPr>
            <a:normAutofit fontScale="90000"/>
          </a:bodyPr>
          <a:lstStyle/>
          <a:p>
            <a:r>
              <a:rPr lang="it-IT" sz="4700" dirty="0" err="1"/>
              <a:t>Key</a:t>
            </a:r>
            <a:r>
              <a:rPr lang="it-IT" sz="4700" dirty="0"/>
              <a:t> </a:t>
            </a:r>
            <a:r>
              <a:rPr lang="it-IT" sz="4700" dirty="0" err="1"/>
              <a:t>Elements</a:t>
            </a:r>
            <a:endParaRPr lang="it-IT" sz="4700" dirty="0"/>
          </a:p>
        </p:txBody>
      </p:sp>
      <p:sp>
        <p:nvSpPr>
          <p:cNvPr id="3" name="Sottotitolo 2">
            <a:extLst>
              <a:ext uri="{FF2B5EF4-FFF2-40B4-BE49-F238E27FC236}">
                <a16:creationId xmlns:a16="http://schemas.microsoft.com/office/drawing/2014/main" id="{6D86E7C0-598D-BE43-A2D9-536578E2E807}"/>
              </a:ext>
            </a:extLst>
          </p:cNvPr>
          <p:cNvSpPr>
            <a:spLocks noGrp="1"/>
          </p:cNvSpPr>
          <p:nvPr>
            <p:ph type="subTitle" idx="1"/>
          </p:nvPr>
        </p:nvSpPr>
        <p:spPr>
          <a:xfrm>
            <a:off x="1187530" y="553451"/>
            <a:ext cx="6840950" cy="139167"/>
          </a:xfrm>
        </p:spPr>
        <p:txBody>
          <a:bodyPr>
            <a:normAutofit fontScale="25000" lnSpcReduction="20000"/>
          </a:bodyPr>
          <a:lstStyle/>
          <a:p>
            <a:pPr algn="l"/>
            <a:r>
              <a:rPr lang="it-IT" dirty="0"/>
              <a:t>K</a:t>
            </a:r>
          </a:p>
        </p:txBody>
      </p:sp>
      <p:pic>
        <p:nvPicPr>
          <p:cNvPr id="4" name="Immagine 3">
            <a:extLst>
              <a:ext uri="{FF2B5EF4-FFF2-40B4-BE49-F238E27FC236}">
                <a16:creationId xmlns:a16="http://schemas.microsoft.com/office/drawing/2014/main" id="{9B54C8D9-73B9-F24E-83E3-F141D1C45418}"/>
              </a:ext>
            </a:extLst>
          </p:cNvPr>
          <p:cNvPicPr>
            <a:picLocks noChangeAspect="1"/>
          </p:cNvPicPr>
          <p:nvPr/>
        </p:nvPicPr>
        <p:blipFill>
          <a:blip r:embed="rId2"/>
          <a:stretch>
            <a:fillRect/>
          </a:stretch>
        </p:blipFill>
        <p:spPr>
          <a:xfrm>
            <a:off x="0" y="594372"/>
            <a:ext cx="8820590" cy="6147088"/>
          </a:xfrm>
          <a:prstGeom prst="rect">
            <a:avLst/>
          </a:prstGeom>
        </p:spPr>
      </p:pic>
    </p:spTree>
    <p:extLst>
      <p:ext uri="{BB962C8B-B14F-4D97-AF65-F5344CB8AC3E}">
        <p14:creationId xmlns:p14="http://schemas.microsoft.com/office/powerpoint/2010/main" val="2777861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84DED8-9997-C345-B727-6727771711F2}"/>
              </a:ext>
            </a:extLst>
          </p:cNvPr>
          <p:cNvSpPr>
            <a:spLocks noGrp="1"/>
          </p:cNvSpPr>
          <p:nvPr>
            <p:ph type="ctrTitle"/>
          </p:nvPr>
        </p:nvSpPr>
        <p:spPr>
          <a:xfrm>
            <a:off x="1143000" y="1122363"/>
            <a:ext cx="6858000" cy="362367"/>
          </a:xfrm>
        </p:spPr>
        <p:txBody>
          <a:bodyPr>
            <a:noAutofit/>
          </a:bodyPr>
          <a:lstStyle/>
          <a:p>
            <a:pPr algn="l"/>
            <a:r>
              <a:rPr lang="it-IT" sz="2800" b="1" dirty="0">
                <a:latin typeface="Times New Roman" panose="02020603050405020304" pitchFamily="18" charset="0"/>
                <a:cs typeface="Times New Roman" panose="02020603050405020304" pitchFamily="18" charset="0"/>
              </a:rPr>
              <a:t>To be </a:t>
            </a:r>
            <a:r>
              <a:rPr lang="it-IT" sz="2800" b="1" dirty="0" err="1">
                <a:latin typeface="Times New Roman" panose="02020603050405020304" pitchFamily="18" charset="0"/>
                <a:cs typeface="Times New Roman" panose="02020603050405020304" pitchFamily="18" charset="0"/>
              </a:rPr>
              <a:t>continued</a:t>
            </a:r>
            <a:r>
              <a:rPr lang="it-IT" sz="2800" b="1"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64E168D1-B009-6D4E-9BA8-96069914EF56}"/>
              </a:ext>
            </a:extLst>
          </p:cNvPr>
          <p:cNvSpPr>
            <a:spLocks noGrp="1"/>
          </p:cNvSpPr>
          <p:nvPr>
            <p:ph type="subTitle" idx="1"/>
          </p:nvPr>
        </p:nvSpPr>
        <p:spPr>
          <a:xfrm>
            <a:off x="1143000" y="1628750"/>
            <a:ext cx="6858000" cy="3960550"/>
          </a:xfrm>
        </p:spPr>
        <p:txBody>
          <a:bodyPr/>
          <a:lstStyle/>
          <a:p>
            <a:pPr algn="just"/>
            <a:r>
              <a:rPr lang="en-US" sz="2400" dirty="0">
                <a:latin typeface="Times New Roman" panose="02020603050405020304" pitchFamily="18" charset="0"/>
                <a:cs typeface="Times New Roman" panose="02020603050405020304" pitchFamily="18" charset="0"/>
              </a:rPr>
              <a:t>A dashboard is a visualizing tool which provides awareness, trending, and both planning and actual comparisons, frequently visualized in a slick simplified user interface. </a:t>
            </a:r>
            <a:endParaRPr lang="it-IT"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this regard, it is necessary for the dashboard to communicate information about the pros and cons of decision alternatives quickly, highlight factors that merit consideration, and provide information in a non-linear format to facilitate its incorporation in decision making deliberations.</a:t>
            </a:r>
            <a:endParaRPr lang="it-IT" sz="24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98755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7DF01-F258-A449-B6B6-A0345B7C305E}"/>
              </a:ext>
            </a:extLst>
          </p:cNvPr>
          <p:cNvSpPr>
            <a:spLocks noGrp="1"/>
          </p:cNvSpPr>
          <p:nvPr>
            <p:ph type="ctrTitle"/>
          </p:nvPr>
        </p:nvSpPr>
        <p:spPr>
          <a:xfrm>
            <a:off x="1143000" y="548601"/>
            <a:ext cx="6858000" cy="648089"/>
          </a:xfrm>
        </p:spPr>
        <p:txBody>
          <a:bodyPr>
            <a:noAutofit/>
          </a:bodyPr>
          <a:lstStyle/>
          <a:p>
            <a:r>
              <a:rPr lang="it-IT" sz="2000" b="1" i="0" dirty="0">
                <a:solidFill>
                  <a:srgbClr val="00325D"/>
                </a:solidFill>
                <a:effectLst/>
                <a:latin typeface="+mn-lt"/>
              </a:rPr>
              <a:t>Performance </a:t>
            </a:r>
            <a:r>
              <a:rPr lang="it-IT" sz="2000" b="1" i="0" dirty="0" err="1">
                <a:solidFill>
                  <a:srgbClr val="00325D"/>
                </a:solidFill>
                <a:effectLst/>
                <a:latin typeface="+mn-lt"/>
              </a:rPr>
              <a:t>Dashboards</a:t>
            </a:r>
            <a:r>
              <a:rPr lang="it-IT" sz="2000" b="1" i="0" dirty="0">
                <a:solidFill>
                  <a:srgbClr val="00325D"/>
                </a:solidFill>
                <a:effectLst/>
                <a:latin typeface="+mn-lt"/>
              </a:rPr>
              <a:t>: A </a:t>
            </a:r>
            <a:r>
              <a:rPr lang="it-IT" sz="2000" b="1" i="0" dirty="0" err="1">
                <a:solidFill>
                  <a:srgbClr val="00325D"/>
                </a:solidFill>
                <a:effectLst/>
                <a:latin typeface="+mn-lt"/>
              </a:rPr>
              <a:t>Navigational</a:t>
            </a:r>
            <a:r>
              <a:rPr lang="it-IT" sz="2000" b="1" i="0" dirty="0">
                <a:solidFill>
                  <a:srgbClr val="00325D"/>
                </a:solidFill>
                <a:effectLst/>
                <a:latin typeface="+mn-lt"/>
              </a:rPr>
              <a:t> </a:t>
            </a:r>
            <a:r>
              <a:rPr lang="it-IT" sz="2000" b="1" i="0" dirty="0" err="1">
                <a:solidFill>
                  <a:srgbClr val="00325D"/>
                </a:solidFill>
                <a:effectLst/>
                <a:latin typeface="+mn-lt"/>
              </a:rPr>
              <a:t>tool</a:t>
            </a:r>
            <a:r>
              <a:rPr lang="it-IT" sz="2000" b="1" i="0" dirty="0">
                <a:solidFill>
                  <a:srgbClr val="00325D"/>
                </a:solidFill>
                <a:effectLst/>
                <a:latin typeface="+mn-lt"/>
              </a:rPr>
              <a:t> for </a:t>
            </a:r>
            <a:r>
              <a:rPr lang="it-IT" sz="2000" b="1" i="0" dirty="0" err="1">
                <a:solidFill>
                  <a:srgbClr val="00325D"/>
                </a:solidFill>
                <a:effectLst/>
                <a:latin typeface="+mn-lt"/>
              </a:rPr>
              <a:t>universities</a:t>
            </a:r>
            <a:br>
              <a:rPr lang="it-IT" sz="2000" b="1" i="0" dirty="0">
                <a:solidFill>
                  <a:srgbClr val="00325D"/>
                </a:solidFill>
                <a:effectLst/>
                <a:latin typeface="+mn-lt"/>
              </a:rPr>
            </a:br>
            <a:endParaRPr lang="it-IT" sz="2000" dirty="0">
              <a:latin typeface="+mn-lt"/>
            </a:endParaRPr>
          </a:p>
        </p:txBody>
      </p:sp>
      <p:sp>
        <p:nvSpPr>
          <p:cNvPr id="3" name="Sottotitolo 2">
            <a:extLst>
              <a:ext uri="{FF2B5EF4-FFF2-40B4-BE49-F238E27FC236}">
                <a16:creationId xmlns:a16="http://schemas.microsoft.com/office/drawing/2014/main" id="{64AD3DA5-49AA-3448-A34E-9E42A6C2FE94}"/>
              </a:ext>
            </a:extLst>
          </p:cNvPr>
          <p:cNvSpPr>
            <a:spLocks noGrp="1"/>
          </p:cNvSpPr>
          <p:nvPr>
            <p:ph type="subTitle" idx="1"/>
          </p:nvPr>
        </p:nvSpPr>
        <p:spPr>
          <a:xfrm>
            <a:off x="611450" y="1700760"/>
            <a:ext cx="8281150" cy="4752660"/>
          </a:xfrm>
        </p:spPr>
        <p:txBody>
          <a:bodyPr>
            <a:normAutofit fontScale="92500"/>
          </a:bodyPr>
          <a:lstStyle/>
          <a:p>
            <a:pPr algn="just"/>
            <a:r>
              <a:rPr lang="it-IT" sz="2400" b="0" i="0" dirty="0" err="1">
                <a:solidFill>
                  <a:srgbClr val="333333"/>
                </a:solidFill>
                <a:effectLst/>
              </a:rPr>
              <a:t>It</a:t>
            </a:r>
            <a:r>
              <a:rPr lang="it-IT" sz="2400" b="0" i="0" dirty="0">
                <a:solidFill>
                  <a:srgbClr val="333333"/>
                </a:solidFill>
                <a:effectLst/>
              </a:rPr>
              <a:t> </a:t>
            </a:r>
            <a:r>
              <a:rPr lang="it-IT" sz="2400" b="0" i="0" dirty="0" err="1">
                <a:solidFill>
                  <a:srgbClr val="333333"/>
                </a:solidFill>
                <a:effectLst/>
              </a:rPr>
              <a:t>becomes</a:t>
            </a:r>
            <a:r>
              <a:rPr lang="it-IT" sz="2400" b="0" i="0" dirty="0">
                <a:solidFill>
                  <a:srgbClr val="333333"/>
                </a:solidFill>
                <a:effectLst/>
              </a:rPr>
              <a:t> </a:t>
            </a:r>
            <a:r>
              <a:rPr lang="it-IT" sz="2400" b="0" i="0" dirty="0" err="1">
                <a:solidFill>
                  <a:srgbClr val="333333"/>
                </a:solidFill>
                <a:effectLst/>
              </a:rPr>
              <a:t>critical</a:t>
            </a:r>
            <a:r>
              <a:rPr lang="it-IT" sz="2400" b="0" i="0" dirty="0">
                <a:solidFill>
                  <a:srgbClr val="333333"/>
                </a:solidFill>
                <a:effectLst/>
              </a:rPr>
              <a:t> for </a:t>
            </a:r>
            <a:r>
              <a:rPr lang="it-IT" sz="2400" b="0" i="0" dirty="0" err="1">
                <a:solidFill>
                  <a:srgbClr val="333333"/>
                </a:solidFill>
                <a:effectLst/>
              </a:rPr>
              <a:t>institutes</a:t>
            </a:r>
            <a:r>
              <a:rPr lang="it-IT" sz="2400" b="0" i="0" dirty="0">
                <a:solidFill>
                  <a:srgbClr val="333333"/>
                </a:solidFill>
                <a:effectLst/>
              </a:rPr>
              <a:t> </a:t>
            </a:r>
            <a:r>
              <a:rPr lang="it-IT" sz="2400" b="0" i="0" dirty="0" err="1">
                <a:solidFill>
                  <a:srgbClr val="333333"/>
                </a:solidFill>
                <a:effectLst/>
              </a:rPr>
              <a:t>offering</a:t>
            </a:r>
            <a:r>
              <a:rPr lang="it-IT" sz="2400" b="0" i="0" dirty="0">
                <a:solidFill>
                  <a:srgbClr val="333333"/>
                </a:solidFill>
                <a:effectLst/>
              </a:rPr>
              <a:t> </a:t>
            </a:r>
            <a:r>
              <a:rPr lang="it-IT" sz="2400" b="0" i="0" dirty="0" err="1">
                <a:solidFill>
                  <a:srgbClr val="333333"/>
                </a:solidFill>
                <a:effectLst/>
              </a:rPr>
              <a:t>higher</a:t>
            </a:r>
            <a:r>
              <a:rPr lang="it-IT" sz="2400" b="0" i="0" dirty="0">
                <a:solidFill>
                  <a:srgbClr val="333333"/>
                </a:solidFill>
                <a:effectLst/>
              </a:rPr>
              <a:t> </a:t>
            </a:r>
            <a:r>
              <a:rPr lang="it-IT" sz="2400" b="0" i="0" dirty="0" err="1">
                <a:solidFill>
                  <a:srgbClr val="333333"/>
                </a:solidFill>
                <a:effectLst/>
              </a:rPr>
              <a:t>education</a:t>
            </a:r>
            <a:r>
              <a:rPr lang="it-IT" sz="2400" b="0" i="0" dirty="0">
                <a:solidFill>
                  <a:srgbClr val="333333"/>
                </a:solidFill>
                <a:effectLst/>
              </a:rPr>
              <a:t> to </a:t>
            </a:r>
            <a:r>
              <a:rPr lang="it-IT" sz="2400" b="0" i="0" dirty="0" err="1">
                <a:solidFill>
                  <a:srgbClr val="333333"/>
                </a:solidFill>
                <a:effectLst/>
              </a:rPr>
              <a:t>develop</a:t>
            </a:r>
            <a:r>
              <a:rPr lang="it-IT" sz="2400" b="0" i="0" dirty="0">
                <a:solidFill>
                  <a:srgbClr val="333333"/>
                </a:solidFill>
                <a:effectLst/>
              </a:rPr>
              <a:t> </a:t>
            </a:r>
            <a:r>
              <a:rPr lang="it-IT" sz="2400" b="0" i="0" dirty="0" err="1">
                <a:solidFill>
                  <a:srgbClr val="333333"/>
                </a:solidFill>
                <a:effectLst/>
              </a:rPr>
              <a:t>tools</a:t>
            </a:r>
            <a:r>
              <a:rPr lang="it-IT" sz="2400" b="0" i="0" dirty="0">
                <a:solidFill>
                  <a:srgbClr val="333333"/>
                </a:solidFill>
                <a:effectLst/>
              </a:rPr>
              <a:t> </a:t>
            </a:r>
            <a:r>
              <a:rPr lang="it-IT" sz="2400" b="0" i="0" dirty="0" err="1">
                <a:solidFill>
                  <a:srgbClr val="333333"/>
                </a:solidFill>
                <a:effectLst/>
              </a:rPr>
              <a:t>that</a:t>
            </a:r>
            <a:r>
              <a:rPr lang="it-IT" sz="2400" b="0" i="0" dirty="0">
                <a:solidFill>
                  <a:srgbClr val="333333"/>
                </a:solidFill>
                <a:effectLst/>
              </a:rPr>
              <a:t> can be </a:t>
            </a:r>
            <a:r>
              <a:rPr lang="it-IT" sz="2400" b="0" i="0" dirty="0" err="1">
                <a:solidFill>
                  <a:srgbClr val="333333"/>
                </a:solidFill>
                <a:effectLst/>
              </a:rPr>
              <a:t>used</a:t>
            </a:r>
            <a:r>
              <a:rPr lang="it-IT" sz="2400" b="0" i="0" dirty="0">
                <a:solidFill>
                  <a:srgbClr val="333333"/>
                </a:solidFill>
                <a:effectLst/>
              </a:rPr>
              <a:t> to </a:t>
            </a:r>
            <a:r>
              <a:rPr lang="it-IT" sz="2400" b="0" i="0" dirty="0" err="1">
                <a:solidFill>
                  <a:srgbClr val="333333"/>
                </a:solidFill>
                <a:effectLst/>
              </a:rPr>
              <a:t>convey</a:t>
            </a:r>
            <a:r>
              <a:rPr lang="it-IT" sz="2400" b="0" i="0" dirty="0">
                <a:solidFill>
                  <a:srgbClr val="333333"/>
                </a:solidFill>
                <a:effectLst/>
              </a:rPr>
              <a:t> </a:t>
            </a:r>
            <a:r>
              <a:rPr lang="it-IT" sz="2400" b="0" i="0" dirty="0" err="1">
                <a:solidFill>
                  <a:srgbClr val="333333"/>
                </a:solidFill>
                <a:effectLst/>
              </a:rPr>
              <a:t>important</a:t>
            </a:r>
            <a:r>
              <a:rPr lang="it-IT" sz="2400" b="0" i="0" dirty="0">
                <a:solidFill>
                  <a:srgbClr val="333333"/>
                </a:solidFill>
                <a:effectLst/>
              </a:rPr>
              <a:t> information to </a:t>
            </a:r>
            <a:r>
              <a:rPr lang="it-IT" sz="2400" b="0" i="0" dirty="0" err="1">
                <a:solidFill>
                  <a:srgbClr val="333333"/>
                </a:solidFill>
                <a:effectLst/>
              </a:rPr>
              <a:t>those</a:t>
            </a:r>
            <a:r>
              <a:rPr lang="it-IT" sz="2400" b="0" i="0" dirty="0">
                <a:solidFill>
                  <a:srgbClr val="333333"/>
                </a:solidFill>
                <a:effectLst/>
              </a:rPr>
              <a:t> </a:t>
            </a:r>
            <a:r>
              <a:rPr lang="it-IT" sz="2400" b="0" i="0" dirty="0" err="1">
                <a:solidFill>
                  <a:srgbClr val="333333"/>
                </a:solidFill>
                <a:effectLst/>
              </a:rPr>
              <a:t>who</a:t>
            </a:r>
            <a:r>
              <a:rPr lang="it-IT" sz="2400" b="0" i="0" dirty="0">
                <a:solidFill>
                  <a:srgbClr val="333333"/>
                </a:solidFill>
                <a:effectLst/>
              </a:rPr>
              <a:t> are </a:t>
            </a:r>
            <a:r>
              <a:rPr lang="it-IT" sz="2400" b="0" i="0" dirty="0" err="1">
                <a:solidFill>
                  <a:srgbClr val="333333"/>
                </a:solidFill>
                <a:effectLst/>
              </a:rPr>
              <a:t>responsible</a:t>
            </a:r>
            <a:r>
              <a:rPr lang="it-IT" sz="2400" b="0" i="0" dirty="0">
                <a:solidFill>
                  <a:srgbClr val="333333"/>
                </a:solidFill>
                <a:effectLst/>
              </a:rPr>
              <a:t> for </a:t>
            </a:r>
            <a:r>
              <a:rPr lang="it-IT" sz="2400" b="0" i="0" dirty="0" err="1">
                <a:solidFill>
                  <a:srgbClr val="333333"/>
                </a:solidFill>
                <a:effectLst/>
              </a:rPr>
              <a:t>making</a:t>
            </a:r>
            <a:r>
              <a:rPr lang="it-IT" sz="2400" b="0" i="0" dirty="0">
                <a:solidFill>
                  <a:srgbClr val="333333"/>
                </a:solidFill>
                <a:effectLst/>
              </a:rPr>
              <a:t> </a:t>
            </a:r>
            <a:r>
              <a:rPr lang="it-IT" sz="2400" b="0" i="0" dirty="0" err="1">
                <a:solidFill>
                  <a:srgbClr val="333333"/>
                </a:solidFill>
                <a:effectLst/>
              </a:rPr>
              <a:t>decisions</a:t>
            </a:r>
            <a:r>
              <a:rPr lang="it-IT" sz="2400" b="0" i="0" dirty="0">
                <a:solidFill>
                  <a:srgbClr val="333333"/>
                </a:solidFill>
                <a:effectLst/>
              </a:rPr>
              <a:t> </a:t>
            </a:r>
            <a:r>
              <a:rPr lang="it-IT" sz="2400" b="0" i="0" dirty="0" err="1">
                <a:solidFill>
                  <a:srgbClr val="333333"/>
                </a:solidFill>
                <a:effectLst/>
              </a:rPr>
              <a:t>that</a:t>
            </a:r>
            <a:r>
              <a:rPr lang="it-IT" sz="2400" b="0" i="0" dirty="0">
                <a:solidFill>
                  <a:srgbClr val="333333"/>
                </a:solidFill>
                <a:effectLst/>
              </a:rPr>
              <a:t> can be </a:t>
            </a:r>
            <a:r>
              <a:rPr lang="it-IT" sz="2400" b="0" i="0" dirty="0" err="1">
                <a:solidFill>
                  <a:srgbClr val="333333"/>
                </a:solidFill>
                <a:effectLst/>
              </a:rPr>
              <a:t>readily</a:t>
            </a:r>
            <a:r>
              <a:rPr lang="it-IT" sz="2400" b="0" i="0" dirty="0">
                <a:solidFill>
                  <a:srgbClr val="333333"/>
                </a:solidFill>
                <a:effectLst/>
              </a:rPr>
              <a:t> </a:t>
            </a:r>
            <a:r>
              <a:rPr lang="it-IT" sz="2400" b="0" i="0" dirty="0" err="1">
                <a:solidFill>
                  <a:srgbClr val="333333"/>
                </a:solidFill>
                <a:effectLst/>
              </a:rPr>
              <a:t>understandable</a:t>
            </a:r>
            <a:r>
              <a:rPr lang="it-IT" sz="2400" b="0" i="0" dirty="0">
                <a:solidFill>
                  <a:srgbClr val="333333"/>
                </a:solidFill>
                <a:effectLst/>
              </a:rPr>
              <a:t> to </a:t>
            </a:r>
            <a:r>
              <a:rPr lang="it-IT" sz="2400" b="0" i="0" dirty="0" err="1">
                <a:solidFill>
                  <a:srgbClr val="333333"/>
                </a:solidFill>
                <a:effectLst/>
              </a:rPr>
              <a:t>all</a:t>
            </a:r>
            <a:r>
              <a:rPr lang="it-IT" sz="2400" b="0" i="0" dirty="0">
                <a:solidFill>
                  <a:srgbClr val="333333"/>
                </a:solidFill>
                <a:effectLst/>
              </a:rPr>
              <a:t>. </a:t>
            </a:r>
            <a:r>
              <a:rPr lang="it-IT" sz="2400" b="0" i="0" dirty="0" err="1">
                <a:solidFill>
                  <a:srgbClr val="333333"/>
                </a:solidFill>
                <a:effectLst/>
              </a:rPr>
              <a:t>One</a:t>
            </a:r>
            <a:r>
              <a:rPr lang="it-IT" sz="2400" b="0" i="0" dirty="0">
                <a:solidFill>
                  <a:srgbClr val="333333"/>
                </a:solidFill>
                <a:effectLst/>
              </a:rPr>
              <a:t> of </a:t>
            </a:r>
            <a:r>
              <a:rPr lang="it-IT" sz="2400" b="0" i="0" dirty="0" err="1">
                <a:solidFill>
                  <a:srgbClr val="333333"/>
                </a:solidFill>
                <a:effectLst/>
              </a:rPr>
              <a:t>such</a:t>
            </a:r>
            <a:r>
              <a:rPr lang="it-IT" sz="2400" b="0" i="0" dirty="0">
                <a:solidFill>
                  <a:srgbClr val="333333"/>
                </a:solidFill>
                <a:effectLst/>
              </a:rPr>
              <a:t> </a:t>
            </a:r>
            <a:r>
              <a:rPr lang="it-IT" sz="2400" b="0" i="0" dirty="0" err="1">
                <a:solidFill>
                  <a:srgbClr val="333333"/>
                </a:solidFill>
                <a:effectLst/>
              </a:rPr>
              <a:t>tools</a:t>
            </a:r>
            <a:r>
              <a:rPr lang="it-IT" sz="2400" b="0" i="0" dirty="0">
                <a:solidFill>
                  <a:srgbClr val="333333"/>
                </a:solidFill>
                <a:effectLst/>
              </a:rPr>
              <a:t> </a:t>
            </a:r>
            <a:r>
              <a:rPr lang="it-IT" sz="2400" b="0" i="0" dirty="0" err="1">
                <a:solidFill>
                  <a:srgbClr val="333333"/>
                </a:solidFill>
                <a:effectLst/>
              </a:rPr>
              <a:t>available</a:t>
            </a:r>
            <a:r>
              <a:rPr lang="it-IT" sz="2400" b="0" i="0" dirty="0">
                <a:solidFill>
                  <a:srgbClr val="333333"/>
                </a:solidFill>
                <a:effectLst/>
              </a:rPr>
              <a:t> for </a:t>
            </a:r>
            <a:r>
              <a:rPr lang="it-IT" sz="2400" b="0" i="0" dirty="0" err="1">
                <a:solidFill>
                  <a:srgbClr val="333333"/>
                </a:solidFill>
                <a:effectLst/>
              </a:rPr>
              <a:t>making</a:t>
            </a:r>
            <a:r>
              <a:rPr lang="it-IT" sz="2400" b="0" i="0" dirty="0">
                <a:solidFill>
                  <a:srgbClr val="333333"/>
                </a:solidFill>
                <a:effectLst/>
              </a:rPr>
              <a:t> ready-to-</a:t>
            </a:r>
            <a:r>
              <a:rPr lang="it-IT" sz="2400" b="0" i="0" dirty="0" err="1">
                <a:solidFill>
                  <a:srgbClr val="333333"/>
                </a:solidFill>
                <a:effectLst/>
              </a:rPr>
              <a:t>understand</a:t>
            </a:r>
            <a:r>
              <a:rPr lang="it-IT" sz="2400" b="0" i="0" dirty="0">
                <a:solidFill>
                  <a:srgbClr val="333333"/>
                </a:solidFill>
                <a:effectLst/>
              </a:rPr>
              <a:t> </a:t>
            </a:r>
            <a:r>
              <a:rPr lang="it-IT" sz="2400" b="0" i="0" dirty="0" err="1">
                <a:solidFill>
                  <a:srgbClr val="333333"/>
                </a:solidFill>
                <a:effectLst/>
              </a:rPr>
              <a:t>decisions</a:t>
            </a:r>
            <a:r>
              <a:rPr lang="it-IT" sz="2400" b="0" i="0" dirty="0">
                <a:solidFill>
                  <a:srgbClr val="333333"/>
                </a:solidFill>
                <a:effectLst/>
              </a:rPr>
              <a:t> </a:t>
            </a:r>
            <a:r>
              <a:rPr lang="it-IT" sz="2400" b="0" i="0" dirty="0" err="1">
                <a:solidFill>
                  <a:srgbClr val="333333"/>
                </a:solidFill>
                <a:effectLst/>
              </a:rPr>
              <a:t>is</a:t>
            </a:r>
            <a:r>
              <a:rPr lang="it-IT" sz="2400" b="0" i="0" dirty="0">
                <a:solidFill>
                  <a:srgbClr val="333333"/>
                </a:solidFill>
                <a:effectLst/>
              </a:rPr>
              <a:t> a </a:t>
            </a:r>
            <a:r>
              <a:rPr lang="it-IT" sz="2400" b="1" i="0" dirty="0" err="1">
                <a:solidFill>
                  <a:srgbClr val="333333"/>
                </a:solidFill>
                <a:effectLst/>
              </a:rPr>
              <a:t>dashboard</a:t>
            </a:r>
            <a:r>
              <a:rPr lang="it-IT" sz="2400" b="0" i="0" dirty="0">
                <a:solidFill>
                  <a:srgbClr val="333333"/>
                </a:solidFill>
                <a:effectLst/>
              </a:rPr>
              <a:t>. </a:t>
            </a:r>
            <a:r>
              <a:rPr lang="it-IT" sz="2400" b="0" i="0" dirty="0" err="1">
                <a:solidFill>
                  <a:srgbClr val="333333"/>
                </a:solidFill>
                <a:effectLst/>
              </a:rPr>
              <a:t>It</a:t>
            </a:r>
            <a:r>
              <a:rPr lang="it-IT" sz="2400" b="0" i="0" dirty="0">
                <a:solidFill>
                  <a:srgbClr val="333333"/>
                </a:solidFill>
                <a:effectLst/>
              </a:rPr>
              <a:t> </a:t>
            </a:r>
            <a:r>
              <a:rPr lang="it-IT" sz="2400" b="0" i="0" dirty="0" err="1">
                <a:solidFill>
                  <a:srgbClr val="333333"/>
                </a:solidFill>
                <a:effectLst/>
              </a:rPr>
              <a:t>is</a:t>
            </a:r>
            <a:r>
              <a:rPr lang="it-IT" sz="2400" b="0" i="0" dirty="0">
                <a:solidFill>
                  <a:srgbClr val="333333"/>
                </a:solidFill>
                <a:effectLst/>
              </a:rPr>
              <a:t> a </a:t>
            </a:r>
            <a:r>
              <a:rPr lang="it-IT" sz="2400" b="0" i="0" dirty="0" err="1">
                <a:solidFill>
                  <a:srgbClr val="333333"/>
                </a:solidFill>
                <a:effectLst/>
              </a:rPr>
              <a:t>document</a:t>
            </a:r>
            <a:r>
              <a:rPr lang="it-IT" sz="2400" b="0" i="0" dirty="0">
                <a:solidFill>
                  <a:srgbClr val="333333"/>
                </a:solidFill>
                <a:effectLst/>
              </a:rPr>
              <a:t> of </a:t>
            </a:r>
            <a:r>
              <a:rPr lang="it-IT" sz="2400" b="0" i="0" dirty="0" err="1">
                <a:solidFill>
                  <a:srgbClr val="333333"/>
                </a:solidFill>
                <a:effectLst/>
              </a:rPr>
              <a:t>one</a:t>
            </a:r>
            <a:r>
              <a:rPr lang="it-IT" sz="2400" b="0" i="0" dirty="0">
                <a:solidFill>
                  <a:srgbClr val="333333"/>
                </a:solidFill>
                <a:effectLst/>
              </a:rPr>
              <a:t> or </a:t>
            </a:r>
            <a:r>
              <a:rPr lang="it-IT" sz="2400" b="0" i="0" dirty="0" err="1">
                <a:solidFill>
                  <a:srgbClr val="333333"/>
                </a:solidFill>
                <a:effectLst/>
              </a:rPr>
              <a:t>two</a:t>
            </a:r>
            <a:r>
              <a:rPr lang="it-IT" sz="2400" b="0" i="0" dirty="0">
                <a:solidFill>
                  <a:srgbClr val="333333"/>
                </a:solidFill>
                <a:effectLst/>
              </a:rPr>
              <a:t> </a:t>
            </a:r>
            <a:r>
              <a:rPr lang="it-IT" sz="2400" b="0" i="0" dirty="0" err="1">
                <a:solidFill>
                  <a:srgbClr val="333333"/>
                </a:solidFill>
                <a:effectLst/>
              </a:rPr>
              <a:t>pages</a:t>
            </a:r>
            <a:r>
              <a:rPr lang="it-IT" sz="2400" b="0" i="0" dirty="0">
                <a:solidFill>
                  <a:srgbClr val="333333"/>
                </a:solidFill>
                <a:effectLst/>
              </a:rPr>
              <a:t> </a:t>
            </a:r>
            <a:r>
              <a:rPr lang="it-IT" sz="2400" b="0" i="0" dirty="0" err="1">
                <a:solidFill>
                  <a:srgbClr val="333333"/>
                </a:solidFill>
                <a:effectLst/>
              </a:rPr>
              <a:t>that</a:t>
            </a:r>
            <a:r>
              <a:rPr lang="it-IT" sz="2400" b="0" i="0" dirty="0">
                <a:solidFill>
                  <a:srgbClr val="333333"/>
                </a:solidFill>
                <a:effectLst/>
              </a:rPr>
              <a:t> </a:t>
            </a:r>
            <a:r>
              <a:rPr lang="it-IT" sz="2400" b="0" i="0" dirty="0" err="1">
                <a:solidFill>
                  <a:srgbClr val="333333"/>
                </a:solidFill>
                <a:effectLst/>
              </a:rPr>
              <a:t>contains</a:t>
            </a:r>
            <a:r>
              <a:rPr lang="it-IT" sz="2400" b="0" i="0" dirty="0">
                <a:solidFill>
                  <a:srgbClr val="333333"/>
                </a:solidFill>
                <a:effectLst/>
              </a:rPr>
              <a:t> </a:t>
            </a:r>
            <a:r>
              <a:rPr lang="it-IT" sz="2400" b="0" i="0" dirty="0" err="1">
                <a:solidFill>
                  <a:srgbClr val="333333"/>
                </a:solidFill>
                <a:effectLst/>
              </a:rPr>
              <a:t>critical</a:t>
            </a:r>
            <a:r>
              <a:rPr lang="it-IT" sz="2400" b="0" i="0" dirty="0">
                <a:solidFill>
                  <a:srgbClr val="333333"/>
                </a:solidFill>
                <a:effectLst/>
              </a:rPr>
              <a:t> information in a </a:t>
            </a:r>
            <a:r>
              <a:rPr lang="it-IT" sz="2400" b="0" i="0" dirty="0" err="1">
                <a:solidFill>
                  <a:srgbClr val="333333"/>
                </a:solidFill>
                <a:effectLst/>
              </a:rPr>
              <a:t>simple</a:t>
            </a:r>
            <a:r>
              <a:rPr lang="it-IT" sz="2400" b="0" i="0" dirty="0">
                <a:solidFill>
                  <a:srgbClr val="333333"/>
                </a:solidFill>
                <a:effectLst/>
              </a:rPr>
              <a:t> and </a:t>
            </a:r>
            <a:r>
              <a:rPr lang="it-IT" sz="2400" b="0" i="0" dirty="0" err="1">
                <a:solidFill>
                  <a:srgbClr val="333333"/>
                </a:solidFill>
                <a:effectLst/>
              </a:rPr>
              <a:t>visually</a:t>
            </a:r>
            <a:r>
              <a:rPr lang="it-IT" sz="2400" b="0" i="0" dirty="0">
                <a:solidFill>
                  <a:srgbClr val="333333"/>
                </a:solidFill>
                <a:effectLst/>
              </a:rPr>
              <a:t> </a:t>
            </a:r>
            <a:r>
              <a:rPr lang="it-IT" sz="2400" b="0" i="0" dirty="0" err="1">
                <a:solidFill>
                  <a:srgbClr val="333333"/>
                </a:solidFill>
                <a:effectLst/>
              </a:rPr>
              <a:t>appealing</a:t>
            </a:r>
            <a:r>
              <a:rPr lang="it-IT" sz="2400" b="0" i="0" dirty="0">
                <a:solidFill>
                  <a:srgbClr val="333333"/>
                </a:solidFill>
                <a:effectLst/>
              </a:rPr>
              <a:t> format. An </a:t>
            </a:r>
            <a:r>
              <a:rPr lang="it-IT" sz="2400" b="0" i="0" dirty="0" err="1">
                <a:solidFill>
                  <a:srgbClr val="333333"/>
                </a:solidFill>
                <a:effectLst/>
              </a:rPr>
              <a:t>institutional</a:t>
            </a:r>
            <a:r>
              <a:rPr lang="it-IT" sz="2400" b="0" i="0" dirty="0">
                <a:solidFill>
                  <a:srgbClr val="333333"/>
                </a:solidFill>
                <a:effectLst/>
              </a:rPr>
              <a:t> </a:t>
            </a:r>
            <a:r>
              <a:rPr lang="it-IT" sz="2400" b="0" i="0" dirty="0" err="1">
                <a:solidFill>
                  <a:srgbClr val="333333"/>
                </a:solidFill>
                <a:effectLst/>
              </a:rPr>
              <a:t>dashboard</a:t>
            </a:r>
            <a:r>
              <a:rPr lang="it-IT" sz="2400" b="0" i="0" dirty="0">
                <a:solidFill>
                  <a:srgbClr val="333333"/>
                </a:solidFill>
                <a:effectLst/>
              </a:rPr>
              <a:t> </a:t>
            </a:r>
            <a:r>
              <a:rPr lang="it-IT" sz="2400" b="0" i="0" dirty="0" err="1">
                <a:solidFill>
                  <a:srgbClr val="333333"/>
                </a:solidFill>
                <a:effectLst/>
              </a:rPr>
              <a:t>is</a:t>
            </a:r>
            <a:r>
              <a:rPr lang="it-IT" sz="2400" b="0" i="0" dirty="0">
                <a:solidFill>
                  <a:srgbClr val="333333"/>
                </a:solidFill>
                <a:effectLst/>
              </a:rPr>
              <a:t> </a:t>
            </a:r>
            <a:r>
              <a:rPr lang="it-IT" sz="2400" b="0" i="0" dirty="0" err="1">
                <a:solidFill>
                  <a:srgbClr val="333333"/>
                </a:solidFill>
                <a:effectLst/>
              </a:rPr>
              <a:t>designed</a:t>
            </a:r>
            <a:r>
              <a:rPr lang="it-IT" sz="2400" b="0" i="0" dirty="0">
                <a:solidFill>
                  <a:srgbClr val="333333"/>
                </a:solidFill>
                <a:effectLst/>
              </a:rPr>
              <a:t> in </a:t>
            </a:r>
            <a:r>
              <a:rPr lang="it-IT" sz="2400" b="0" i="0" dirty="0" err="1">
                <a:solidFill>
                  <a:srgbClr val="333333"/>
                </a:solidFill>
                <a:effectLst/>
              </a:rPr>
              <a:t>such</a:t>
            </a:r>
            <a:r>
              <a:rPr lang="it-IT" sz="2400" b="0" i="0" dirty="0">
                <a:solidFill>
                  <a:srgbClr val="333333"/>
                </a:solidFill>
                <a:effectLst/>
              </a:rPr>
              <a:t> a way </a:t>
            </a:r>
            <a:r>
              <a:rPr lang="it-IT" sz="2400" b="0" i="0" dirty="0" err="1">
                <a:solidFill>
                  <a:srgbClr val="333333"/>
                </a:solidFill>
                <a:effectLst/>
              </a:rPr>
              <a:t>that</a:t>
            </a:r>
            <a:r>
              <a:rPr lang="it-IT" sz="2400" b="0" i="0" dirty="0">
                <a:solidFill>
                  <a:srgbClr val="333333"/>
                </a:solidFill>
                <a:effectLst/>
              </a:rPr>
              <a:t> </a:t>
            </a:r>
            <a:r>
              <a:rPr lang="it-IT" sz="2400" b="0" i="0" dirty="0" err="1">
                <a:solidFill>
                  <a:srgbClr val="333333"/>
                </a:solidFill>
                <a:effectLst/>
              </a:rPr>
              <a:t>helps</a:t>
            </a:r>
            <a:r>
              <a:rPr lang="it-IT" sz="2400" b="0" i="0" dirty="0">
                <a:solidFill>
                  <a:srgbClr val="333333"/>
                </a:solidFill>
                <a:effectLst/>
              </a:rPr>
              <a:t> the </a:t>
            </a:r>
            <a:r>
              <a:rPr lang="it-IT" sz="2400" b="0" i="0" dirty="0" err="1">
                <a:solidFill>
                  <a:srgbClr val="333333"/>
                </a:solidFill>
                <a:effectLst/>
              </a:rPr>
              <a:t>university</a:t>
            </a:r>
            <a:r>
              <a:rPr lang="it-IT" sz="2400" b="0" i="0" dirty="0">
                <a:solidFill>
                  <a:srgbClr val="333333"/>
                </a:solidFill>
                <a:effectLst/>
              </a:rPr>
              <a:t> management guide the </a:t>
            </a:r>
            <a:r>
              <a:rPr lang="it-IT" sz="2400" b="0" i="0" dirty="0" err="1">
                <a:solidFill>
                  <a:srgbClr val="333333"/>
                </a:solidFill>
                <a:effectLst/>
              </a:rPr>
              <a:t>organization</a:t>
            </a:r>
            <a:r>
              <a:rPr lang="it-IT" sz="2400" b="0" i="0" dirty="0">
                <a:solidFill>
                  <a:srgbClr val="333333"/>
                </a:solidFill>
                <a:effectLst/>
              </a:rPr>
              <a:t>. Or </a:t>
            </a:r>
            <a:r>
              <a:rPr lang="it-IT" sz="2400" b="0" i="0" dirty="0" err="1">
                <a:solidFill>
                  <a:srgbClr val="333333"/>
                </a:solidFill>
                <a:effectLst/>
              </a:rPr>
              <a:t>it</a:t>
            </a:r>
            <a:r>
              <a:rPr lang="it-IT" sz="2400" b="0" i="0" dirty="0">
                <a:solidFill>
                  <a:srgbClr val="333333"/>
                </a:solidFill>
                <a:effectLst/>
              </a:rPr>
              <a:t> can </a:t>
            </a:r>
            <a:r>
              <a:rPr lang="it-IT" sz="2400" b="0" i="0" dirty="0" err="1">
                <a:solidFill>
                  <a:srgbClr val="333333"/>
                </a:solidFill>
                <a:effectLst/>
              </a:rPr>
              <a:t>also</a:t>
            </a:r>
            <a:r>
              <a:rPr lang="it-IT" sz="2400" b="0" i="0" dirty="0">
                <a:solidFill>
                  <a:srgbClr val="333333"/>
                </a:solidFill>
                <a:effectLst/>
              </a:rPr>
              <a:t> be </a:t>
            </a:r>
            <a:r>
              <a:rPr lang="it-IT" sz="2400" b="0" i="0" dirty="0" err="1">
                <a:solidFill>
                  <a:srgbClr val="333333"/>
                </a:solidFill>
                <a:effectLst/>
              </a:rPr>
              <a:t>called</a:t>
            </a:r>
            <a:r>
              <a:rPr lang="it-IT" sz="2400" b="0" i="0" dirty="0">
                <a:solidFill>
                  <a:srgbClr val="333333"/>
                </a:solidFill>
                <a:effectLst/>
              </a:rPr>
              <a:t> a </a:t>
            </a:r>
            <a:r>
              <a:rPr lang="it-IT" sz="2400" b="0" i="0" dirty="0" err="1">
                <a:solidFill>
                  <a:srgbClr val="333333"/>
                </a:solidFill>
                <a:effectLst/>
              </a:rPr>
              <a:t>key</a:t>
            </a:r>
            <a:r>
              <a:rPr lang="it-IT" sz="2400" b="0" i="0" dirty="0">
                <a:solidFill>
                  <a:srgbClr val="333333"/>
                </a:solidFill>
                <a:effectLst/>
              </a:rPr>
              <a:t> </a:t>
            </a:r>
            <a:r>
              <a:rPr lang="it-IT" sz="2400" b="0" i="0" dirty="0" err="1">
                <a:solidFill>
                  <a:srgbClr val="333333"/>
                </a:solidFill>
                <a:effectLst/>
              </a:rPr>
              <a:t>element</a:t>
            </a:r>
            <a:r>
              <a:rPr lang="it-IT" sz="2400" dirty="0">
                <a:solidFill>
                  <a:srgbClr val="333333"/>
                </a:solidFill>
              </a:rPr>
              <a:t> </a:t>
            </a:r>
            <a:r>
              <a:rPr lang="it-IT" sz="2400" b="0" i="0" dirty="0" err="1">
                <a:solidFill>
                  <a:srgbClr val="333333"/>
                </a:solidFill>
                <a:effectLst/>
              </a:rPr>
              <a:t>which</a:t>
            </a:r>
            <a:r>
              <a:rPr lang="it-IT" sz="2400" b="0" i="0" dirty="0">
                <a:solidFill>
                  <a:srgbClr val="333333"/>
                </a:solidFill>
                <a:effectLst/>
              </a:rPr>
              <a:t> can be </a:t>
            </a:r>
            <a:r>
              <a:rPr lang="it-IT" sz="2400" b="0" i="0" dirty="0" err="1">
                <a:solidFill>
                  <a:srgbClr val="333333"/>
                </a:solidFill>
                <a:effectLst/>
              </a:rPr>
              <a:t>used</a:t>
            </a:r>
            <a:r>
              <a:rPr lang="it-IT" sz="2400" b="0" i="0" dirty="0">
                <a:solidFill>
                  <a:srgbClr val="333333"/>
                </a:solidFill>
                <a:effectLst/>
              </a:rPr>
              <a:t> to navigate or monitor the </a:t>
            </a:r>
            <a:r>
              <a:rPr lang="it-IT" sz="2400" b="0" i="0" dirty="0" err="1">
                <a:solidFill>
                  <a:srgbClr val="333333"/>
                </a:solidFill>
                <a:effectLst/>
              </a:rPr>
              <a:t>organization</a:t>
            </a:r>
            <a:r>
              <a:rPr lang="it-IT" sz="2400" b="0" i="0" dirty="0">
                <a:solidFill>
                  <a:srgbClr val="333333"/>
                </a:solidFill>
                <a:effectLst/>
              </a:rPr>
              <a:t>. The </a:t>
            </a:r>
            <a:r>
              <a:rPr lang="it-IT" sz="2400" b="0" i="0" dirty="0" err="1">
                <a:solidFill>
                  <a:srgbClr val="333333"/>
                </a:solidFill>
                <a:effectLst/>
              </a:rPr>
              <a:t>institutional</a:t>
            </a:r>
            <a:r>
              <a:rPr lang="it-IT" sz="2400" b="0" i="0" dirty="0">
                <a:solidFill>
                  <a:srgbClr val="333333"/>
                </a:solidFill>
                <a:effectLst/>
              </a:rPr>
              <a:t> </a:t>
            </a:r>
            <a:r>
              <a:rPr lang="it-IT" sz="2400" b="0" i="0" dirty="0" err="1">
                <a:solidFill>
                  <a:srgbClr val="333333"/>
                </a:solidFill>
                <a:effectLst/>
              </a:rPr>
              <a:t>dashboard</a:t>
            </a:r>
            <a:r>
              <a:rPr lang="it-IT" sz="2400" b="0" i="0" dirty="0">
                <a:solidFill>
                  <a:srgbClr val="333333"/>
                </a:solidFill>
                <a:effectLst/>
              </a:rPr>
              <a:t> for a </a:t>
            </a:r>
            <a:r>
              <a:rPr lang="it-IT" sz="2400" b="0" i="0" dirty="0" err="1">
                <a:solidFill>
                  <a:srgbClr val="333333"/>
                </a:solidFill>
                <a:effectLst/>
              </a:rPr>
              <a:t>university</a:t>
            </a:r>
            <a:r>
              <a:rPr lang="it-IT" sz="2400" b="0" i="0" dirty="0">
                <a:solidFill>
                  <a:srgbClr val="333333"/>
                </a:solidFill>
                <a:effectLst/>
              </a:rPr>
              <a:t> </a:t>
            </a:r>
            <a:r>
              <a:rPr lang="it-IT" sz="2400" b="0" i="0" dirty="0" err="1">
                <a:solidFill>
                  <a:srgbClr val="333333"/>
                </a:solidFill>
                <a:effectLst/>
              </a:rPr>
              <a:t>is</a:t>
            </a:r>
            <a:r>
              <a:rPr lang="it-IT" sz="2400" b="0" i="0" dirty="0">
                <a:solidFill>
                  <a:srgbClr val="333333"/>
                </a:solidFill>
                <a:effectLst/>
              </a:rPr>
              <a:t> a management </a:t>
            </a:r>
            <a:r>
              <a:rPr lang="it-IT" sz="2400" b="0" i="0" dirty="0" err="1">
                <a:solidFill>
                  <a:srgbClr val="333333"/>
                </a:solidFill>
                <a:effectLst/>
              </a:rPr>
              <a:t>tool</a:t>
            </a:r>
            <a:r>
              <a:rPr lang="it-IT" sz="2400" b="0" i="0" dirty="0">
                <a:solidFill>
                  <a:srgbClr val="333333"/>
                </a:solidFill>
                <a:effectLst/>
              </a:rPr>
              <a:t> </a:t>
            </a:r>
            <a:r>
              <a:rPr lang="it-IT" sz="2400" b="0" i="0" dirty="0" err="1">
                <a:solidFill>
                  <a:srgbClr val="333333"/>
                </a:solidFill>
                <a:effectLst/>
              </a:rPr>
              <a:t>that</a:t>
            </a:r>
            <a:r>
              <a:rPr lang="it-IT" sz="2400" b="0" i="0" dirty="0">
                <a:solidFill>
                  <a:srgbClr val="333333"/>
                </a:solidFill>
                <a:effectLst/>
              </a:rPr>
              <a:t> </a:t>
            </a:r>
            <a:r>
              <a:rPr lang="it-IT" sz="2400" b="0" i="0" dirty="0" err="1">
                <a:solidFill>
                  <a:srgbClr val="333333"/>
                </a:solidFill>
                <a:effectLst/>
              </a:rPr>
              <a:t>briefly</a:t>
            </a:r>
            <a:r>
              <a:rPr lang="it-IT" sz="2400" b="0" i="0" dirty="0">
                <a:solidFill>
                  <a:srgbClr val="333333"/>
                </a:solidFill>
                <a:effectLst/>
              </a:rPr>
              <a:t> </a:t>
            </a:r>
            <a:r>
              <a:rPr lang="it-IT" sz="2400" b="0" i="0" dirty="0" err="1">
                <a:solidFill>
                  <a:srgbClr val="333333"/>
                </a:solidFill>
                <a:effectLst/>
              </a:rPr>
              <a:t>explains</a:t>
            </a:r>
            <a:r>
              <a:rPr lang="it-IT" sz="2400" b="0" i="0" dirty="0">
                <a:solidFill>
                  <a:srgbClr val="333333"/>
                </a:solidFill>
                <a:effectLst/>
              </a:rPr>
              <a:t> and </a:t>
            </a:r>
            <a:r>
              <a:rPr lang="it-IT" sz="2400" b="0" i="0" dirty="0" err="1">
                <a:solidFill>
                  <a:srgbClr val="333333"/>
                </a:solidFill>
                <a:effectLst/>
              </a:rPr>
              <a:t>informs</a:t>
            </a:r>
            <a:r>
              <a:rPr lang="it-IT" sz="2400" b="0" i="0" dirty="0">
                <a:solidFill>
                  <a:srgbClr val="333333"/>
                </a:solidFill>
                <a:effectLst/>
              </a:rPr>
              <a:t> the </a:t>
            </a:r>
            <a:r>
              <a:rPr lang="it-IT" sz="2400" b="0" i="0" dirty="0" err="1">
                <a:solidFill>
                  <a:srgbClr val="333333"/>
                </a:solidFill>
                <a:effectLst/>
              </a:rPr>
              <a:t>viewers</a:t>
            </a:r>
            <a:r>
              <a:rPr lang="it-IT" sz="2400" b="0" i="0" dirty="0">
                <a:solidFill>
                  <a:srgbClr val="333333"/>
                </a:solidFill>
                <a:effectLst/>
              </a:rPr>
              <a:t> </a:t>
            </a:r>
            <a:r>
              <a:rPr lang="it-IT" sz="2400" b="0" i="0" dirty="0" err="1">
                <a:solidFill>
                  <a:srgbClr val="333333"/>
                </a:solidFill>
                <a:effectLst/>
              </a:rPr>
              <a:t>regarding</a:t>
            </a:r>
            <a:r>
              <a:rPr lang="it-IT" sz="2400" b="0" i="0" dirty="0">
                <a:solidFill>
                  <a:srgbClr val="333333"/>
                </a:solidFill>
                <a:effectLst/>
              </a:rPr>
              <a:t> the </a:t>
            </a:r>
            <a:r>
              <a:rPr lang="it-IT" sz="2400" b="0" i="0" dirty="0" err="1">
                <a:solidFill>
                  <a:srgbClr val="333333"/>
                </a:solidFill>
                <a:effectLst/>
              </a:rPr>
              <a:t>current</a:t>
            </a:r>
            <a:r>
              <a:rPr lang="it-IT" sz="2400" b="0" i="0" dirty="0">
                <a:solidFill>
                  <a:srgbClr val="333333"/>
                </a:solidFill>
                <a:effectLst/>
              </a:rPr>
              <a:t> state of </a:t>
            </a:r>
            <a:r>
              <a:rPr lang="it-IT" sz="2400" b="0" i="0" dirty="0" err="1">
                <a:solidFill>
                  <a:srgbClr val="333333"/>
                </a:solidFill>
                <a:effectLst/>
              </a:rPr>
              <a:t>affairs</a:t>
            </a:r>
            <a:r>
              <a:rPr lang="it-IT" sz="2400" b="0" i="0" dirty="0">
                <a:solidFill>
                  <a:srgbClr val="333333"/>
                </a:solidFill>
                <a:effectLst/>
              </a:rPr>
              <a:t>, </a:t>
            </a:r>
            <a:r>
              <a:rPr lang="it-IT" sz="2400" b="0" i="0" dirty="0" err="1">
                <a:solidFill>
                  <a:srgbClr val="333333"/>
                </a:solidFill>
                <a:effectLst/>
              </a:rPr>
              <a:t>provides</a:t>
            </a:r>
            <a:r>
              <a:rPr lang="it-IT" sz="2400" b="0" i="0" dirty="0">
                <a:solidFill>
                  <a:srgbClr val="333333"/>
                </a:solidFill>
                <a:effectLst/>
              </a:rPr>
              <a:t> information </a:t>
            </a:r>
            <a:r>
              <a:rPr lang="it-IT" sz="2400" b="0" i="0" dirty="0" err="1">
                <a:solidFill>
                  <a:srgbClr val="333333"/>
                </a:solidFill>
                <a:effectLst/>
              </a:rPr>
              <a:t>that</a:t>
            </a:r>
            <a:r>
              <a:rPr lang="it-IT" sz="2400" b="0" i="0" dirty="0">
                <a:solidFill>
                  <a:srgbClr val="333333"/>
                </a:solidFill>
                <a:effectLst/>
              </a:rPr>
              <a:t> can be </a:t>
            </a:r>
            <a:r>
              <a:rPr lang="it-IT" sz="2400" b="0" i="0" dirty="0" err="1">
                <a:solidFill>
                  <a:srgbClr val="333333"/>
                </a:solidFill>
                <a:effectLst/>
              </a:rPr>
              <a:t>used</a:t>
            </a:r>
            <a:r>
              <a:rPr lang="it-IT" sz="2400" b="0" i="0" dirty="0">
                <a:solidFill>
                  <a:srgbClr val="333333"/>
                </a:solidFill>
                <a:effectLst/>
              </a:rPr>
              <a:t> to </a:t>
            </a:r>
            <a:r>
              <a:rPr lang="it-IT" sz="2400" b="0" i="0" dirty="0" err="1">
                <a:solidFill>
                  <a:srgbClr val="333333"/>
                </a:solidFill>
                <a:effectLst/>
              </a:rPr>
              <a:t>evaluate</a:t>
            </a:r>
            <a:r>
              <a:rPr lang="it-IT" sz="2400" b="0" i="0" dirty="0">
                <a:solidFill>
                  <a:srgbClr val="333333"/>
                </a:solidFill>
                <a:effectLst/>
              </a:rPr>
              <a:t> the performance of the </a:t>
            </a:r>
            <a:r>
              <a:rPr lang="it-IT" sz="2400" b="0" i="0" dirty="0" err="1">
                <a:solidFill>
                  <a:srgbClr val="333333"/>
                </a:solidFill>
                <a:effectLst/>
              </a:rPr>
              <a:t>organization</a:t>
            </a:r>
            <a:r>
              <a:rPr lang="it-IT" sz="2400" b="0" i="0" dirty="0">
                <a:solidFill>
                  <a:srgbClr val="333333"/>
                </a:solidFill>
                <a:effectLst/>
              </a:rPr>
              <a:t> by the </a:t>
            </a:r>
            <a:r>
              <a:rPr lang="it-IT" sz="2400" b="0" i="0" dirty="0" err="1">
                <a:solidFill>
                  <a:srgbClr val="333333"/>
                </a:solidFill>
                <a:effectLst/>
              </a:rPr>
              <a:t>viewers</a:t>
            </a:r>
            <a:r>
              <a:rPr lang="it-IT" sz="2400" b="0" i="0" dirty="0">
                <a:solidFill>
                  <a:srgbClr val="333333"/>
                </a:solidFill>
                <a:effectLst/>
              </a:rPr>
              <a:t>, and </a:t>
            </a:r>
            <a:r>
              <a:rPr lang="it-IT" sz="2400" b="0" i="0" dirty="0" err="1">
                <a:solidFill>
                  <a:srgbClr val="333333"/>
                </a:solidFill>
                <a:effectLst/>
              </a:rPr>
              <a:t>thereby</a:t>
            </a:r>
            <a:r>
              <a:rPr lang="it-IT" sz="2400" b="0" i="0" dirty="0">
                <a:solidFill>
                  <a:srgbClr val="333333"/>
                </a:solidFill>
                <a:effectLst/>
              </a:rPr>
              <a:t> </a:t>
            </a:r>
            <a:r>
              <a:rPr lang="it-IT" sz="2400" b="0" i="0" dirty="0" err="1">
                <a:solidFill>
                  <a:srgbClr val="333333"/>
                </a:solidFill>
                <a:effectLst/>
              </a:rPr>
              <a:t>helps</a:t>
            </a:r>
            <a:r>
              <a:rPr lang="it-IT" sz="2400" b="0" i="0" dirty="0">
                <a:solidFill>
                  <a:srgbClr val="333333"/>
                </a:solidFill>
                <a:effectLst/>
              </a:rPr>
              <a:t> </a:t>
            </a:r>
            <a:r>
              <a:rPr lang="it-IT" sz="2400" b="0" i="0" dirty="0" err="1">
                <a:solidFill>
                  <a:srgbClr val="333333"/>
                </a:solidFill>
                <a:effectLst/>
              </a:rPr>
              <a:t>improve</a:t>
            </a:r>
            <a:r>
              <a:rPr lang="it-IT" sz="2400" b="0" i="0" dirty="0">
                <a:solidFill>
                  <a:srgbClr val="333333"/>
                </a:solidFill>
                <a:effectLst/>
              </a:rPr>
              <a:t> the </a:t>
            </a:r>
            <a:r>
              <a:rPr lang="it-IT" sz="2400" b="0" i="0" dirty="0" err="1">
                <a:solidFill>
                  <a:srgbClr val="333333"/>
                </a:solidFill>
                <a:effectLst/>
              </a:rPr>
              <a:t>decision-makers</a:t>
            </a:r>
            <a:r>
              <a:rPr lang="it-IT" sz="2400" b="0" i="0" dirty="0">
                <a:solidFill>
                  <a:srgbClr val="333333"/>
                </a:solidFill>
                <a:effectLst/>
              </a:rPr>
              <a:t> </a:t>
            </a:r>
            <a:r>
              <a:rPr lang="it-IT" sz="2400" b="0" i="0" dirty="0" err="1">
                <a:solidFill>
                  <a:srgbClr val="333333"/>
                </a:solidFill>
                <a:effectLst/>
              </a:rPr>
              <a:t>process</a:t>
            </a:r>
            <a:r>
              <a:rPr lang="it-IT" sz="2400" b="0" i="0" dirty="0">
                <a:solidFill>
                  <a:srgbClr val="333333"/>
                </a:solidFill>
                <a:effectLst/>
              </a:rPr>
              <a:t> of the </a:t>
            </a:r>
            <a:r>
              <a:rPr lang="it-IT" sz="2400" b="0" i="0" dirty="0" err="1">
                <a:solidFill>
                  <a:srgbClr val="333333"/>
                </a:solidFill>
                <a:effectLst/>
              </a:rPr>
              <a:t>institution</a:t>
            </a:r>
            <a:r>
              <a:rPr lang="it-IT" sz="2400" b="0" i="0" dirty="0">
                <a:solidFill>
                  <a:srgbClr val="333333"/>
                </a:solidFill>
                <a:effectLst/>
              </a:rPr>
              <a:t>.</a:t>
            </a:r>
          </a:p>
          <a:p>
            <a:pPr algn="just"/>
            <a:endParaRPr lang="it-IT" dirty="0"/>
          </a:p>
        </p:txBody>
      </p:sp>
    </p:spTree>
    <p:extLst>
      <p:ext uri="{BB962C8B-B14F-4D97-AF65-F5344CB8AC3E}">
        <p14:creationId xmlns:p14="http://schemas.microsoft.com/office/powerpoint/2010/main" val="2101802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009682-E360-A149-B59A-35092EBFB6B6}"/>
              </a:ext>
            </a:extLst>
          </p:cNvPr>
          <p:cNvSpPr>
            <a:spLocks noGrp="1"/>
          </p:cNvSpPr>
          <p:nvPr>
            <p:ph type="ctrTitle"/>
          </p:nvPr>
        </p:nvSpPr>
        <p:spPr>
          <a:xfrm>
            <a:off x="1143000" y="764631"/>
            <a:ext cx="6858000" cy="432059"/>
          </a:xfrm>
        </p:spPr>
        <p:txBody>
          <a:bodyPr>
            <a:noAutofit/>
          </a:bodyPr>
          <a:lstStyle/>
          <a:p>
            <a:r>
              <a:rPr lang="it-IT" sz="2800" b="1" dirty="0">
                <a:latin typeface="+mn-lt"/>
              </a:rPr>
              <a:t>Performance</a:t>
            </a:r>
            <a:r>
              <a:rPr lang="it-IT" sz="2800" b="1" dirty="0"/>
              <a:t> </a:t>
            </a:r>
            <a:r>
              <a:rPr lang="it-IT" sz="2800" b="1" dirty="0" err="1">
                <a:latin typeface="+mn-lt"/>
              </a:rPr>
              <a:t>dashboard</a:t>
            </a:r>
            <a:endParaRPr lang="it-IT" sz="2800" b="1" dirty="0">
              <a:latin typeface="+mn-lt"/>
            </a:endParaRPr>
          </a:p>
        </p:txBody>
      </p:sp>
      <p:sp>
        <p:nvSpPr>
          <p:cNvPr id="3" name="Sottotitolo 2">
            <a:extLst>
              <a:ext uri="{FF2B5EF4-FFF2-40B4-BE49-F238E27FC236}">
                <a16:creationId xmlns:a16="http://schemas.microsoft.com/office/drawing/2014/main" id="{3F6EB3FF-8169-B04C-9B2B-95F3E4C5FC67}"/>
              </a:ext>
            </a:extLst>
          </p:cNvPr>
          <p:cNvSpPr>
            <a:spLocks noGrp="1"/>
          </p:cNvSpPr>
          <p:nvPr>
            <p:ph type="subTitle" idx="1"/>
          </p:nvPr>
        </p:nvSpPr>
        <p:spPr>
          <a:xfrm>
            <a:off x="611450" y="1700760"/>
            <a:ext cx="8137130" cy="4608640"/>
          </a:xfrm>
        </p:spPr>
        <p:txBody>
          <a:bodyPr/>
          <a:lstStyle/>
          <a:p>
            <a:pPr algn="just"/>
            <a:r>
              <a:rPr lang="it-IT" sz="2000" b="0" i="0" dirty="0">
                <a:effectLst/>
              </a:rPr>
              <a:t>The </a:t>
            </a:r>
            <a:r>
              <a:rPr lang="it-IT" sz="2000" b="0" i="0" dirty="0" err="1">
                <a:effectLst/>
              </a:rPr>
              <a:t>main</a:t>
            </a:r>
            <a:r>
              <a:rPr lang="it-IT" sz="2000" b="0" i="0" dirty="0">
                <a:effectLst/>
              </a:rPr>
              <a:t> </a:t>
            </a:r>
            <a:r>
              <a:rPr lang="it-IT" sz="2000" b="0" i="0" dirty="0" err="1">
                <a:effectLst/>
              </a:rPr>
              <a:t>characteristics</a:t>
            </a:r>
            <a:r>
              <a:rPr lang="it-IT" sz="2000" b="0" i="0" dirty="0">
                <a:effectLst/>
              </a:rPr>
              <a:t> of performance </a:t>
            </a:r>
            <a:r>
              <a:rPr lang="it-IT" sz="2000" b="0" i="0" dirty="0" err="1">
                <a:effectLst/>
              </a:rPr>
              <a:t>dashboards</a:t>
            </a:r>
            <a:r>
              <a:rPr lang="it-IT" sz="2000" b="0" i="0" dirty="0">
                <a:effectLst/>
              </a:rPr>
              <a:t> include:</a:t>
            </a:r>
          </a:p>
          <a:p>
            <a:pPr algn="just">
              <a:buFont typeface="Arial" panose="020B0604020202020204" pitchFamily="34" charset="0"/>
              <a:buChar char="•"/>
            </a:pPr>
            <a:r>
              <a:rPr lang="it-IT" sz="2000" b="0" i="0" dirty="0" err="1">
                <a:effectLst/>
              </a:rPr>
              <a:t>Usage</a:t>
            </a:r>
            <a:r>
              <a:rPr lang="it-IT" sz="2000" b="0" i="0" dirty="0">
                <a:effectLst/>
              </a:rPr>
              <a:t> of </a:t>
            </a:r>
            <a:r>
              <a:rPr lang="it-IT" sz="2000" b="0" i="0" dirty="0" err="1">
                <a:effectLst/>
              </a:rPr>
              <a:t>visual</a:t>
            </a:r>
            <a:r>
              <a:rPr lang="it-IT" sz="2000" b="0" i="0" dirty="0">
                <a:effectLst/>
              </a:rPr>
              <a:t> </a:t>
            </a:r>
            <a:r>
              <a:rPr lang="it-IT" sz="2000" b="0" i="0" dirty="0" err="1">
                <a:effectLst/>
              </a:rPr>
              <a:t>components</a:t>
            </a:r>
            <a:r>
              <a:rPr lang="it-IT" sz="2000" b="0" i="0" dirty="0">
                <a:effectLst/>
              </a:rPr>
              <a:t> </a:t>
            </a:r>
            <a:r>
              <a:rPr lang="it-IT" sz="2000" b="0" i="0" dirty="0" err="1">
                <a:effectLst/>
              </a:rPr>
              <a:t>such</a:t>
            </a:r>
            <a:r>
              <a:rPr lang="it-IT" sz="2000" b="0" i="0" dirty="0">
                <a:effectLst/>
              </a:rPr>
              <a:t> </a:t>
            </a:r>
            <a:r>
              <a:rPr lang="it-IT" sz="2000" b="0" i="0" dirty="0" err="1">
                <a:effectLst/>
              </a:rPr>
              <a:t>as</a:t>
            </a:r>
            <a:r>
              <a:rPr lang="it-IT" sz="2000" b="0" i="0" dirty="0">
                <a:effectLst/>
              </a:rPr>
              <a:t> </a:t>
            </a:r>
            <a:r>
              <a:rPr lang="it-IT" sz="2000" b="0" i="0" dirty="0" err="1">
                <a:effectLst/>
              </a:rPr>
              <a:t>charts</a:t>
            </a:r>
            <a:r>
              <a:rPr lang="it-IT" sz="2000" b="0" i="0" dirty="0">
                <a:effectLst/>
              </a:rPr>
              <a:t>, </a:t>
            </a:r>
            <a:r>
              <a:rPr lang="it-IT" sz="2000" b="0" i="0" dirty="0" err="1">
                <a:effectLst/>
              </a:rPr>
              <a:t>gauges</a:t>
            </a:r>
            <a:r>
              <a:rPr lang="it-IT" sz="2000" b="0" i="0" dirty="0">
                <a:effectLst/>
              </a:rPr>
              <a:t>, performance </a:t>
            </a:r>
            <a:r>
              <a:rPr lang="it-IT" sz="2000" b="0" i="0" dirty="0" err="1">
                <a:effectLst/>
              </a:rPr>
              <a:t>bars</a:t>
            </a:r>
            <a:r>
              <a:rPr lang="it-IT" sz="2000" b="0" i="0" dirty="0">
                <a:effectLst/>
              </a:rPr>
              <a:t>, </a:t>
            </a:r>
            <a:r>
              <a:rPr lang="it-IT" sz="2000" b="0" i="0" dirty="0" err="1">
                <a:effectLst/>
              </a:rPr>
              <a:t>maps</a:t>
            </a:r>
            <a:r>
              <a:rPr lang="it-IT" sz="2000" b="0" i="0" dirty="0">
                <a:effectLst/>
              </a:rPr>
              <a:t>, </a:t>
            </a:r>
            <a:r>
              <a:rPr lang="it-IT" sz="2000" b="0" i="0" dirty="0" err="1">
                <a:effectLst/>
              </a:rPr>
              <a:t>stoplights</a:t>
            </a:r>
            <a:r>
              <a:rPr lang="it-IT" sz="2000" b="0" i="0" dirty="0">
                <a:effectLst/>
              </a:rPr>
              <a:t>, </a:t>
            </a:r>
            <a:r>
              <a:rPr lang="it-IT" sz="2000" b="0" i="0" dirty="0" err="1">
                <a:effectLst/>
              </a:rPr>
              <a:t>etc</a:t>
            </a:r>
            <a:r>
              <a:rPr lang="it-IT" sz="2000" b="0" i="0" dirty="0">
                <a:effectLst/>
              </a:rPr>
              <a:t> to </a:t>
            </a:r>
            <a:r>
              <a:rPr lang="it-IT" sz="2000" b="0" i="0" dirty="0" err="1">
                <a:effectLst/>
              </a:rPr>
              <a:t>highlight</a:t>
            </a:r>
            <a:r>
              <a:rPr lang="it-IT" sz="2000" b="0" i="0" dirty="0">
                <a:effectLst/>
              </a:rPr>
              <a:t> the data and </a:t>
            </a:r>
            <a:r>
              <a:rPr lang="it-IT" sz="2000" b="0" i="0" dirty="0" err="1">
                <a:effectLst/>
              </a:rPr>
              <a:t>exceptions</a:t>
            </a:r>
            <a:r>
              <a:rPr lang="it-IT" sz="2000" b="0" i="0" dirty="0">
                <a:effectLst/>
              </a:rPr>
              <a:t> </a:t>
            </a:r>
            <a:r>
              <a:rPr lang="it-IT" sz="2000" b="0" i="0" dirty="0" err="1">
                <a:effectLst/>
              </a:rPr>
              <a:t>that</a:t>
            </a:r>
            <a:r>
              <a:rPr lang="it-IT" sz="2000" b="0" i="0" dirty="0">
                <a:effectLst/>
              </a:rPr>
              <a:t> </a:t>
            </a:r>
            <a:r>
              <a:rPr lang="it-IT" sz="2000" b="0" i="0" dirty="0" err="1">
                <a:effectLst/>
              </a:rPr>
              <a:t>require</a:t>
            </a:r>
            <a:r>
              <a:rPr lang="it-IT" sz="2000" b="0" i="0" dirty="0">
                <a:effectLst/>
              </a:rPr>
              <a:t> </a:t>
            </a:r>
            <a:r>
              <a:rPr lang="it-IT" sz="2000" b="0" i="0" dirty="0" err="1">
                <a:effectLst/>
              </a:rPr>
              <a:t>action</a:t>
            </a:r>
            <a:r>
              <a:rPr lang="it-IT" sz="2000" b="0" i="0" dirty="0">
                <a:effectLst/>
              </a:rPr>
              <a:t>;</a:t>
            </a:r>
          </a:p>
          <a:p>
            <a:pPr algn="just">
              <a:buFont typeface="Arial" panose="020B0604020202020204" pitchFamily="34" charset="0"/>
              <a:buChar char="•"/>
            </a:pPr>
            <a:r>
              <a:rPr lang="it-IT" sz="2000" b="0" i="0" dirty="0">
                <a:effectLst/>
              </a:rPr>
              <a:t>Data </a:t>
            </a:r>
            <a:r>
              <a:rPr lang="it-IT" sz="2000" b="0" i="0" dirty="0" err="1">
                <a:effectLst/>
              </a:rPr>
              <a:t>is</a:t>
            </a:r>
            <a:r>
              <a:rPr lang="it-IT" sz="2000" b="0" i="0" dirty="0">
                <a:effectLst/>
              </a:rPr>
              <a:t> </a:t>
            </a:r>
            <a:r>
              <a:rPr lang="it-IT" sz="2000" b="0" i="0" dirty="0" err="1">
                <a:effectLst/>
              </a:rPr>
              <a:t>gathered</a:t>
            </a:r>
            <a:r>
              <a:rPr lang="it-IT" sz="2000" b="0" i="0" dirty="0">
                <a:effectLst/>
              </a:rPr>
              <a:t> from a </a:t>
            </a:r>
            <a:r>
              <a:rPr lang="it-IT" sz="2000" b="0" i="0" dirty="0" err="1">
                <a:effectLst/>
              </a:rPr>
              <a:t>variety</a:t>
            </a:r>
            <a:r>
              <a:rPr lang="it-IT" sz="2000" b="0" i="0" dirty="0">
                <a:effectLst/>
              </a:rPr>
              <a:t> of </a:t>
            </a:r>
            <a:r>
              <a:rPr lang="it-IT" sz="2000" b="0" i="0" dirty="0" err="1">
                <a:effectLst/>
              </a:rPr>
              <a:t>sources</a:t>
            </a:r>
            <a:r>
              <a:rPr lang="it-IT" sz="2000" b="0" i="0" dirty="0">
                <a:effectLst/>
              </a:rPr>
              <a:t>; </a:t>
            </a:r>
          </a:p>
          <a:p>
            <a:pPr algn="just">
              <a:buFont typeface="Arial" panose="020B0604020202020204" pitchFamily="34" charset="0"/>
              <a:buChar char="•"/>
            </a:pPr>
            <a:r>
              <a:rPr lang="it-IT" sz="2000" b="0" i="0" dirty="0" err="1">
                <a:effectLst/>
              </a:rPr>
              <a:t>Enables</a:t>
            </a:r>
            <a:r>
              <a:rPr lang="it-IT" sz="2000" b="0" i="0" dirty="0">
                <a:effectLst/>
              </a:rPr>
              <a:t> </a:t>
            </a:r>
            <a:r>
              <a:rPr lang="it-IT" sz="2000" b="0" i="0" dirty="0" err="1">
                <a:effectLst/>
              </a:rPr>
              <a:t>drill</a:t>
            </a:r>
            <a:r>
              <a:rPr lang="it-IT" sz="2000" b="0" i="0" dirty="0">
                <a:effectLst/>
              </a:rPr>
              <a:t>-down or </a:t>
            </a:r>
            <a:r>
              <a:rPr lang="it-IT" sz="2000" b="0" i="0" dirty="0" err="1">
                <a:effectLst/>
              </a:rPr>
              <a:t>drill-through</a:t>
            </a:r>
            <a:r>
              <a:rPr lang="it-IT" sz="2000" b="0" i="0" dirty="0">
                <a:effectLst/>
              </a:rPr>
              <a:t> to </a:t>
            </a:r>
            <a:r>
              <a:rPr lang="it-IT" sz="2000" b="0" i="0" dirty="0" err="1">
                <a:effectLst/>
              </a:rPr>
              <a:t>underlying</a:t>
            </a:r>
            <a:r>
              <a:rPr lang="it-IT" sz="2000" b="0" i="0" dirty="0">
                <a:effectLst/>
              </a:rPr>
              <a:t> data </a:t>
            </a:r>
            <a:r>
              <a:rPr lang="it-IT" sz="2000" b="0" i="0" dirty="0" err="1">
                <a:effectLst/>
              </a:rPr>
              <a:t>sources</a:t>
            </a:r>
            <a:r>
              <a:rPr lang="it-IT" sz="2000" b="0" i="0" dirty="0">
                <a:effectLst/>
              </a:rPr>
              <a:t>;</a:t>
            </a:r>
          </a:p>
          <a:p>
            <a:pPr algn="just">
              <a:buFont typeface="Arial" panose="020B0604020202020204" pitchFamily="34" charset="0"/>
              <a:buChar char="•"/>
            </a:pPr>
            <a:r>
              <a:rPr lang="it-IT" sz="2000" b="0" i="0" dirty="0" err="1">
                <a:effectLst/>
              </a:rPr>
              <a:t>Refreshes</a:t>
            </a:r>
            <a:r>
              <a:rPr lang="it-IT" sz="2000" b="0" i="0" dirty="0">
                <a:effectLst/>
              </a:rPr>
              <a:t> the data </a:t>
            </a:r>
            <a:r>
              <a:rPr lang="it-IT" sz="2000" b="0" i="0" dirty="0" err="1">
                <a:effectLst/>
              </a:rPr>
              <a:t>timely</a:t>
            </a:r>
            <a:r>
              <a:rPr lang="it-IT" sz="2000" b="0" i="0" dirty="0">
                <a:effectLst/>
              </a:rPr>
              <a:t> to </a:t>
            </a:r>
            <a:r>
              <a:rPr lang="it-IT" sz="2000" b="0" i="0" dirty="0" err="1">
                <a:effectLst/>
              </a:rPr>
              <a:t>presents</a:t>
            </a:r>
            <a:r>
              <a:rPr lang="it-IT" sz="2000" b="0" i="0" dirty="0">
                <a:effectLst/>
              </a:rPr>
              <a:t> a </a:t>
            </a:r>
            <a:r>
              <a:rPr lang="it-IT" sz="2000" b="0" i="0" dirty="0" err="1">
                <a:effectLst/>
              </a:rPr>
              <a:t>dynamic</a:t>
            </a:r>
            <a:r>
              <a:rPr lang="it-IT" sz="2000" b="0" i="0" dirty="0">
                <a:effectLst/>
              </a:rPr>
              <a:t>, single </a:t>
            </a:r>
            <a:r>
              <a:rPr lang="it-IT" sz="2000" b="0" i="0" dirty="0" err="1">
                <a:effectLst/>
              </a:rPr>
              <a:t>view</a:t>
            </a:r>
            <a:r>
              <a:rPr lang="it-IT" sz="2000" b="0" i="0" dirty="0">
                <a:effectLst/>
              </a:rPr>
              <a:t> of the business</a:t>
            </a:r>
          </a:p>
          <a:p>
            <a:pPr algn="just">
              <a:buFont typeface="Arial" panose="020B0604020202020204" pitchFamily="34" charset="0"/>
              <a:buChar char="•"/>
            </a:pPr>
            <a:r>
              <a:rPr lang="it-IT" sz="2000" b="0" i="0" dirty="0" err="1">
                <a:effectLst/>
              </a:rPr>
              <a:t>Contains</a:t>
            </a:r>
            <a:r>
              <a:rPr lang="it-IT" sz="2000" b="0" i="0" dirty="0">
                <a:effectLst/>
              </a:rPr>
              <a:t> </a:t>
            </a:r>
            <a:r>
              <a:rPr lang="it-IT" sz="2000" b="0" i="0" dirty="0" err="1">
                <a:effectLst/>
              </a:rPr>
              <a:t>effective</a:t>
            </a:r>
            <a:r>
              <a:rPr lang="it-IT" sz="2000" b="0" i="0" dirty="0">
                <a:effectLst/>
              </a:rPr>
              <a:t> </a:t>
            </a:r>
            <a:r>
              <a:rPr lang="it-IT" sz="2000" b="0" i="0" dirty="0" err="1">
                <a:effectLst/>
              </a:rPr>
              <a:t>financial</a:t>
            </a:r>
            <a:r>
              <a:rPr lang="it-IT" sz="2000" b="0" i="0" dirty="0">
                <a:effectLst/>
              </a:rPr>
              <a:t> </a:t>
            </a:r>
            <a:r>
              <a:rPr lang="it-IT" sz="2000" b="0" i="0" dirty="0" err="1">
                <a:effectLst/>
              </a:rPr>
              <a:t>metrics</a:t>
            </a:r>
            <a:r>
              <a:rPr lang="it-IT" sz="2000" b="0" i="0" dirty="0">
                <a:effectLst/>
              </a:rPr>
              <a:t> </a:t>
            </a:r>
          </a:p>
          <a:p>
            <a:pPr algn="just">
              <a:buFont typeface="Arial" panose="020B0604020202020204" pitchFamily="34" charset="0"/>
              <a:buChar char="•"/>
            </a:pPr>
            <a:r>
              <a:rPr lang="it-IT" sz="2000" b="0" i="0" dirty="0">
                <a:effectLst/>
              </a:rPr>
              <a:t>Display </a:t>
            </a:r>
            <a:r>
              <a:rPr lang="it-IT" sz="2000" b="0" i="0" dirty="0" err="1">
                <a:effectLst/>
              </a:rPr>
              <a:t>key</a:t>
            </a:r>
            <a:r>
              <a:rPr lang="it-IT" sz="2000" b="0" i="0" dirty="0">
                <a:effectLst/>
              </a:rPr>
              <a:t> </a:t>
            </a:r>
            <a:r>
              <a:rPr lang="it-IT" sz="2000" b="0" i="0" dirty="0" err="1">
                <a:effectLst/>
              </a:rPr>
              <a:t>factors</a:t>
            </a:r>
            <a:r>
              <a:rPr lang="it-IT" sz="2000" b="0" i="0" dirty="0">
                <a:effectLst/>
              </a:rPr>
              <a:t> of the performance </a:t>
            </a:r>
            <a:r>
              <a:rPr lang="it-IT" sz="2000" b="0" i="0" dirty="0" err="1">
                <a:effectLst/>
              </a:rPr>
              <a:t>indicators</a:t>
            </a:r>
            <a:r>
              <a:rPr lang="it-IT" sz="2000" b="0" i="0" dirty="0">
                <a:effectLst/>
              </a:rPr>
              <a:t> in a concise, intuitive format;</a:t>
            </a:r>
          </a:p>
          <a:p>
            <a:pPr algn="just">
              <a:buFont typeface="Arial" panose="020B0604020202020204" pitchFamily="34" charset="0"/>
              <a:buChar char="•"/>
            </a:pPr>
            <a:r>
              <a:rPr lang="it-IT" sz="2000" b="0" i="0" dirty="0" err="1">
                <a:effectLst/>
              </a:rPr>
              <a:t>It</a:t>
            </a:r>
            <a:r>
              <a:rPr lang="it-IT" sz="2000" b="0" i="0" dirty="0">
                <a:effectLst/>
              </a:rPr>
              <a:t> </a:t>
            </a:r>
            <a:r>
              <a:rPr lang="it-IT" sz="2000" dirty="0" err="1"/>
              <a:t>h</a:t>
            </a:r>
            <a:r>
              <a:rPr lang="it-IT" sz="2000" b="0" i="0" dirty="0" err="1">
                <a:effectLst/>
              </a:rPr>
              <a:t>elps</a:t>
            </a:r>
            <a:r>
              <a:rPr lang="it-IT" sz="2000" b="0" i="0" dirty="0">
                <a:effectLst/>
              </a:rPr>
              <a:t> monitor </a:t>
            </a:r>
            <a:r>
              <a:rPr lang="it-IT" sz="2000" b="0" i="0" dirty="0" err="1">
                <a:effectLst/>
              </a:rPr>
              <a:t>individual</a:t>
            </a:r>
            <a:r>
              <a:rPr lang="it-IT" sz="2000" b="0" i="0" dirty="0">
                <a:effectLst/>
              </a:rPr>
              <a:t> business </a:t>
            </a:r>
            <a:r>
              <a:rPr lang="it-IT" sz="2000" b="0" i="0" dirty="0" err="1">
                <a:effectLst/>
              </a:rPr>
              <a:t>unit</a:t>
            </a:r>
            <a:r>
              <a:rPr lang="it-IT" sz="2000" b="0" i="0" dirty="0">
                <a:effectLst/>
              </a:rPr>
              <a:t>, and </a:t>
            </a:r>
            <a:r>
              <a:rPr lang="it-IT" sz="2000" b="0" i="0" dirty="0" err="1">
                <a:effectLst/>
              </a:rPr>
              <a:t>organizational</a:t>
            </a:r>
            <a:r>
              <a:rPr lang="it-IT" sz="2000" b="0" i="0" dirty="0">
                <a:effectLst/>
              </a:rPr>
              <a:t> performance and </a:t>
            </a:r>
            <a:r>
              <a:rPr lang="it-IT" sz="2000" b="0" i="0" dirty="0" err="1">
                <a:effectLst/>
              </a:rPr>
              <a:t>processes</a:t>
            </a:r>
            <a:r>
              <a:rPr lang="it-IT" sz="2000" b="0" i="0" dirty="0">
                <a:effectLst/>
              </a:rPr>
              <a:t> for a </a:t>
            </a:r>
            <a:r>
              <a:rPr lang="it-IT" sz="2000" b="0" i="0" dirty="0" err="1">
                <a:effectLst/>
              </a:rPr>
              <a:t>better</a:t>
            </a:r>
            <a:r>
              <a:rPr lang="it-IT" sz="2000" b="0" i="0" dirty="0">
                <a:effectLst/>
              </a:rPr>
              <a:t> </a:t>
            </a:r>
            <a:r>
              <a:rPr lang="it-IT" sz="2000" b="0" i="0" dirty="0" err="1">
                <a:effectLst/>
              </a:rPr>
              <a:t>understanding</a:t>
            </a:r>
            <a:r>
              <a:rPr lang="it-IT" sz="2000" b="0" i="0" dirty="0">
                <a:effectLst/>
              </a:rPr>
              <a:t> of the business;</a:t>
            </a:r>
          </a:p>
          <a:p>
            <a:pPr algn="just">
              <a:buFont typeface="Arial" panose="020B0604020202020204" pitchFamily="34" charset="0"/>
              <a:buChar char="•"/>
            </a:pPr>
            <a:r>
              <a:rPr lang="it-IT" sz="2000" dirty="0" err="1"/>
              <a:t>It</a:t>
            </a:r>
            <a:r>
              <a:rPr lang="it-IT" sz="2000" dirty="0"/>
              <a:t> </a:t>
            </a:r>
            <a:r>
              <a:rPr lang="it-IT" sz="2000" dirty="0" err="1"/>
              <a:t>i</a:t>
            </a:r>
            <a:r>
              <a:rPr lang="it-IT" sz="2000" b="0" i="0" dirty="0" err="1">
                <a:effectLst/>
              </a:rPr>
              <a:t>s</a:t>
            </a:r>
            <a:r>
              <a:rPr lang="it-IT" sz="2000" b="0" i="0" dirty="0">
                <a:effectLst/>
              </a:rPr>
              <a:t> </a:t>
            </a:r>
            <a:r>
              <a:rPr lang="it-IT" sz="2000" b="0" i="0" dirty="0" err="1">
                <a:effectLst/>
              </a:rPr>
              <a:t>not</a:t>
            </a:r>
            <a:r>
              <a:rPr lang="it-IT" sz="2000" b="0" i="0" dirty="0">
                <a:effectLst/>
              </a:rPr>
              <a:t> </a:t>
            </a:r>
            <a:r>
              <a:rPr lang="it-IT" sz="2000" b="0" i="0" dirty="0" err="1">
                <a:effectLst/>
              </a:rPr>
              <a:t>always</a:t>
            </a:r>
            <a:r>
              <a:rPr lang="it-IT" sz="2000" b="0" i="0" dirty="0">
                <a:effectLst/>
              </a:rPr>
              <a:t> </a:t>
            </a:r>
            <a:r>
              <a:rPr lang="it-IT" sz="2000" b="0" i="0" dirty="0" err="1">
                <a:effectLst/>
              </a:rPr>
              <a:t>based</a:t>
            </a:r>
            <a:r>
              <a:rPr lang="it-IT" sz="2000" b="0" i="0" dirty="0">
                <a:effectLst/>
              </a:rPr>
              <a:t> on Portal;</a:t>
            </a:r>
          </a:p>
          <a:p>
            <a:pPr algn="just">
              <a:buFont typeface="Arial" panose="020B0604020202020204" pitchFamily="34" charset="0"/>
              <a:buChar char="•"/>
            </a:pPr>
            <a:r>
              <a:rPr lang="it-IT" sz="2000" b="0" i="0" dirty="0" err="1">
                <a:effectLst/>
              </a:rPr>
              <a:t>It</a:t>
            </a:r>
            <a:r>
              <a:rPr lang="it-IT" sz="2000" b="0" i="0" dirty="0">
                <a:effectLst/>
              </a:rPr>
              <a:t> </a:t>
            </a:r>
            <a:r>
              <a:rPr lang="it-IT" sz="2000" b="0" i="0" dirty="0" err="1">
                <a:effectLst/>
              </a:rPr>
              <a:t>is</a:t>
            </a:r>
            <a:r>
              <a:rPr lang="it-IT" sz="2000" b="0" i="0" dirty="0">
                <a:effectLst/>
              </a:rPr>
              <a:t> easy to use.</a:t>
            </a:r>
          </a:p>
          <a:p>
            <a:pPr algn="just"/>
            <a:endParaRPr lang="it-IT" dirty="0"/>
          </a:p>
        </p:txBody>
      </p:sp>
    </p:spTree>
    <p:extLst>
      <p:ext uri="{BB962C8B-B14F-4D97-AF65-F5344CB8AC3E}">
        <p14:creationId xmlns:p14="http://schemas.microsoft.com/office/powerpoint/2010/main" val="814111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9E1E2C-D2FE-1A4A-BF4E-04C275F37584}"/>
              </a:ext>
            </a:extLst>
          </p:cNvPr>
          <p:cNvSpPr>
            <a:spLocks noGrp="1"/>
          </p:cNvSpPr>
          <p:nvPr>
            <p:ph type="ctrTitle"/>
          </p:nvPr>
        </p:nvSpPr>
        <p:spPr>
          <a:xfrm>
            <a:off x="2123660" y="476590"/>
            <a:ext cx="6391688" cy="747188"/>
          </a:xfrm>
        </p:spPr>
        <p:txBody>
          <a:bodyPr>
            <a:normAutofit fontScale="90000"/>
          </a:bodyPr>
          <a:lstStyle/>
          <a:p>
            <a:r>
              <a:rPr lang="it-IT" sz="2900" b="1" dirty="0">
                <a:latin typeface="+mn-lt"/>
              </a:rPr>
              <a:t>Dashboard </a:t>
            </a:r>
            <a:r>
              <a:rPr lang="it-IT" sz="2900" b="1" dirty="0" err="1">
                <a:latin typeface="+mn-lt"/>
              </a:rPr>
              <a:t>example</a:t>
            </a:r>
            <a:r>
              <a:rPr lang="it-IT" sz="2900" b="1" dirty="0">
                <a:latin typeface="+mn-lt"/>
              </a:rPr>
              <a:t>. </a:t>
            </a:r>
            <a:br>
              <a:rPr lang="it-IT" sz="2900" b="1" dirty="0">
                <a:latin typeface="+mn-lt"/>
              </a:rPr>
            </a:br>
            <a:r>
              <a:rPr lang="it-IT" sz="2900" b="1" dirty="0">
                <a:latin typeface="+mn-lt"/>
              </a:rPr>
              <a:t>Lincoln Land Community College</a:t>
            </a:r>
          </a:p>
        </p:txBody>
      </p:sp>
      <p:pic>
        <p:nvPicPr>
          <p:cNvPr id="1025" name="Picture 1" descr="page20image9391152">
            <a:extLst>
              <a:ext uri="{FF2B5EF4-FFF2-40B4-BE49-F238E27FC236}">
                <a16:creationId xmlns:a16="http://schemas.microsoft.com/office/drawing/2014/main" id="{3E017E8E-2898-194C-99BA-14D56BE596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9640" y="1421807"/>
            <a:ext cx="5400750" cy="518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42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42E90-5D29-FE44-ACD8-A784C99863A7}"/>
              </a:ext>
            </a:extLst>
          </p:cNvPr>
          <p:cNvSpPr>
            <a:spLocks noGrp="1"/>
          </p:cNvSpPr>
          <p:nvPr>
            <p:ph type="ctrTitle"/>
          </p:nvPr>
        </p:nvSpPr>
        <p:spPr>
          <a:xfrm>
            <a:off x="755470" y="548600"/>
            <a:ext cx="6858000" cy="864120"/>
          </a:xfrm>
        </p:spPr>
        <p:txBody>
          <a:bodyPr>
            <a:noAutofit/>
          </a:bodyPr>
          <a:lstStyle/>
          <a:p>
            <a:r>
              <a:rPr lang="it-IT" sz="2800" b="1" dirty="0" err="1">
                <a:latin typeface="+mn-lt"/>
                <a:cs typeface="Times New Roman" panose="02020603050405020304" pitchFamily="18" charset="0"/>
              </a:rPr>
              <a:t>Monitoring</a:t>
            </a:r>
            <a:r>
              <a:rPr lang="it-IT" sz="2800" b="1" dirty="0">
                <a:latin typeface="+mn-lt"/>
                <a:cs typeface="Times New Roman" panose="02020603050405020304" pitchFamily="18" charset="0"/>
              </a:rPr>
              <a:t> tools: the </a:t>
            </a:r>
            <a:r>
              <a:rPr lang="it-IT" sz="2800" b="1" dirty="0" err="1">
                <a:latin typeface="+mn-lt"/>
                <a:cs typeface="Times New Roman" panose="02020603050405020304" pitchFamily="18" charset="0"/>
              </a:rPr>
              <a:t>Balanced</a:t>
            </a:r>
            <a:r>
              <a:rPr lang="it-IT" sz="2800" b="1" dirty="0">
                <a:latin typeface="+mn-lt"/>
                <a:cs typeface="Times New Roman" panose="02020603050405020304" pitchFamily="18" charset="0"/>
              </a:rPr>
              <a:t> Scorecard (BSC)</a:t>
            </a:r>
          </a:p>
        </p:txBody>
      </p:sp>
      <p:sp>
        <p:nvSpPr>
          <p:cNvPr id="3" name="Sottotitolo 2">
            <a:extLst>
              <a:ext uri="{FF2B5EF4-FFF2-40B4-BE49-F238E27FC236}">
                <a16:creationId xmlns:a16="http://schemas.microsoft.com/office/drawing/2014/main" id="{3F839A59-3A34-1F43-B042-F45A8D628E22}"/>
              </a:ext>
            </a:extLst>
          </p:cNvPr>
          <p:cNvSpPr>
            <a:spLocks noGrp="1"/>
          </p:cNvSpPr>
          <p:nvPr>
            <p:ph type="subTitle" idx="1"/>
          </p:nvPr>
        </p:nvSpPr>
        <p:spPr>
          <a:xfrm>
            <a:off x="760999" y="1865939"/>
            <a:ext cx="6858000" cy="4106887"/>
          </a:xfrm>
        </p:spPr>
        <p:txBody>
          <a:bodyPr/>
          <a:lstStyle/>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The BSC makes it possible to monitor the performance trend over time using management indicators.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It is based on the </a:t>
            </a:r>
            <a:r>
              <a:rPr lang="en-US" sz="2400" b="1" dirty="0">
                <a:latin typeface="Times New Roman" panose="02020603050405020304" pitchFamily="18" charset="0"/>
                <a:cs typeface="Times New Roman" panose="02020603050405020304" pitchFamily="18" charset="0"/>
              </a:rPr>
              <a:t>balanced examination </a:t>
            </a:r>
            <a:r>
              <a:rPr lang="en-US" sz="2400" dirty="0">
                <a:latin typeface="Times New Roman" panose="02020603050405020304" pitchFamily="18" charset="0"/>
                <a:cs typeface="Times New Roman" panose="02020603050405020304" pitchFamily="18" charset="0"/>
              </a:rPr>
              <a:t>of many factors believed to be influential in achieving goals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It helps to consider intangible outputs and to anticipate any negative results (ex ante or ongoing strategy). It aligns strategy initiatives and provides information for strategic learning</a:t>
            </a:r>
            <a:endParaRPr lang="it-IT" sz="2400" dirty="0">
              <a:latin typeface="Times New Roman" panose="02020603050405020304" pitchFamily="18" charset="0"/>
              <a:cs typeface="Times New Roman" panose="02020603050405020304" pitchFamily="18" charset="0"/>
            </a:endParaRPr>
          </a:p>
          <a:p>
            <a:pPr>
              <a:lnSpc>
                <a:spcPct val="100000"/>
              </a:lnSpc>
              <a:spcBef>
                <a:spcPts val="600"/>
              </a:spcBef>
            </a:pPr>
            <a:endParaRPr lang="it-IT" dirty="0"/>
          </a:p>
        </p:txBody>
      </p:sp>
    </p:spTree>
    <p:extLst>
      <p:ext uri="{BB962C8B-B14F-4D97-AF65-F5344CB8AC3E}">
        <p14:creationId xmlns:p14="http://schemas.microsoft.com/office/powerpoint/2010/main" val="1812594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A7532-8D68-6244-A101-8957EF672545}"/>
              </a:ext>
            </a:extLst>
          </p:cNvPr>
          <p:cNvSpPr>
            <a:spLocks noGrp="1"/>
          </p:cNvSpPr>
          <p:nvPr>
            <p:ph type="ctrTitle"/>
          </p:nvPr>
        </p:nvSpPr>
        <p:spPr>
          <a:xfrm>
            <a:off x="755470" y="884015"/>
            <a:ext cx="6858000" cy="476697"/>
          </a:xfrm>
        </p:spPr>
        <p:txBody>
          <a:bodyPr>
            <a:noAutofit/>
          </a:bodyPr>
          <a:lstStyle/>
          <a:p>
            <a:pPr algn="l"/>
            <a:r>
              <a:rPr lang="it-IT" sz="2800" b="1" dirty="0">
                <a:latin typeface="Times New Roman" panose="02020603050405020304" pitchFamily="18" charset="0"/>
                <a:cs typeface="Times New Roman" panose="02020603050405020304" pitchFamily="18" charset="0"/>
              </a:rPr>
              <a:t>To be </a:t>
            </a:r>
            <a:r>
              <a:rPr lang="it-IT" sz="2800" b="1" dirty="0" err="1">
                <a:latin typeface="Times New Roman" panose="02020603050405020304" pitchFamily="18" charset="0"/>
                <a:cs typeface="Times New Roman" panose="02020603050405020304" pitchFamily="18" charset="0"/>
              </a:rPr>
              <a:t>continued</a:t>
            </a:r>
            <a:r>
              <a:rPr lang="it-IT" sz="2800" b="1"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8B4FD240-A70D-BC4C-A115-FEFE2490B46D}"/>
              </a:ext>
            </a:extLst>
          </p:cNvPr>
          <p:cNvSpPr>
            <a:spLocks noGrp="1"/>
          </p:cNvSpPr>
          <p:nvPr>
            <p:ph type="subTitle" idx="1"/>
          </p:nvPr>
        </p:nvSpPr>
        <p:spPr>
          <a:xfrm>
            <a:off x="1057250" y="1867098"/>
            <a:ext cx="7029500" cy="4106887"/>
          </a:xfrm>
        </p:spPr>
        <p:txBody>
          <a:bodyPr>
            <a:noAutofit/>
          </a:bodyPr>
          <a:lstStyle/>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It is a balanced examination between quantifiable outcomes and subjective assessments of the participants in the process. Integrates past performance measures (</a:t>
            </a:r>
            <a:r>
              <a:rPr lang="en-US" sz="2400" b="1" dirty="0">
                <a:latin typeface="Times New Roman" panose="02020603050405020304" pitchFamily="18" charset="0"/>
                <a:cs typeface="Times New Roman" panose="02020603050405020304" pitchFamily="18" charset="0"/>
              </a:rPr>
              <a:t>lag indicators</a:t>
            </a:r>
            <a:r>
              <a:rPr lang="en-US" sz="2400" dirty="0">
                <a:latin typeface="Times New Roman" panose="02020603050405020304" pitchFamily="18" charset="0"/>
                <a:cs typeface="Times New Roman" panose="02020603050405020304" pitchFamily="18" charset="0"/>
              </a:rPr>
              <a:t>) with measures of future performance impact indicators (</a:t>
            </a:r>
            <a:r>
              <a:rPr lang="en-US" sz="2400" b="1" dirty="0">
                <a:latin typeface="Times New Roman" panose="02020603050405020304" pitchFamily="18" charset="0"/>
                <a:cs typeface="Times New Roman" panose="02020603050405020304" pitchFamily="18" charset="0"/>
              </a:rPr>
              <a:t>lead indicators</a:t>
            </a:r>
            <a:r>
              <a:rPr lang="en-US" sz="2400" dirty="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A balanced evaluation form is prepared which contains: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Strategic objectives, essential drivers;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Human resources at disposal and internal processes;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Necessary actions (critical factors of success);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Growth and learning (reengineering);</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Indicators (that inform about success/failure of actions)</a:t>
            </a:r>
            <a:r>
              <a:rPr lang="it-IT" sz="2400" dirty="0">
                <a:latin typeface="Times New Roman" panose="02020603050405020304" pitchFamily="18" charset="0"/>
                <a:cs typeface="Times New Roman" panose="02020603050405020304" pitchFamily="18" charset="0"/>
              </a:rPr>
              <a:t> </a:t>
            </a:r>
            <a:endParaRPr lang="it-IT" sz="2400" dirty="0"/>
          </a:p>
        </p:txBody>
      </p:sp>
    </p:spTree>
    <p:extLst>
      <p:ext uri="{BB962C8B-B14F-4D97-AF65-F5344CB8AC3E}">
        <p14:creationId xmlns:p14="http://schemas.microsoft.com/office/powerpoint/2010/main" val="3624096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CE9A3-220D-6A4A-AC59-88BCC5851CCE}"/>
              </a:ext>
            </a:extLst>
          </p:cNvPr>
          <p:cNvSpPr>
            <a:spLocks noGrp="1"/>
          </p:cNvSpPr>
          <p:nvPr>
            <p:ph type="ctrTitle"/>
          </p:nvPr>
        </p:nvSpPr>
        <p:spPr>
          <a:xfrm>
            <a:off x="1143000" y="692621"/>
            <a:ext cx="6858000" cy="648090"/>
          </a:xfrm>
        </p:spPr>
        <p:txBody>
          <a:bodyPr>
            <a:normAutofit/>
          </a:bodyPr>
          <a:lstStyle/>
          <a:p>
            <a:r>
              <a:rPr lang="it-IT" sz="3200" b="1" dirty="0">
                <a:latin typeface="+mn-lt"/>
              </a:rPr>
              <a:t>OGSM </a:t>
            </a:r>
            <a:r>
              <a:rPr lang="it-IT" sz="3200" b="1" dirty="0" err="1">
                <a:latin typeface="+mn-lt"/>
              </a:rPr>
              <a:t>Methodology</a:t>
            </a:r>
            <a:r>
              <a:rPr lang="it-IT" sz="3200" b="1" dirty="0">
                <a:latin typeface="+mn-lt"/>
              </a:rPr>
              <a:t> - Definition</a:t>
            </a:r>
          </a:p>
        </p:txBody>
      </p:sp>
      <p:sp>
        <p:nvSpPr>
          <p:cNvPr id="3" name="Sottotitolo 2">
            <a:extLst>
              <a:ext uri="{FF2B5EF4-FFF2-40B4-BE49-F238E27FC236}">
                <a16:creationId xmlns:a16="http://schemas.microsoft.com/office/drawing/2014/main" id="{4800A60D-0135-F448-9596-513E5C280BBF}"/>
              </a:ext>
            </a:extLst>
          </p:cNvPr>
          <p:cNvSpPr>
            <a:spLocks noGrp="1"/>
          </p:cNvSpPr>
          <p:nvPr>
            <p:ph type="subTitle" idx="1"/>
          </p:nvPr>
        </p:nvSpPr>
        <p:spPr>
          <a:xfrm>
            <a:off x="611450" y="1484731"/>
            <a:ext cx="7777080" cy="4896679"/>
          </a:xfrm>
        </p:spPr>
        <p:txBody>
          <a:bodyPr/>
          <a:lstStyle/>
          <a:p>
            <a:pPr algn="just"/>
            <a:r>
              <a:rPr lang="en-US" sz="2800" b="1" dirty="0">
                <a:solidFill>
                  <a:srgbClr val="202122"/>
                </a:solidFill>
                <a:effectLst/>
                <a:ea typeface="Times New Roman" panose="02020603050405020304" pitchFamily="18" charset="0"/>
                <a:cs typeface="Times New Roman" panose="02020603050405020304" pitchFamily="18" charset="0"/>
              </a:rPr>
              <a:t>Objectives, goals, strategies and measures</a:t>
            </a:r>
            <a:r>
              <a:rPr lang="en-US" sz="2800" dirty="0">
                <a:solidFill>
                  <a:srgbClr val="202122"/>
                </a:solidFill>
                <a:effectLst/>
                <a:ea typeface="Times New Roman" panose="02020603050405020304" pitchFamily="18" charset="0"/>
                <a:cs typeface="Times New Roman" panose="02020603050405020304" pitchFamily="18" charset="0"/>
              </a:rPr>
              <a:t> (</a:t>
            </a:r>
            <a:r>
              <a:rPr lang="en-US" sz="2800" b="1" dirty="0">
                <a:solidFill>
                  <a:srgbClr val="202122"/>
                </a:solidFill>
                <a:effectLst/>
                <a:ea typeface="Times New Roman" panose="02020603050405020304" pitchFamily="18" charset="0"/>
                <a:cs typeface="Times New Roman" panose="02020603050405020304" pitchFamily="18" charset="0"/>
              </a:rPr>
              <a:t>OGSM</a:t>
            </a:r>
            <a:r>
              <a:rPr lang="en-US" sz="2800" dirty="0">
                <a:solidFill>
                  <a:srgbClr val="202122"/>
                </a:solidFill>
                <a:effectLst/>
                <a:ea typeface="Times New Roman" panose="02020603050405020304" pitchFamily="18" charset="0"/>
                <a:cs typeface="Times New Roman" panose="02020603050405020304" pitchFamily="18" charset="0"/>
              </a:rPr>
              <a:t>) is a goal setting and action plan framework used in strategic planning. It is used to define and track measurable goals and actions to achieve an objective. Documenting your goals, strategies and actions all on one page gives unique insights that can be missing with other frameworks. It defines the measures that will be followed to assure that goals are met and helps groups work together toward common objectives, across functions, geographical distance and throughout the organization. </a:t>
            </a:r>
            <a:endParaRPr lang="it-IT" sz="2800" dirty="0">
              <a:effectLst/>
              <a:ea typeface="Calibri" panose="020F0502020204030204" pitchFamily="34" charset="0"/>
              <a:cs typeface="Times New Roman" panose="02020603050405020304" pitchFamily="18" charset="0"/>
            </a:endParaRPr>
          </a:p>
          <a:p>
            <a:pPr algn="just"/>
            <a:endParaRPr lang="it-IT" dirty="0"/>
          </a:p>
        </p:txBody>
      </p:sp>
    </p:spTree>
    <p:extLst>
      <p:ext uri="{BB962C8B-B14F-4D97-AF65-F5344CB8AC3E}">
        <p14:creationId xmlns:p14="http://schemas.microsoft.com/office/powerpoint/2010/main" val="3296723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355C45-739B-FB42-A3B8-DD54D098FB02}"/>
              </a:ext>
            </a:extLst>
          </p:cNvPr>
          <p:cNvSpPr>
            <a:spLocks noGrp="1"/>
          </p:cNvSpPr>
          <p:nvPr>
            <p:ph type="ctrTitle"/>
          </p:nvPr>
        </p:nvSpPr>
        <p:spPr>
          <a:xfrm>
            <a:off x="1143000" y="620610"/>
            <a:ext cx="6858000" cy="792110"/>
          </a:xfrm>
        </p:spPr>
        <p:txBody>
          <a:bodyPr>
            <a:normAutofit fontScale="90000"/>
          </a:bodyPr>
          <a:lstStyle/>
          <a:p>
            <a:r>
              <a:rPr lang="en-US" sz="3100" b="1" spc="10" dirty="0">
                <a:solidFill>
                  <a:srgbClr val="000000"/>
                </a:solidFill>
                <a:effectLst/>
                <a:latin typeface="+mn-lt"/>
                <a:ea typeface="Times New Roman" panose="02020603050405020304" pitchFamily="18" charset="0"/>
                <a:cs typeface="Times New Roman" panose="02020603050405020304" pitchFamily="18" charset="0"/>
              </a:rPr>
              <a:t>How to Use the OGSM Framework</a:t>
            </a:r>
            <a:br>
              <a:rPr lang="it-IT" sz="2800" dirty="0">
                <a:effectLst/>
                <a:latin typeface="Calibri" panose="020F0502020204030204" pitchFamily="34" charset="0"/>
                <a:ea typeface="Calibri" panose="020F0502020204030204" pitchFamily="34" charset="0"/>
                <a:cs typeface="Times New Roman" panose="02020603050405020304" pitchFamily="18" charset="0"/>
              </a:rPr>
            </a:br>
            <a:endParaRPr lang="it-IT" sz="2800" dirty="0"/>
          </a:p>
        </p:txBody>
      </p:sp>
      <p:sp>
        <p:nvSpPr>
          <p:cNvPr id="3" name="Sottotitolo 2">
            <a:extLst>
              <a:ext uri="{FF2B5EF4-FFF2-40B4-BE49-F238E27FC236}">
                <a16:creationId xmlns:a16="http://schemas.microsoft.com/office/drawing/2014/main" id="{40777E74-8491-114F-829A-54F931D1B2B8}"/>
              </a:ext>
            </a:extLst>
          </p:cNvPr>
          <p:cNvSpPr>
            <a:spLocks noGrp="1"/>
          </p:cNvSpPr>
          <p:nvPr>
            <p:ph type="subTitle" idx="1"/>
          </p:nvPr>
        </p:nvSpPr>
        <p:spPr>
          <a:xfrm>
            <a:off x="611450" y="1556740"/>
            <a:ext cx="7849090" cy="4896680"/>
          </a:xfrm>
        </p:spPr>
        <p:txBody>
          <a:bodyPr>
            <a:noAutofit/>
          </a:bodyPr>
          <a:lstStyle/>
          <a:p>
            <a:pPr fontAlgn="base"/>
            <a:r>
              <a:rPr lang="en-US" sz="2000" spc="10" dirty="0">
                <a:solidFill>
                  <a:srgbClr val="000000"/>
                </a:solidFill>
                <a:effectLst/>
                <a:ea typeface="Times New Roman" panose="02020603050405020304" pitchFamily="18" charset="0"/>
                <a:cs typeface="Times New Roman" panose="02020603050405020304" pitchFamily="18" charset="0"/>
              </a:rPr>
              <a:t>Follow these steps to use the OGSM planning framework for your model:</a:t>
            </a:r>
            <a:endParaRPr lang="it-IT" sz="2000" dirty="0">
              <a:effectLst/>
              <a:ea typeface="Calibri" panose="020F0502020204030204" pitchFamily="34" charset="0"/>
              <a:cs typeface="Times New Roman" panose="02020603050405020304" pitchFamily="18" charset="0"/>
            </a:endParaRPr>
          </a:p>
          <a:p>
            <a:pPr marL="285750" lvl="0" indent="-285750" algn="just" fontAlgn="base">
              <a:buFont typeface="Arial" panose="020B0604020202020204" pitchFamily="34" charset="0"/>
              <a:buChar char="•"/>
              <a:tabLst>
                <a:tab pos="457200" algn="l"/>
              </a:tabLst>
            </a:pPr>
            <a:r>
              <a:rPr lang="en-US" sz="2000" b="1" spc="10" dirty="0">
                <a:solidFill>
                  <a:srgbClr val="000000"/>
                </a:solidFill>
                <a:effectLst/>
                <a:ea typeface="Times New Roman" panose="02020603050405020304" pitchFamily="18" charset="0"/>
                <a:cs typeface="Times New Roman" panose="02020603050405020304" pitchFamily="18" charset="0"/>
              </a:rPr>
              <a:t>Consider the big picture</a:t>
            </a:r>
            <a:r>
              <a:rPr lang="en-US" sz="2000" spc="10" dirty="0">
                <a:solidFill>
                  <a:srgbClr val="000000"/>
                </a:solidFill>
                <a:effectLst/>
                <a:ea typeface="Times New Roman" panose="02020603050405020304" pitchFamily="18" charset="0"/>
                <a:cs typeface="Times New Roman" panose="02020603050405020304" pitchFamily="18" charset="0"/>
              </a:rPr>
              <a:t>. </a:t>
            </a:r>
            <a:r>
              <a:rPr lang="en-US" sz="2000" spc="10" dirty="0">
                <a:solidFill>
                  <a:srgbClr val="000000"/>
                </a:solidFill>
                <a:ea typeface="Times New Roman" panose="02020603050405020304" pitchFamily="18" charset="0"/>
                <a:cs typeface="Times New Roman" panose="02020603050405020304" pitchFamily="18" charset="0"/>
              </a:rPr>
              <a:t>M</a:t>
            </a:r>
            <a:r>
              <a:rPr lang="en-US" sz="2000" spc="10" dirty="0">
                <a:solidFill>
                  <a:srgbClr val="000000"/>
                </a:solidFill>
                <a:effectLst/>
                <a:ea typeface="Times New Roman" panose="02020603050405020304" pitchFamily="18" charset="0"/>
                <a:cs typeface="Times New Roman" panose="02020603050405020304" pitchFamily="18" charset="0"/>
              </a:rPr>
              <a:t>eet and discuss the purpose of your Institution. Establish a clear mission statement that embodies your strategic plan.</a:t>
            </a:r>
          </a:p>
          <a:p>
            <a:pPr marL="285750" lvl="0" indent="-285750" algn="just" fontAlgn="base">
              <a:buFont typeface="Arial" panose="020B0604020202020204" pitchFamily="34" charset="0"/>
              <a:buChar char="•"/>
              <a:tabLst>
                <a:tab pos="457200" algn="l"/>
              </a:tabLst>
            </a:pPr>
            <a:r>
              <a:rPr lang="en-US" sz="2000" b="1" spc="10" dirty="0">
                <a:solidFill>
                  <a:srgbClr val="000000"/>
                </a:solidFill>
                <a:effectLst/>
                <a:ea typeface="Times New Roman" panose="02020603050405020304" pitchFamily="18" charset="0"/>
                <a:cs typeface="Times New Roman" panose="02020603050405020304" pitchFamily="18" charset="0"/>
              </a:rPr>
              <a:t>Identify business goals</a:t>
            </a:r>
            <a:r>
              <a:rPr lang="en-US" sz="2000" spc="10" dirty="0">
                <a:solidFill>
                  <a:srgbClr val="000000"/>
                </a:solidFill>
                <a:effectLst/>
                <a:ea typeface="Times New Roman" panose="02020603050405020304" pitchFamily="18" charset="0"/>
                <a:cs typeface="Times New Roman" panose="02020603050405020304" pitchFamily="18" charset="0"/>
              </a:rPr>
              <a:t>. Focus on goal setting to establish clear benchmarks that lead your </a:t>
            </a:r>
            <a:r>
              <a:rPr lang="en-US" sz="2000" spc="10" dirty="0">
                <a:solidFill>
                  <a:srgbClr val="000000"/>
                </a:solidFill>
                <a:ea typeface="Times New Roman" panose="02020603050405020304" pitchFamily="18" charset="0"/>
                <a:cs typeface="Times New Roman" panose="02020603050405020304" pitchFamily="18" charset="0"/>
              </a:rPr>
              <a:t>university </a:t>
            </a:r>
            <a:r>
              <a:rPr lang="en-US" sz="2000" spc="10" dirty="0">
                <a:solidFill>
                  <a:srgbClr val="000000"/>
                </a:solidFill>
                <a:effectLst/>
                <a:ea typeface="Times New Roman" panose="02020603050405020304" pitchFamily="18" charset="0"/>
                <a:cs typeface="Times New Roman" panose="02020603050405020304" pitchFamily="18" charset="0"/>
              </a:rPr>
              <a:t>toward the objective.  Phrase each task in specific, measurable terms. </a:t>
            </a:r>
          </a:p>
          <a:p>
            <a:pPr marL="285750" lvl="0" indent="-285750" algn="just" fontAlgn="base">
              <a:buFont typeface="Arial" panose="020B0604020202020204" pitchFamily="34" charset="0"/>
              <a:buChar char="•"/>
              <a:tabLst>
                <a:tab pos="457200" algn="l"/>
              </a:tabLst>
            </a:pPr>
            <a:r>
              <a:rPr lang="en-US" sz="2000" b="1" spc="10" dirty="0">
                <a:solidFill>
                  <a:srgbClr val="000000"/>
                </a:solidFill>
                <a:effectLst/>
                <a:ea typeface="Times New Roman" panose="02020603050405020304" pitchFamily="18" charset="0"/>
                <a:cs typeface="Times New Roman" panose="02020603050405020304" pitchFamily="18" charset="0"/>
              </a:rPr>
              <a:t>Generate an action plan</a:t>
            </a:r>
            <a:r>
              <a:rPr lang="en-US" sz="2000" spc="10" dirty="0">
                <a:solidFill>
                  <a:srgbClr val="000000"/>
                </a:solidFill>
                <a:effectLst/>
                <a:ea typeface="Times New Roman" panose="02020603050405020304" pitchFamily="18" charset="0"/>
                <a:cs typeface="Times New Roman" panose="02020603050405020304" pitchFamily="18" charset="0"/>
              </a:rPr>
              <a:t>. The strategic planning process establishes a time frame and execution process for achieving your goals. Develop unique strategies for each goal so the steps are relevant to the benchmarks.</a:t>
            </a:r>
            <a:endParaRPr lang="it-IT" sz="2000" dirty="0">
              <a:solidFill>
                <a:srgbClr val="000000"/>
              </a:solidFill>
              <a:effectLst/>
              <a:ea typeface="Calibri" panose="020F0502020204030204" pitchFamily="34" charset="0"/>
              <a:cs typeface="Times New Roman" panose="02020603050405020304" pitchFamily="18" charset="0"/>
            </a:endParaRPr>
          </a:p>
          <a:p>
            <a:pPr marL="285750" lvl="0" indent="-285750" algn="just" fontAlgn="base">
              <a:buFont typeface="Arial" panose="020B0604020202020204" pitchFamily="34" charset="0"/>
              <a:buChar char="•"/>
              <a:tabLst>
                <a:tab pos="457200" algn="l"/>
              </a:tabLst>
            </a:pPr>
            <a:r>
              <a:rPr lang="en-US" sz="2000" b="1" spc="10" dirty="0">
                <a:solidFill>
                  <a:srgbClr val="000000"/>
                </a:solidFill>
                <a:effectLst/>
                <a:ea typeface="Times New Roman" panose="02020603050405020304" pitchFamily="18" charset="0"/>
                <a:cs typeface="Times New Roman" panose="02020603050405020304" pitchFamily="18" charset="0"/>
              </a:rPr>
              <a:t>Execute and evaluate your strategy</a:t>
            </a:r>
            <a:r>
              <a:rPr lang="en-US" sz="2000" spc="10" dirty="0">
                <a:solidFill>
                  <a:srgbClr val="000000"/>
                </a:solidFill>
                <a:effectLst/>
                <a:ea typeface="Times New Roman" panose="02020603050405020304" pitchFamily="18" charset="0"/>
                <a:cs typeface="Times New Roman" panose="02020603050405020304" pitchFamily="18" charset="0"/>
              </a:rPr>
              <a:t>. Integrate your strategies into your current framework, making any necessary changes to ensure a smooth process. As you work toward each benchmark, evaluate key results and performance metrics to determine the success of your plan. </a:t>
            </a:r>
            <a:endParaRPr lang="it-IT" sz="2000" dirty="0"/>
          </a:p>
        </p:txBody>
      </p:sp>
    </p:spTree>
    <p:extLst>
      <p:ext uri="{BB962C8B-B14F-4D97-AF65-F5344CB8AC3E}">
        <p14:creationId xmlns:p14="http://schemas.microsoft.com/office/powerpoint/2010/main" val="3564070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02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DD07A85-5BF0-0441-AAA6-9B27CDA52FE3}"/>
              </a:ext>
            </a:extLst>
          </p:cNvPr>
          <p:cNvSpPr>
            <a:spLocks noGrp="1"/>
          </p:cNvSpPr>
          <p:nvPr>
            <p:ph type="ctrTitle"/>
          </p:nvPr>
        </p:nvSpPr>
        <p:spPr>
          <a:xfrm>
            <a:off x="628649" y="291090"/>
            <a:ext cx="7886699" cy="932688"/>
          </a:xfrm>
        </p:spPr>
        <p:txBody>
          <a:bodyPr>
            <a:normAutofit/>
          </a:bodyPr>
          <a:lstStyle/>
          <a:p>
            <a:r>
              <a:rPr lang="en-US" sz="2900" b="1">
                <a:solidFill>
                  <a:schemeClr val="bg1"/>
                </a:solidFill>
                <a:latin typeface="+mn-lt"/>
                <a:ea typeface="Times New Roman" panose="02020603050405020304" pitchFamily="18" charset="0"/>
              </a:rPr>
              <a:t>H</a:t>
            </a:r>
            <a:r>
              <a:rPr lang="en-US" sz="2900" b="1">
                <a:solidFill>
                  <a:schemeClr val="bg1"/>
                </a:solidFill>
                <a:effectLst/>
                <a:latin typeface="+mn-lt"/>
                <a:ea typeface="Times New Roman" panose="02020603050405020304" pitchFamily="18" charset="0"/>
              </a:rPr>
              <a:t>ow the parts of the OGSM model link together</a:t>
            </a:r>
            <a:br>
              <a:rPr lang="it-IT" sz="2900">
                <a:solidFill>
                  <a:schemeClr val="bg1"/>
                </a:solidFill>
                <a:effectLst/>
                <a:latin typeface="Times New Roman" panose="02020603050405020304" pitchFamily="18" charset="0"/>
                <a:ea typeface="Times New Roman" panose="02020603050405020304" pitchFamily="18" charset="0"/>
              </a:rPr>
            </a:br>
            <a:endParaRPr lang="it-IT" sz="2900">
              <a:solidFill>
                <a:schemeClr val="bg1"/>
              </a:solidFill>
              <a:latin typeface="+mn-lt"/>
            </a:endParaRPr>
          </a:p>
        </p:txBody>
      </p:sp>
      <p:sp>
        <p:nvSpPr>
          <p:cNvPr id="3" name="Sottotitolo 2">
            <a:extLst>
              <a:ext uri="{FF2B5EF4-FFF2-40B4-BE49-F238E27FC236}">
                <a16:creationId xmlns:a16="http://schemas.microsoft.com/office/drawing/2014/main" id="{E00290AA-9A47-1F41-B8F5-54DE698DE75B}"/>
              </a:ext>
            </a:extLst>
          </p:cNvPr>
          <p:cNvSpPr>
            <a:spLocks noGrp="1"/>
          </p:cNvSpPr>
          <p:nvPr>
            <p:ph type="subTitle" idx="1"/>
          </p:nvPr>
        </p:nvSpPr>
        <p:spPr>
          <a:xfrm>
            <a:off x="628649" y="1335726"/>
            <a:ext cx="7886699" cy="420624"/>
          </a:xfrm>
        </p:spPr>
        <p:txBody>
          <a:bodyPr>
            <a:normAutofit/>
          </a:bodyPr>
          <a:lstStyle/>
          <a:p>
            <a:endParaRPr lang="it-IT">
              <a:solidFill>
                <a:schemeClr val="accent1">
                  <a:lumMod val="20000"/>
                  <a:lumOff val="80000"/>
                </a:schemeClr>
              </a:solidFill>
            </a:endParaRPr>
          </a:p>
          <a:p>
            <a:endParaRPr lang="it-IT">
              <a:solidFill>
                <a:schemeClr val="accent1">
                  <a:lumMod val="20000"/>
                  <a:lumOff val="80000"/>
                </a:schemeClr>
              </a:solidFill>
            </a:endParaRPr>
          </a:p>
        </p:txBody>
      </p:sp>
      <p:pic>
        <p:nvPicPr>
          <p:cNvPr id="1025" name="Immagine 2" descr="OGSM canvas layout and structure with what goes where">
            <a:extLst>
              <a:ext uri="{FF2B5EF4-FFF2-40B4-BE49-F238E27FC236}">
                <a16:creationId xmlns:a16="http://schemas.microsoft.com/office/drawing/2014/main" id="{C06693D5-8C63-F640-AA72-BD0631D6ADF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628649" y="2139350"/>
            <a:ext cx="7886699" cy="4409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8F42B94-01CB-BB49-BB4D-32F7F91D67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2857782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E93B90-24A9-A34A-9B18-76EB3DC3F345}"/>
              </a:ext>
            </a:extLst>
          </p:cNvPr>
          <p:cNvSpPr>
            <a:spLocks noGrp="1"/>
          </p:cNvSpPr>
          <p:nvPr>
            <p:ph type="ctrTitle"/>
          </p:nvPr>
        </p:nvSpPr>
        <p:spPr>
          <a:xfrm>
            <a:off x="1143000" y="548601"/>
            <a:ext cx="6858000" cy="432059"/>
          </a:xfrm>
        </p:spPr>
        <p:txBody>
          <a:bodyPr>
            <a:normAutofit fontScale="90000"/>
          </a:bodyPr>
          <a:lstStyle/>
          <a:p>
            <a:r>
              <a:rPr lang="it-IT" sz="2800" b="1" dirty="0" err="1">
                <a:latin typeface="+mn-lt"/>
              </a:rPr>
              <a:t>Optimise</a:t>
            </a:r>
            <a:r>
              <a:rPr lang="it-IT" sz="2800" b="1" dirty="0">
                <a:latin typeface="+mn-lt"/>
              </a:rPr>
              <a:t> </a:t>
            </a:r>
            <a:r>
              <a:rPr lang="it-IT" sz="2800" b="1" dirty="0" err="1">
                <a:latin typeface="+mn-lt"/>
              </a:rPr>
              <a:t>Implementation</a:t>
            </a:r>
            <a:endParaRPr lang="it-IT" sz="2800" b="1" dirty="0">
              <a:latin typeface="+mn-lt"/>
            </a:endParaRPr>
          </a:p>
        </p:txBody>
      </p:sp>
      <p:sp>
        <p:nvSpPr>
          <p:cNvPr id="3" name="Sottotitolo 2">
            <a:extLst>
              <a:ext uri="{FF2B5EF4-FFF2-40B4-BE49-F238E27FC236}">
                <a16:creationId xmlns:a16="http://schemas.microsoft.com/office/drawing/2014/main" id="{BA5EE0A3-FCAA-7944-A870-A91C631257EE}"/>
              </a:ext>
            </a:extLst>
          </p:cNvPr>
          <p:cNvSpPr>
            <a:spLocks noGrp="1"/>
          </p:cNvSpPr>
          <p:nvPr>
            <p:ph type="subTitle" idx="1"/>
          </p:nvPr>
        </p:nvSpPr>
        <p:spPr>
          <a:xfrm>
            <a:off x="1143000" y="1412720"/>
            <a:ext cx="6858000" cy="4752660"/>
          </a:xfrm>
        </p:spPr>
        <p:txBody>
          <a:bodyPr>
            <a:normAutofit/>
          </a:bodyPr>
          <a:lstStyle/>
          <a:p>
            <a:pPr algn="just"/>
            <a:r>
              <a:rPr lang="it-IT" sz="1800" dirty="0">
                <a:solidFill>
                  <a:srgbClr val="6D2D9E"/>
                </a:solidFill>
                <a:effectLst/>
                <a:latin typeface="Calibri" panose="020F0502020204030204" pitchFamily="34" charset="0"/>
                <a:ea typeface="Times New Roman" panose="02020603050405020304" pitchFamily="18" charset="0"/>
                <a:cs typeface="Times New Roman" panose="02020603050405020304" pitchFamily="18" charset="0"/>
                <a:sym typeface="Wingdings" pitchFamily="2" charset="2"/>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Learn from the experience of other institutions in implementing different internationalization approaches.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solidFill>
                  <a:srgbClr val="6D2D9E"/>
                </a:solidFill>
                <a:effectLst/>
                <a:latin typeface="Calibri" panose="020F0502020204030204" pitchFamily="34" charset="0"/>
                <a:ea typeface="Times New Roman" panose="02020603050405020304" pitchFamily="18" charset="0"/>
                <a:cs typeface="Times New Roman" panose="02020603050405020304" pitchFamily="18" charset="0"/>
                <a:sym typeface="Wingdings" pitchFamily="2" charset="2"/>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Ensure that broader institution and department policies are well-aligned with internationalization objectives.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solidFill>
                  <a:srgbClr val="6D2D9E"/>
                </a:solidFill>
                <a:effectLst/>
                <a:latin typeface="Calibri" panose="020F0502020204030204" pitchFamily="34" charset="0"/>
                <a:ea typeface="Times New Roman" panose="02020603050405020304" pitchFamily="18" charset="0"/>
                <a:cs typeface="Times New Roman" panose="02020603050405020304" pitchFamily="18" charset="0"/>
                <a:sym typeface="Wingdings" pitchFamily="2" charset="2"/>
              </a:rPr>
              <a:t></a:t>
            </a:r>
            <a:r>
              <a:rPr lang="it-IT" dirty="0">
                <a:solidFill>
                  <a:srgbClr val="6D2D9E"/>
                </a:solidFill>
                <a:latin typeface="Wingdings" pitchFamily="2" charset="2"/>
                <a:ea typeface="Times New Roman" panose="02020603050405020304" pitchFamily="18" charset="0"/>
                <a:cs typeface="Times New Roman" panose="02020603050405020304" pitchFamily="18" charset="0"/>
                <a:sym typeface="Wingdings" pitchFamily="2" charset="2"/>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Communicate effectively the rationale for internationalization to all stakeholders within and outside the university.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solidFill>
                  <a:srgbClr val="6D2D9E"/>
                </a:solidFill>
                <a:effectLst/>
                <a:latin typeface="Calibri" panose="020F0502020204030204" pitchFamily="34" charset="0"/>
                <a:ea typeface="Times New Roman" panose="02020603050405020304" pitchFamily="18" charset="0"/>
                <a:cs typeface="Times New Roman" panose="02020603050405020304" pitchFamily="18" charset="0"/>
                <a:sym typeface="Wingdings" pitchFamily="2" charset="2"/>
              </a:rPr>
              <a:t></a:t>
            </a:r>
            <a:r>
              <a:rPr lang="it-IT" sz="1800" dirty="0">
                <a:solidFill>
                  <a:srgbClr val="6D2D9E"/>
                </a:solidFill>
                <a:effectLst/>
                <a:latin typeface="Wingdings" pitchFamily="2" charset="2"/>
                <a:ea typeface="Times New Roman" panose="02020603050405020304" pitchFamily="18" charset="0"/>
                <a:cs typeface="Times New Roman" panose="02020603050405020304" pitchFamily="18" charset="0"/>
              </a:rPr>
              <a:t> </a:t>
            </a:r>
            <a:r>
              <a:rPr lang="en-US" sz="1800" dirty="0">
                <a:solidFill>
                  <a:srgbClr val="6D2D9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Calibri" panose="020F0502020204030204" pitchFamily="34" charset="0"/>
              </a:rPr>
              <a:t>Strengthen</a:t>
            </a:r>
            <a:r>
              <a:rPr lang="en-US" sz="1800" dirty="0">
                <a:effectLst/>
                <a:latin typeface="Calibri" panose="020F0502020204030204" pitchFamily="34" charset="0"/>
                <a:ea typeface="Times New Roman" panose="02020603050405020304" pitchFamily="18" charset="0"/>
                <a:cs typeface="Calibri" panose="020F0502020204030204" pitchFamily="34" charset="0"/>
              </a:rPr>
              <a:t> an international office to provide support services to both students and faculty and to promote the integration of international students into all the institution’s academic and social activities.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solidFill>
                  <a:srgbClr val="6D2D9E"/>
                </a:solidFill>
                <a:effectLst/>
                <a:latin typeface="Calibri" panose="020F0502020204030204" pitchFamily="34" charset="0"/>
                <a:ea typeface="Times New Roman" panose="02020603050405020304" pitchFamily="18" charset="0"/>
                <a:cs typeface="Times New Roman" panose="02020603050405020304" pitchFamily="18" charset="0"/>
                <a:sym typeface="Wingdings" pitchFamily="2" charset="2"/>
              </a:rPr>
              <a:t></a:t>
            </a:r>
            <a:r>
              <a:rPr lang="it-IT" dirty="0">
                <a:solidFill>
                  <a:srgbClr val="6D2D9E"/>
                </a:solidFill>
                <a:latin typeface="Wingdings" pitchFamily="2" charset="2"/>
                <a:ea typeface="Times New Roman" panose="02020603050405020304" pitchFamily="18" charset="0"/>
                <a:cs typeface="Times New Roman" panose="02020603050405020304" pitchFamily="18" charset="0"/>
                <a:sym typeface="Wingdings" pitchFamily="2" charset="2"/>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Build internationalization considerations into all aspects of teaching and learning across the institution and support faculty in adapting to new challenges resulting from internationalization.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solidFill>
                  <a:srgbClr val="6D2D9E"/>
                </a:solidFill>
                <a:effectLst/>
                <a:latin typeface="Calibri" panose="020F0502020204030204" pitchFamily="34" charset="0"/>
                <a:ea typeface="Times New Roman" panose="02020603050405020304" pitchFamily="18" charset="0"/>
                <a:cs typeface="Times New Roman" panose="02020603050405020304" pitchFamily="18" charset="0"/>
                <a:sym typeface="Wingdings" pitchFamily="2" charset="2"/>
              </a:rPr>
              <a:t></a:t>
            </a:r>
            <a:r>
              <a:rPr lang="it-IT" sz="1800" dirty="0">
                <a:solidFill>
                  <a:srgbClr val="6D2D9E"/>
                </a:solidFill>
                <a:effectLst/>
                <a:latin typeface="Wingdings" pitchFamily="2" charset="2"/>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Use internationalization to spark a deeper reflection about course content and effective pedagogy to promote better learning outcomes for all students.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dirty="0"/>
          </a:p>
        </p:txBody>
      </p:sp>
    </p:spTree>
    <p:extLst>
      <p:ext uri="{BB962C8B-B14F-4D97-AF65-F5344CB8AC3E}">
        <p14:creationId xmlns:p14="http://schemas.microsoft.com/office/powerpoint/2010/main" val="173944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D76DFF-64A8-7A45-9259-087B2B2A38CA}"/>
              </a:ext>
            </a:extLst>
          </p:cNvPr>
          <p:cNvSpPr>
            <a:spLocks noGrp="1"/>
          </p:cNvSpPr>
          <p:nvPr>
            <p:ph type="ctrTitle"/>
          </p:nvPr>
        </p:nvSpPr>
        <p:spPr>
          <a:xfrm>
            <a:off x="628650" y="602209"/>
            <a:ext cx="6858000" cy="594481"/>
          </a:xfrm>
        </p:spPr>
        <p:txBody>
          <a:bodyPr>
            <a:normAutofit/>
          </a:bodyPr>
          <a:lstStyle/>
          <a:p>
            <a:r>
              <a:rPr lang="it-IT" sz="2800" b="1" dirty="0" err="1">
                <a:latin typeface="+mn-lt"/>
                <a:cs typeface="Times New Roman" panose="02020603050405020304" pitchFamily="18" charset="0"/>
              </a:rPr>
              <a:t>Internationalization</a:t>
            </a:r>
            <a:r>
              <a:rPr lang="it-IT" sz="2800" b="1" dirty="0">
                <a:latin typeface="+mn-lt"/>
                <a:cs typeface="Times New Roman" panose="02020603050405020304" pitchFamily="18" charset="0"/>
              </a:rPr>
              <a:t> </a:t>
            </a:r>
            <a:r>
              <a:rPr lang="it-IT" sz="2800" b="1" dirty="0" err="1">
                <a:latin typeface="+mn-lt"/>
                <a:cs typeface="Times New Roman" panose="02020603050405020304" pitchFamily="18" charset="0"/>
              </a:rPr>
              <a:t>process</a:t>
            </a:r>
            <a:endParaRPr lang="it-IT" sz="2800" b="1" dirty="0">
              <a:latin typeface="+mn-lt"/>
              <a:cs typeface="Times New Roman" panose="02020603050405020304" pitchFamily="18" charset="0"/>
            </a:endParaRPr>
          </a:p>
        </p:txBody>
      </p:sp>
      <p:sp>
        <p:nvSpPr>
          <p:cNvPr id="3" name="Sottotitolo 2">
            <a:extLst>
              <a:ext uri="{FF2B5EF4-FFF2-40B4-BE49-F238E27FC236}">
                <a16:creationId xmlns:a16="http://schemas.microsoft.com/office/drawing/2014/main" id="{BA846AF2-57DC-D04B-98D0-2CF16E48E81D}"/>
              </a:ext>
            </a:extLst>
          </p:cNvPr>
          <p:cNvSpPr>
            <a:spLocks noGrp="1"/>
          </p:cNvSpPr>
          <p:nvPr>
            <p:ph type="subTitle" idx="1"/>
          </p:nvPr>
        </p:nvSpPr>
        <p:spPr>
          <a:xfrm>
            <a:off x="1259540" y="1196690"/>
            <a:ext cx="6858000" cy="5328740"/>
          </a:xfrm>
        </p:spPr>
        <p:txBody>
          <a:bodyPr>
            <a:noAutofit/>
          </a:bodyPr>
          <a:lstStyle/>
          <a:p>
            <a:pPr marL="342900" indent="-342900" algn="just">
              <a:lnSpc>
                <a:spcPct val="100000"/>
              </a:lnSpc>
              <a:spcBef>
                <a:spcPts val="600"/>
              </a:spcBef>
              <a:buFont typeface="Arial" panose="020B0604020202020204" pitchFamily="34" charset="0"/>
              <a:buChar char="•"/>
            </a:pPr>
            <a:r>
              <a:rPr lang="it-IT" sz="2400" dirty="0" err="1">
                <a:cs typeface="Times New Roman" panose="02020603050405020304" pitchFamily="18" charset="0"/>
              </a:rPr>
              <a:t>Internationalization</a:t>
            </a:r>
            <a:r>
              <a:rPr lang="it-IT" sz="2400" dirty="0">
                <a:cs typeface="Times New Roman" panose="02020603050405020304" pitchFamily="18" charset="0"/>
              </a:rPr>
              <a:t> of </a:t>
            </a:r>
            <a:r>
              <a:rPr lang="it-IT" sz="2400" dirty="0" err="1">
                <a:cs typeface="Times New Roman" panose="02020603050405020304" pitchFamily="18" charset="0"/>
              </a:rPr>
              <a:t>universities</a:t>
            </a:r>
            <a:r>
              <a:rPr lang="it-IT" sz="2400" dirty="0">
                <a:cs typeface="Times New Roman" panose="02020603050405020304" pitchFamily="18" charset="0"/>
              </a:rPr>
              <a:t> </a:t>
            </a:r>
            <a:r>
              <a:rPr lang="it-IT" sz="2400" dirty="0" err="1">
                <a:cs typeface="Times New Roman" panose="02020603050405020304" pitchFamily="18" charset="0"/>
              </a:rPr>
              <a:t>is</a:t>
            </a:r>
            <a:r>
              <a:rPr lang="it-IT" sz="2400" dirty="0">
                <a:cs typeface="Times New Roman" panose="02020603050405020304" pitchFamily="18" charset="0"/>
              </a:rPr>
              <a:t> the </a:t>
            </a:r>
            <a:r>
              <a:rPr lang="it-IT" sz="2400" dirty="0" err="1">
                <a:cs typeface="Times New Roman" panose="02020603050405020304" pitchFamily="18" charset="0"/>
              </a:rPr>
              <a:t>intentional</a:t>
            </a:r>
            <a:r>
              <a:rPr lang="it-IT" sz="2400" dirty="0">
                <a:cs typeface="Times New Roman" panose="02020603050405020304" pitchFamily="18" charset="0"/>
              </a:rPr>
              <a:t> </a:t>
            </a:r>
            <a:r>
              <a:rPr lang="it-IT" sz="2400" b="1" dirty="0" err="1">
                <a:cs typeface="Times New Roman" panose="02020603050405020304" pitchFamily="18" charset="0"/>
              </a:rPr>
              <a:t>process</a:t>
            </a:r>
            <a:r>
              <a:rPr lang="it-IT" sz="2400" dirty="0">
                <a:cs typeface="Times New Roman" panose="02020603050405020304" pitchFamily="18" charset="0"/>
              </a:rPr>
              <a:t> of </a:t>
            </a:r>
            <a:r>
              <a:rPr lang="it-IT" sz="2400" dirty="0" err="1">
                <a:cs typeface="Times New Roman" panose="02020603050405020304" pitchFamily="18" charset="0"/>
              </a:rPr>
              <a:t>integrating</a:t>
            </a:r>
            <a:r>
              <a:rPr lang="it-IT" sz="2400" dirty="0">
                <a:cs typeface="Times New Roman" panose="02020603050405020304" pitchFamily="18" charset="0"/>
              </a:rPr>
              <a:t> an </a:t>
            </a:r>
            <a:r>
              <a:rPr lang="it-IT" sz="2400" dirty="0" err="1">
                <a:cs typeface="Times New Roman" panose="02020603050405020304" pitchFamily="18" charset="0"/>
              </a:rPr>
              <a:t>international</a:t>
            </a:r>
            <a:r>
              <a:rPr lang="it-IT" sz="2400" dirty="0">
                <a:cs typeface="Times New Roman" panose="02020603050405020304" pitchFamily="18" charset="0"/>
              </a:rPr>
              <a:t>, </a:t>
            </a:r>
            <a:r>
              <a:rPr lang="it-IT" sz="2400" dirty="0" err="1">
                <a:cs typeface="Times New Roman" panose="02020603050405020304" pitchFamily="18" charset="0"/>
              </a:rPr>
              <a:t>intercultural</a:t>
            </a:r>
            <a:r>
              <a:rPr lang="it-IT" sz="2400" dirty="0">
                <a:cs typeface="Times New Roman" panose="02020603050405020304" pitchFamily="18" charset="0"/>
              </a:rPr>
              <a:t> or global </a:t>
            </a:r>
            <a:r>
              <a:rPr lang="it-IT" sz="2400" dirty="0" err="1">
                <a:cs typeface="Times New Roman" panose="02020603050405020304" pitchFamily="18" charset="0"/>
              </a:rPr>
              <a:t>dimension</a:t>
            </a:r>
            <a:r>
              <a:rPr lang="it-IT" sz="2400" dirty="0">
                <a:cs typeface="Times New Roman" panose="02020603050405020304" pitchFamily="18" charset="0"/>
              </a:rPr>
              <a:t> </a:t>
            </a:r>
            <a:r>
              <a:rPr lang="it-IT" sz="2400" dirty="0" err="1">
                <a:cs typeface="Times New Roman" panose="02020603050405020304" pitchFamily="18" charset="0"/>
              </a:rPr>
              <a:t>into</a:t>
            </a:r>
            <a:r>
              <a:rPr lang="it-IT" sz="2400" dirty="0">
                <a:cs typeface="Times New Roman" panose="02020603050405020304" pitchFamily="18" charset="0"/>
              </a:rPr>
              <a:t> </a:t>
            </a:r>
            <a:r>
              <a:rPr lang="it-IT" sz="2400" dirty="0" err="1">
                <a:cs typeface="Times New Roman" panose="02020603050405020304" pitchFamily="18" charset="0"/>
              </a:rPr>
              <a:t>purposes</a:t>
            </a:r>
            <a:r>
              <a:rPr lang="it-IT" sz="2400" dirty="0">
                <a:cs typeface="Times New Roman" panose="02020603050405020304" pitchFamily="18" charset="0"/>
              </a:rPr>
              <a:t>, </a:t>
            </a:r>
            <a:r>
              <a:rPr lang="it-IT" sz="2400" dirty="0" err="1">
                <a:cs typeface="Times New Roman" panose="02020603050405020304" pitchFamily="18" charset="0"/>
              </a:rPr>
              <a:t>functions</a:t>
            </a:r>
            <a:r>
              <a:rPr lang="it-IT" sz="2400" dirty="0">
                <a:cs typeface="Times New Roman" panose="02020603050405020304" pitchFamily="18" charset="0"/>
              </a:rPr>
              <a:t> and delivery of </a:t>
            </a:r>
            <a:r>
              <a:rPr lang="it-IT" sz="2400" dirty="0" err="1">
                <a:cs typeface="Times New Roman" panose="02020603050405020304" pitchFamily="18" charset="0"/>
              </a:rPr>
              <a:t>HEIs</a:t>
            </a:r>
            <a:r>
              <a:rPr lang="it-IT" sz="2400" dirty="0">
                <a:cs typeface="Times New Roman" panose="02020603050405020304" pitchFamily="18" charset="0"/>
              </a:rPr>
              <a:t>, in </a:t>
            </a:r>
            <a:r>
              <a:rPr lang="it-IT" sz="2400" dirty="0" err="1">
                <a:cs typeface="Times New Roman" panose="02020603050405020304" pitchFamily="18" charset="0"/>
              </a:rPr>
              <a:t>order</a:t>
            </a:r>
            <a:r>
              <a:rPr lang="it-IT" sz="2400" dirty="0">
                <a:cs typeface="Times New Roman" panose="02020603050405020304" pitchFamily="18" charset="0"/>
              </a:rPr>
              <a:t> to </a:t>
            </a:r>
            <a:r>
              <a:rPr lang="it-IT" sz="2400" dirty="0" err="1">
                <a:cs typeface="Times New Roman" panose="02020603050405020304" pitchFamily="18" charset="0"/>
              </a:rPr>
              <a:t>enhance</a:t>
            </a:r>
            <a:r>
              <a:rPr lang="it-IT" sz="2400" dirty="0">
                <a:cs typeface="Times New Roman" panose="02020603050405020304" pitchFamily="18" charset="0"/>
              </a:rPr>
              <a:t> the </a:t>
            </a:r>
            <a:r>
              <a:rPr lang="it-IT" sz="2400" dirty="0" err="1">
                <a:cs typeface="Times New Roman" panose="02020603050405020304" pitchFamily="18" charset="0"/>
              </a:rPr>
              <a:t>quality</a:t>
            </a:r>
            <a:r>
              <a:rPr lang="it-IT" sz="2400" dirty="0">
                <a:cs typeface="Times New Roman" panose="02020603050405020304" pitchFamily="18" charset="0"/>
              </a:rPr>
              <a:t> of </a:t>
            </a:r>
            <a:r>
              <a:rPr lang="it-IT" sz="2400" dirty="0" err="1">
                <a:cs typeface="Times New Roman" panose="02020603050405020304" pitchFamily="18" charset="0"/>
              </a:rPr>
              <a:t>education</a:t>
            </a:r>
            <a:r>
              <a:rPr lang="it-IT" sz="2400" dirty="0">
                <a:cs typeface="Times New Roman" panose="02020603050405020304" pitchFamily="18" charset="0"/>
              </a:rPr>
              <a:t> and </a:t>
            </a:r>
            <a:r>
              <a:rPr lang="it-IT" sz="2400" dirty="0" err="1">
                <a:cs typeface="Times New Roman" panose="02020603050405020304" pitchFamily="18" charset="0"/>
              </a:rPr>
              <a:t>research</a:t>
            </a:r>
            <a:r>
              <a:rPr lang="it-IT" sz="2400" dirty="0">
                <a:cs typeface="Times New Roman" panose="02020603050405020304" pitchFamily="18" charset="0"/>
              </a:rPr>
              <a:t> for </a:t>
            </a:r>
            <a:r>
              <a:rPr lang="it-IT" sz="2400" dirty="0" err="1">
                <a:cs typeface="Times New Roman" panose="02020603050405020304" pitchFamily="18" charset="0"/>
              </a:rPr>
              <a:t>all</a:t>
            </a:r>
            <a:r>
              <a:rPr lang="it-IT" sz="2400" dirty="0">
                <a:cs typeface="Times New Roman" panose="02020603050405020304" pitchFamily="18" charset="0"/>
              </a:rPr>
              <a:t> </a:t>
            </a:r>
            <a:r>
              <a:rPr lang="it-IT" sz="2400" dirty="0" err="1">
                <a:cs typeface="Times New Roman" panose="02020603050405020304" pitchFamily="18" charset="0"/>
              </a:rPr>
              <a:t>students</a:t>
            </a:r>
            <a:r>
              <a:rPr lang="it-IT" sz="2400" dirty="0">
                <a:cs typeface="Times New Roman" panose="02020603050405020304" pitchFamily="18" charset="0"/>
              </a:rPr>
              <a:t> and staff, and to </a:t>
            </a:r>
            <a:r>
              <a:rPr lang="it-IT" sz="2400" dirty="0" err="1">
                <a:cs typeface="Times New Roman" panose="02020603050405020304" pitchFamily="18" charset="0"/>
              </a:rPr>
              <a:t>make</a:t>
            </a:r>
            <a:r>
              <a:rPr lang="it-IT" sz="2400" dirty="0">
                <a:cs typeface="Times New Roman" panose="02020603050405020304" pitchFamily="18" charset="0"/>
              </a:rPr>
              <a:t> a </a:t>
            </a:r>
            <a:r>
              <a:rPr lang="it-IT" sz="2400" dirty="0" err="1">
                <a:cs typeface="Times New Roman" panose="02020603050405020304" pitchFamily="18" charset="0"/>
              </a:rPr>
              <a:t>meaningful</a:t>
            </a:r>
            <a:r>
              <a:rPr lang="it-IT" sz="2400" dirty="0">
                <a:cs typeface="Times New Roman" panose="02020603050405020304" pitchFamily="18" charset="0"/>
              </a:rPr>
              <a:t> </a:t>
            </a:r>
            <a:r>
              <a:rPr lang="it-IT" sz="2400" dirty="0" err="1">
                <a:cs typeface="Times New Roman" panose="02020603050405020304" pitchFamily="18" charset="0"/>
              </a:rPr>
              <a:t>contribution</a:t>
            </a:r>
            <a:r>
              <a:rPr lang="it-IT" sz="2400" dirty="0">
                <a:cs typeface="Times New Roman" panose="02020603050405020304" pitchFamily="18" charset="0"/>
              </a:rPr>
              <a:t> to society.</a:t>
            </a:r>
          </a:p>
          <a:p>
            <a:pPr marL="342900" indent="-342900" algn="just">
              <a:lnSpc>
                <a:spcPct val="100000"/>
              </a:lnSpc>
              <a:spcBef>
                <a:spcPts val="600"/>
              </a:spcBef>
              <a:buFont typeface="Arial" panose="020B0604020202020204" pitchFamily="34" charset="0"/>
              <a:buChar char="•"/>
            </a:pPr>
            <a:r>
              <a:rPr lang="it-IT" sz="2400" dirty="0" err="1">
                <a:cs typeface="Times New Roman" panose="02020603050405020304" pitchFamily="18" charset="0"/>
              </a:rPr>
              <a:t>If</a:t>
            </a:r>
            <a:r>
              <a:rPr lang="it-IT" sz="2400" dirty="0">
                <a:cs typeface="Times New Roman" panose="02020603050405020304" pitchFamily="18" charset="0"/>
              </a:rPr>
              <a:t> </a:t>
            </a:r>
            <a:r>
              <a:rPr lang="it-IT" sz="2400" dirty="0" err="1">
                <a:cs typeface="Times New Roman" panose="02020603050405020304" pitchFamily="18" charset="0"/>
              </a:rPr>
              <a:t>internationalization</a:t>
            </a:r>
            <a:r>
              <a:rPr lang="it-IT" sz="2400" dirty="0">
                <a:cs typeface="Times New Roman" panose="02020603050405020304" pitchFamily="18" charset="0"/>
              </a:rPr>
              <a:t> </a:t>
            </a:r>
            <a:r>
              <a:rPr lang="it-IT" sz="2400" dirty="0" err="1">
                <a:cs typeface="Times New Roman" panose="02020603050405020304" pitchFamily="18" charset="0"/>
              </a:rPr>
              <a:t>is</a:t>
            </a:r>
            <a:r>
              <a:rPr lang="it-IT" sz="2400" dirty="0">
                <a:cs typeface="Times New Roman" panose="02020603050405020304" pitchFamily="18" charset="0"/>
              </a:rPr>
              <a:t> </a:t>
            </a:r>
            <a:r>
              <a:rPr lang="it-IT" sz="2400" dirty="0" err="1">
                <a:cs typeface="Times New Roman" panose="02020603050405020304" pitchFamily="18" charset="0"/>
              </a:rPr>
              <a:t>seen</a:t>
            </a:r>
            <a:r>
              <a:rPr lang="it-IT" sz="2400" dirty="0">
                <a:cs typeface="Times New Roman" panose="02020603050405020304" pitchFamily="18" charset="0"/>
              </a:rPr>
              <a:t> </a:t>
            </a:r>
            <a:r>
              <a:rPr lang="it-IT" sz="2400" dirty="0" err="1">
                <a:cs typeface="Times New Roman" panose="02020603050405020304" pitchFamily="18" charset="0"/>
              </a:rPr>
              <a:t>as</a:t>
            </a:r>
            <a:r>
              <a:rPr lang="it-IT" sz="2400" dirty="0">
                <a:cs typeface="Times New Roman" panose="02020603050405020304" pitchFamily="18" charset="0"/>
              </a:rPr>
              <a:t> a </a:t>
            </a:r>
            <a:r>
              <a:rPr lang="it-IT" sz="2400" dirty="0" err="1">
                <a:cs typeface="Times New Roman" panose="02020603050405020304" pitchFamily="18" charset="0"/>
              </a:rPr>
              <a:t>process</a:t>
            </a:r>
            <a:r>
              <a:rPr lang="it-IT" sz="2400" dirty="0">
                <a:cs typeface="Times New Roman" panose="02020603050405020304" pitchFamily="18" charset="0"/>
              </a:rPr>
              <a:t>, the </a:t>
            </a:r>
            <a:r>
              <a:rPr lang="it-IT" sz="2400" b="1" dirty="0" err="1">
                <a:cs typeface="Times New Roman" panose="02020603050405020304" pitchFamily="18" charset="0"/>
              </a:rPr>
              <a:t>monitoring</a:t>
            </a:r>
            <a:r>
              <a:rPr lang="it-IT" sz="2400" b="1" dirty="0">
                <a:cs typeface="Times New Roman" panose="02020603050405020304" pitchFamily="18" charset="0"/>
              </a:rPr>
              <a:t> </a:t>
            </a:r>
            <a:r>
              <a:rPr lang="it-IT" sz="2400" b="1" dirty="0" err="1">
                <a:cs typeface="Times New Roman" panose="02020603050405020304" pitchFamily="18" charset="0"/>
              </a:rPr>
              <a:t>measures</a:t>
            </a:r>
            <a:r>
              <a:rPr lang="it-IT" sz="2400" b="1" dirty="0">
                <a:cs typeface="Times New Roman" panose="02020603050405020304" pitchFamily="18" charset="0"/>
              </a:rPr>
              <a:t> </a:t>
            </a:r>
            <a:r>
              <a:rPr lang="it-IT" sz="2400" dirty="0">
                <a:cs typeface="Times New Roman" panose="02020603050405020304" pitchFamily="18" charset="0"/>
              </a:rPr>
              <a:t>are </a:t>
            </a:r>
            <a:r>
              <a:rPr lang="it-IT" sz="2400" dirty="0" err="1">
                <a:cs typeface="Times New Roman" panose="02020603050405020304" pitchFamily="18" charset="0"/>
              </a:rPr>
              <a:t>meant</a:t>
            </a:r>
            <a:r>
              <a:rPr lang="it-IT" sz="2400" dirty="0">
                <a:cs typeface="Times New Roman" panose="02020603050405020304" pitchFamily="18" charset="0"/>
              </a:rPr>
              <a:t> to help in the </a:t>
            </a:r>
            <a:r>
              <a:rPr lang="it-IT" sz="2400" dirty="0" err="1">
                <a:cs typeface="Times New Roman" panose="02020603050405020304" pitchFamily="18" charset="0"/>
              </a:rPr>
              <a:t>evaluation</a:t>
            </a:r>
            <a:r>
              <a:rPr lang="it-IT" sz="2400" dirty="0">
                <a:cs typeface="Times New Roman" panose="02020603050405020304" pitchFamily="18" charset="0"/>
              </a:rPr>
              <a:t> of the progress and </a:t>
            </a:r>
            <a:r>
              <a:rPr lang="it-IT" sz="2400" dirty="0" err="1">
                <a:cs typeface="Times New Roman" panose="02020603050405020304" pitchFamily="18" charset="0"/>
              </a:rPr>
              <a:t>quality</a:t>
            </a:r>
            <a:r>
              <a:rPr lang="it-IT" sz="2400" dirty="0">
                <a:cs typeface="Times New Roman" panose="02020603050405020304" pitchFamily="18" charset="0"/>
              </a:rPr>
              <a:t> of the </a:t>
            </a:r>
            <a:r>
              <a:rPr lang="it-IT" sz="2400" dirty="0" err="1">
                <a:cs typeface="Times New Roman" panose="02020603050405020304" pitchFamily="18" charset="0"/>
              </a:rPr>
              <a:t>process</a:t>
            </a:r>
            <a:r>
              <a:rPr lang="it-IT" sz="2400" dirty="0">
                <a:cs typeface="Times New Roman" panose="02020603050405020304" pitchFamily="18" charset="0"/>
              </a:rPr>
              <a:t>.</a:t>
            </a:r>
          </a:p>
          <a:p>
            <a:pPr marL="342900" indent="-342900" algn="just">
              <a:lnSpc>
                <a:spcPct val="100000"/>
              </a:lnSpc>
              <a:spcBef>
                <a:spcPts val="600"/>
              </a:spcBef>
              <a:buFont typeface="Arial" panose="020B0604020202020204" pitchFamily="34" charset="0"/>
              <a:buChar char="•"/>
            </a:pPr>
            <a:r>
              <a:rPr lang="it-IT" sz="2400" dirty="0" err="1">
                <a:cs typeface="Times New Roman" panose="02020603050405020304" pitchFamily="18" charset="0"/>
              </a:rPr>
              <a:t>Internationalization</a:t>
            </a:r>
            <a:r>
              <a:rPr lang="it-IT" sz="2400" dirty="0">
                <a:cs typeface="Times New Roman" panose="02020603050405020304" pitchFamily="18" charset="0"/>
              </a:rPr>
              <a:t> </a:t>
            </a:r>
            <a:r>
              <a:rPr lang="it-IT" sz="2400" dirty="0" err="1">
                <a:cs typeface="Times New Roman" panose="02020603050405020304" pitchFamily="18" charset="0"/>
              </a:rPr>
              <a:t>is</a:t>
            </a:r>
            <a:r>
              <a:rPr lang="it-IT" sz="2400" dirty="0">
                <a:cs typeface="Times New Roman" panose="02020603050405020304" pitchFamily="18" charset="0"/>
              </a:rPr>
              <a:t> </a:t>
            </a:r>
            <a:r>
              <a:rPr lang="it-IT" sz="2400" dirty="0" err="1">
                <a:cs typeface="Times New Roman" panose="02020603050405020304" pitchFamily="18" charset="0"/>
              </a:rPr>
              <a:t>not</a:t>
            </a:r>
            <a:r>
              <a:rPr lang="it-IT" sz="2400" dirty="0">
                <a:cs typeface="Times New Roman" panose="02020603050405020304" pitchFamily="18" charset="0"/>
              </a:rPr>
              <a:t> a goal in </a:t>
            </a:r>
            <a:r>
              <a:rPr lang="it-IT" sz="2400" dirty="0" err="1">
                <a:cs typeface="Times New Roman" panose="02020603050405020304" pitchFamily="18" charset="0"/>
              </a:rPr>
              <a:t>itself</a:t>
            </a:r>
            <a:r>
              <a:rPr lang="it-IT" sz="2400" dirty="0">
                <a:cs typeface="Times New Roman" panose="02020603050405020304" pitchFamily="18" charset="0"/>
              </a:rPr>
              <a:t>, </a:t>
            </a:r>
            <a:r>
              <a:rPr lang="it-IT" sz="2400" dirty="0" err="1">
                <a:cs typeface="Times New Roman" panose="02020603050405020304" pitchFamily="18" charset="0"/>
              </a:rPr>
              <a:t>but</a:t>
            </a:r>
            <a:r>
              <a:rPr lang="it-IT" sz="2400" dirty="0">
                <a:cs typeface="Times New Roman" panose="02020603050405020304" pitchFamily="18" charset="0"/>
              </a:rPr>
              <a:t> a medium, a </a:t>
            </a:r>
            <a:r>
              <a:rPr lang="it-IT" sz="2400" dirty="0" err="1">
                <a:cs typeface="Times New Roman" panose="02020603050405020304" pitchFamily="18" charset="0"/>
              </a:rPr>
              <a:t>means</a:t>
            </a:r>
            <a:r>
              <a:rPr lang="it-IT" sz="2400" dirty="0">
                <a:cs typeface="Times New Roman" panose="02020603050405020304" pitchFamily="18" charset="0"/>
              </a:rPr>
              <a:t> </a:t>
            </a:r>
            <a:r>
              <a:rPr lang="it-IT" sz="2400" dirty="0" err="1">
                <a:cs typeface="Times New Roman" panose="02020603050405020304" pitchFamily="18" charset="0"/>
              </a:rPr>
              <a:t>which</a:t>
            </a:r>
            <a:r>
              <a:rPr lang="it-IT" sz="2400" dirty="0">
                <a:cs typeface="Times New Roman" panose="02020603050405020304" pitchFamily="18" charset="0"/>
              </a:rPr>
              <a:t> help </a:t>
            </a:r>
            <a:r>
              <a:rPr lang="it-IT" sz="2400" dirty="0" err="1">
                <a:cs typeface="Times New Roman" panose="02020603050405020304" pitchFamily="18" charset="0"/>
              </a:rPr>
              <a:t>universities</a:t>
            </a:r>
            <a:r>
              <a:rPr lang="it-IT" sz="2400" dirty="0">
                <a:cs typeface="Times New Roman" panose="02020603050405020304" pitchFamily="18" charset="0"/>
              </a:rPr>
              <a:t> to </a:t>
            </a:r>
            <a:r>
              <a:rPr lang="it-IT" sz="2400" dirty="0" err="1">
                <a:cs typeface="Times New Roman" panose="02020603050405020304" pitchFamily="18" charset="0"/>
              </a:rPr>
              <a:t>implement</a:t>
            </a:r>
            <a:r>
              <a:rPr lang="it-IT" sz="2400" dirty="0">
                <a:cs typeface="Times New Roman" panose="02020603050405020304" pitchFamily="18" charset="0"/>
              </a:rPr>
              <a:t> </a:t>
            </a:r>
            <a:r>
              <a:rPr lang="it-IT" sz="2400" dirty="0" err="1">
                <a:cs typeface="Times New Roman" panose="02020603050405020304" pitchFamily="18" charset="0"/>
              </a:rPr>
              <a:t>strategic</a:t>
            </a:r>
            <a:r>
              <a:rPr lang="it-IT" sz="2400" dirty="0">
                <a:cs typeface="Times New Roman" panose="02020603050405020304" pitchFamily="18" charset="0"/>
              </a:rPr>
              <a:t> </a:t>
            </a:r>
            <a:r>
              <a:rPr lang="it-IT" sz="2400" dirty="0" err="1">
                <a:cs typeface="Times New Roman" panose="02020603050405020304" pitchFamily="18" charset="0"/>
              </a:rPr>
              <a:t>goals</a:t>
            </a:r>
            <a:r>
              <a:rPr lang="it-IT" sz="2400" dirty="0">
                <a:cs typeface="Times New Roman" panose="02020603050405020304" pitchFamily="18" charset="0"/>
              </a:rPr>
              <a:t> and </a:t>
            </a:r>
            <a:r>
              <a:rPr lang="it-IT" sz="2400" dirty="0" err="1">
                <a:cs typeface="Times New Roman" panose="02020603050405020304" pitchFamily="18" charset="0"/>
              </a:rPr>
              <a:t>priorities</a:t>
            </a:r>
            <a:r>
              <a:rPr lang="it-IT" sz="2400" dirty="0">
                <a:cs typeface="Times New Roman" panose="02020603050405020304" pitchFamily="18" charset="0"/>
              </a:rPr>
              <a:t>.</a:t>
            </a:r>
          </a:p>
        </p:txBody>
      </p:sp>
    </p:spTree>
    <p:extLst>
      <p:ext uri="{BB962C8B-B14F-4D97-AF65-F5344CB8AC3E}">
        <p14:creationId xmlns:p14="http://schemas.microsoft.com/office/powerpoint/2010/main" val="1297994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9A5A2A-43D0-3347-B5F3-02BF15EC29A0}"/>
              </a:ext>
            </a:extLst>
          </p:cNvPr>
          <p:cNvSpPr>
            <a:spLocks noGrp="1"/>
          </p:cNvSpPr>
          <p:nvPr>
            <p:ph type="ctrTitle"/>
          </p:nvPr>
        </p:nvSpPr>
        <p:spPr>
          <a:xfrm>
            <a:off x="1143000" y="764631"/>
            <a:ext cx="6858000" cy="432059"/>
          </a:xfrm>
        </p:spPr>
        <p:txBody>
          <a:bodyPr>
            <a:normAutofit fontScale="90000"/>
          </a:bodyPr>
          <a:lstStyle/>
          <a:p>
            <a:r>
              <a:rPr lang="it-IT" sz="2800" b="1" dirty="0">
                <a:latin typeface="+mn-lt"/>
              </a:rPr>
              <a:t>Monitor and </a:t>
            </a:r>
            <a:r>
              <a:rPr lang="it-IT" sz="2800" b="1" dirty="0" err="1">
                <a:latin typeface="+mn-lt"/>
              </a:rPr>
              <a:t>evaluate</a:t>
            </a:r>
            <a:endParaRPr lang="it-IT" sz="2800" b="1" dirty="0">
              <a:latin typeface="+mn-lt"/>
            </a:endParaRPr>
          </a:p>
        </p:txBody>
      </p:sp>
      <p:sp>
        <p:nvSpPr>
          <p:cNvPr id="3" name="Sottotitolo 2">
            <a:extLst>
              <a:ext uri="{FF2B5EF4-FFF2-40B4-BE49-F238E27FC236}">
                <a16:creationId xmlns:a16="http://schemas.microsoft.com/office/drawing/2014/main" id="{C860DC1C-4485-EF4E-876E-25F182ED1B74}"/>
              </a:ext>
            </a:extLst>
          </p:cNvPr>
          <p:cNvSpPr>
            <a:spLocks noGrp="1"/>
          </p:cNvSpPr>
          <p:nvPr>
            <p:ph type="subTitle" idx="1"/>
          </p:nvPr>
        </p:nvSpPr>
        <p:spPr>
          <a:xfrm>
            <a:off x="1143000" y="1556740"/>
            <a:ext cx="6858000" cy="4608640"/>
          </a:xfrm>
        </p:spPr>
        <p:txBody>
          <a:bodyPr>
            <a:normAutofit/>
          </a:bodyPr>
          <a:lstStyle/>
          <a:p>
            <a:pPr algn="just"/>
            <a:r>
              <a:rPr lang="it-IT" sz="1800" dirty="0">
                <a:solidFill>
                  <a:srgbClr val="6D2D9E"/>
                </a:solidFill>
                <a:effectLst/>
                <a:latin typeface="Calibri" panose="020F0502020204030204" pitchFamily="34" charset="0"/>
                <a:ea typeface="Times New Roman" panose="02020603050405020304" pitchFamily="18" charset="0"/>
                <a:cs typeface="Times New Roman" panose="02020603050405020304" pitchFamily="18" charset="0"/>
                <a:sym typeface="Wingdings" pitchFamily="2" charset="2"/>
              </a:rPr>
              <a:t></a:t>
            </a:r>
            <a:r>
              <a:rPr lang="it-IT" sz="1800" dirty="0">
                <a:solidFill>
                  <a:srgbClr val="6D2D9E"/>
                </a:solidFill>
                <a:effectLst/>
                <a:latin typeface="Wingdings" pitchFamily="2" charset="2"/>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Calibri" panose="020F0502020204030204" pitchFamily="34" charset="0"/>
              </a:rPr>
              <a:t>Build monitoring and evaluation into the strategic plan for internationalization to assess whether the approach is achieving its objectives and delivering the benefits expected of it. </a:t>
            </a:r>
            <a:endParaRPr lang="it-IT" sz="2000" dirty="0">
              <a:effectLst/>
              <a:ea typeface="Calibri" panose="020F0502020204030204" pitchFamily="34" charset="0"/>
              <a:cs typeface="Times New Roman" panose="02020603050405020304" pitchFamily="18" charset="0"/>
            </a:endParaRPr>
          </a:p>
          <a:p>
            <a:pPr algn="just"/>
            <a:r>
              <a:rPr lang="it-IT" sz="2000" dirty="0">
                <a:solidFill>
                  <a:srgbClr val="6D2D9E"/>
                </a:solidFill>
                <a:effectLst/>
                <a:ea typeface="Times New Roman" panose="02020603050405020304" pitchFamily="18" charset="0"/>
                <a:cs typeface="Times New Roman" panose="02020603050405020304" pitchFamily="18" charset="0"/>
                <a:sym typeface="Wingdings" pitchFamily="2" charset="2"/>
              </a:rPr>
              <a:t></a:t>
            </a:r>
            <a:r>
              <a:rPr lang="en-US" sz="2000" dirty="0">
                <a:effectLst/>
                <a:ea typeface="Times New Roman" panose="02020603050405020304" pitchFamily="18" charset="0"/>
                <a:cs typeface="Calibri" panose="020F0502020204030204" pitchFamily="34" charset="0"/>
              </a:rPr>
              <a:t>Develop statistical indicators and surveys to support effective monitoring of internationalization. </a:t>
            </a:r>
            <a:endParaRPr lang="it-IT" sz="2000" dirty="0">
              <a:effectLst/>
              <a:ea typeface="Calibri" panose="020F0502020204030204" pitchFamily="34" charset="0"/>
              <a:cs typeface="Times New Roman" panose="02020603050405020304" pitchFamily="18" charset="0"/>
            </a:endParaRPr>
          </a:p>
          <a:p>
            <a:pPr marL="285750" indent="-285750" algn="just">
              <a:buFont typeface="Wingdings" pitchFamily="2" charset="2"/>
              <a:buChar char="Ø"/>
            </a:pPr>
            <a:r>
              <a:rPr lang="en-US" sz="2000" dirty="0">
                <a:effectLst/>
                <a:ea typeface="Times New Roman" panose="02020603050405020304" pitchFamily="18" charset="0"/>
                <a:cs typeface="Calibri" panose="020F0502020204030204" pitchFamily="34" charset="0"/>
              </a:rPr>
              <a:t>Incorporate internationalization objectives into the institution’s broader quality assurance processes for teaching and learning, and student satisfaction. </a:t>
            </a:r>
            <a:endParaRPr lang="it-IT" sz="2000" dirty="0">
              <a:ea typeface="Times New Roman" panose="02020603050405020304" pitchFamily="18" charset="0"/>
              <a:cs typeface="Times New Roman" panose="02020603050405020304" pitchFamily="18" charset="0"/>
            </a:endParaRPr>
          </a:p>
          <a:p>
            <a:pPr marL="285750" indent="-285750" algn="just">
              <a:buFont typeface="Wingdings" pitchFamily="2" charset="2"/>
              <a:buChar char="Ø"/>
            </a:pPr>
            <a:r>
              <a:rPr lang="en-US" sz="2000" dirty="0">
                <a:effectLst/>
                <a:ea typeface="Times New Roman" panose="02020603050405020304" pitchFamily="18" charset="0"/>
                <a:cs typeface="Times New Roman" panose="02020603050405020304" pitchFamily="18" charset="0"/>
              </a:rPr>
              <a:t>Final dimension is monitoring the process. It is important to have monitoring systems in place to track the progress of internationalization. If no one is responsible for developing performance indicators, collecting data, interpreting data, and making suggestions for improvement, </a:t>
            </a:r>
            <a:r>
              <a:rPr lang="en-US" sz="2000" b="1" dirty="0">
                <a:ea typeface="Times New Roman" panose="02020603050405020304" pitchFamily="18" charset="0"/>
                <a:cs typeface="Times New Roman" panose="02020603050405020304" pitchFamily="18" charset="0"/>
              </a:rPr>
              <a:t>it will be to accomplish</a:t>
            </a:r>
            <a:r>
              <a:rPr lang="en-US" sz="2000" dirty="0">
                <a:effectLst/>
                <a:ea typeface="Times New Roman" panose="02020603050405020304" pitchFamily="18" charset="0"/>
                <a:cs typeface="Times New Roman" panose="02020603050405020304" pitchFamily="18" charset="0"/>
              </a:rPr>
              <a:t> the internationalization agenda. </a:t>
            </a:r>
            <a:endParaRPr lang="it-IT" sz="2000" dirty="0">
              <a:effectLst/>
              <a:ea typeface="Calibri" panose="020F0502020204030204" pitchFamily="34" charset="0"/>
              <a:cs typeface="Times New Roman" panose="02020603050405020304" pitchFamily="18" charset="0"/>
            </a:endParaRPr>
          </a:p>
          <a:p>
            <a:pPr algn="just"/>
            <a:endParaRPr lang="it-IT" dirty="0"/>
          </a:p>
        </p:txBody>
      </p:sp>
    </p:spTree>
    <p:extLst>
      <p:ext uri="{BB962C8B-B14F-4D97-AF65-F5344CB8AC3E}">
        <p14:creationId xmlns:p14="http://schemas.microsoft.com/office/powerpoint/2010/main" val="373930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C031A-E8A1-4744-83F1-4A4D40B2DD19}"/>
              </a:ext>
            </a:extLst>
          </p:cNvPr>
          <p:cNvSpPr>
            <a:spLocks noGrp="1"/>
          </p:cNvSpPr>
          <p:nvPr>
            <p:ph type="ctrTitle"/>
          </p:nvPr>
        </p:nvSpPr>
        <p:spPr>
          <a:xfrm>
            <a:off x="1143000" y="764631"/>
            <a:ext cx="6858000" cy="720100"/>
          </a:xfrm>
        </p:spPr>
        <p:txBody>
          <a:bodyPr>
            <a:normAutofit/>
          </a:bodyPr>
          <a:lstStyle/>
          <a:p>
            <a:r>
              <a:rPr lang="it-IT" sz="3200" b="1" dirty="0">
                <a:latin typeface="+mn-lt"/>
              </a:rPr>
              <a:t>Some </a:t>
            </a:r>
            <a:r>
              <a:rPr lang="it-IT" sz="3200" b="1" dirty="0" err="1">
                <a:latin typeface="+mn-lt"/>
              </a:rPr>
              <a:t>conclusions</a:t>
            </a:r>
            <a:endParaRPr lang="it-IT" sz="3200" b="1" dirty="0">
              <a:latin typeface="+mn-lt"/>
            </a:endParaRPr>
          </a:p>
        </p:txBody>
      </p:sp>
      <p:sp>
        <p:nvSpPr>
          <p:cNvPr id="3" name="Sottotitolo 2">
            <a:extLst>
              <a:ext uri="{FF2B5EF4-FFF2-40B4-BE49-F238E27FC236}">
                <a16:creationId xmlns:a16="http://schemas.microsoft.com/office/drawing/2014/main" id="{45053E3A-D147-CA42-B635-6A6B30460B6E}"/>
              </a:ext>
            </a:extLst>
          </p:cNvPr>
          <p:cNvSpPr>
            <a:spLocks noGrp="1"/>
          </p:cNvSpPr>
          <p:nvPr>
            <p:ph type="subTitle" idx="1"/>
          </p:nvPr>
        </p:nvSpPr>
        <p:spPr>
          <a:xfrm>
            <a:off x="1143000" y="1556739"/>
            <a:ext cx="6858000" cy="4536629"/>
          </a:xfrm>
        </p:spPr>
        <p:txBody>
          <a:bodyPr>
            <a:noAutofit/>
          </a:bodyPr>
          <a:lstStyle/>
          <a:p>
            <a:pPr algn="just"/>
            <a:r>
              <a:rPr lang="it-IT" sz="2800" dirty="0" err="1"/>
              <a:t>Measures</a:t>
            </a:r>
            <a:r>
              <a:rPr lang="it-IT" sz="2800" dirty="0"/>
              <a:t> </a:t>
            </a:r>
            <a:r>
              <a:rPr lang="it-IT" sz="2800" dirty="0" err="1"/>
              <a:t>could</a:t>
            </a:r>
            <a:r>
              <a:rPr lang="it-IT" sz="2800" dirty="0"/>
              <a:t> be </a:t>
            </a:r>
            <a:r>
              <a:rPr lang="it-IT" sz="2800" dirty="0" err="1"/>
              <a:t>combined</a:t>
            </a:r>
            <a:r>
              <a:rPr lang="it-IT" sz="2800" dirty="0"/>
              <a:t>: quantitative </a:t>
            </a:r>
            <a:r>
              <a:rPr lang="it-IT" sz="2800" dirty="0" err="1"/>
              <a:t>measures</a:t>
            </a:r>
            <a:r>
              <a:rPr lang="it-IT" sz="2800" dirty="0"/>
              <a:t> (</a:t>
            </a:r>
            <a:r>
              <a:rPr lang="it-IT" sz="2800" dirty="0" err="1"/>
              <a:t>statistics</a:t>
            </a:r>
            <a:r>
              <a:rPr lang="it-IT" sz="2800" dirty="0"/>
              <a:t>, data, etc.) and qualitative </a:t>
            </a:r>
            <a:r>
              <a:rPr lang="it-IT" sz="2800" dirty="0" err="1"/>
              <a:t>measures</a:t>
            </a:r>
            <a:r>
              <a:rPr lang="it-IT" sz="2800" dirty="0"/>
              <a:t> (</a:t>
            </a:r>
            <a:r>
              <a:rPr lang="it-IT" sz="2800" dirty="0" err="1"/>
              <a:t>satisfaction</a:t>
            </a:r>
            <a:r>
              <a:rPr lang="it-IT" sz="2800" dirty="0"/>
              <a:t> </a:t>
            </a:r>
            <a:r>
              <a:rPr lang="it-IT" sz="2800" dirty="0" err="1"/>
              <a:t>surveys</a:t>
            </a:r>
            <a:r>
              <a:rPr lang="it-IT" sz="2800" dirty="0"/>
              <a:t>, panel </a:t>
            </a:r>
            <a:r>
              <a:rPr lang="it-IT" sz="2800" dirty="0" err="1"/>
              <a:t>reviews</a:t>
            </a:r>
            <a:r>
              <a:rPr lang="it-IT" sz="2800" dirty="0"/>
              <a:t>, </a:t>
            </a:r>
            <a:r>
              <a:rPr lang="it-IT" sz="2800" dirty="0" err="1"/>
              <a:t>delphi</a:t>
            </a:r>
            <a:r>
              <a:rPr lang="it-IT" sz="2800" dirty="0"/>
              <a:t> </a:t>
            </a:r>
            <a:r>
              <a:rPr lang="it-IT" sz="2800" dirty="0" err="1"/>
              <a:t>method</a:t>
            </a:r>
            <a:r>
              <a:rPr lang="it-IT" sz="2800" dirty="0"/>
              <a:t>, fora, etc.);</a:t>
            </a:r>
          </a:p>
          <a:p>
            <a:pPr algn="just"/>
            <a:r>
              <a:rPr lang="it-IT" sz="2800" dirty="0" err="1"/>
              <a:t>Weights</a:t>
            </a:r>
            <a:r>
              <a:rPr lang="it-IT" sz="2800" dirty="0"/>
              <a:t> </a:t>
            </a:r>
            <a:r>
              <a:rPr lang="it-IT" sz="2800" dirty="0" err="1"/>
              <a:t>have</a:t>
            </a:r>
            <a:r>
              <a:rPr lang="it-IT" sz="2800" dirty="0"/>
              <a:t> to be </a:t>
            </a:r>
            <a:r>
              <a:rPr lang="it-IT" sz="2800" dirty="0" err="1"/>
              <a:t>assigned</a:t>
            </a:r>
            <a:r>
              <a:rPr lang="it-IT" sz="2800" dirty="0"/>
              <a:t> to </a:t>
            </a:r>
            <a:r>
              <a:rPr lang="it-IT" sz="2800" dirty="0" err="1"/>
              <a:t>different</a:t>
            </a:r>
            <a:r>
              <a:rPr lang="it-IT" sz="2800" dirty="0"/>
              <a:t> </a:t>
            </a:r>
            <a:r>
              <a:rPr lang="it-IT" sz="2800" dirty="0" err="1"/>
              <a:t>metrics</a:t>
            </a:r>
            <a:r>
              <a:rPr lang="it-IT" sz="2800" dirty="0"/>
              <a:t> (</a:t>
            </a:r>
            <a:r>
              <a:rPr lang="it-IT" sz="2800" dirty="0" err="1"/>
              <a:t>universities</a:t>
            </a:r>
            <a:r>
              <a:rPr lang="it-IT" sz="2800" dirty="0"/>
              <a:t> </a:t>
            </a:r>
            <a:r>
              <a:rPr lang="it-IT" sz="2800" dirty="0" err="1"/>
              <a:t>tend</a:t>
            </a:r>
            <a:r>
              <a:rPr lang="it-IT" sz="2800" dirty="0"/>
              <a:t> to </a:t>
            </a:r>
            <a:r>
              <a:rPr lang="it-IT" sz="2800" dirty="0" err="1"/>
              <a:t>place</a:t>
            </a:r>
            <a:r>
              <a:rPr lang="it-IT" sz="2800" dirty="0"/>
              <a:t> </a:t>
            </a:r>
            <a:r>
              <a:rPr lang="it-IT" sz="2800" dirty="0" err="1"/>
              <a:t>different</a:t>
            </a:r>
            <a:r>
              <a:rPr lang="it-IT" sz="2800" dirty="0"/>
              <a:t> </a:t>
            </a:r>
            <a:r>
              <a:rPr lang="it-IT" sz="2800" dirty="0" err="1"/>
              <a:t>priorities</a:t>
            </a:r>
            <a:r>
              <a:rPr lang="it-IT" sz="2800" dirty="0"/>
              <a:t> on the </a:t>
            </a:r>
            <a:r>
              <a:rPr lang="it-IT" sz="2800" dirty="0" err="1"/>
              <a:t>internationalization</a:t>
            </a:r>
            <a:r>
              <a:rPr lang="it-IT" sz="2800" dirty="0"/>
              <a:t> </a:t>
            </a:r>
            <a:r>
              <a:rPr lang="it-IT" sz="2800" dirty="0" err="1"/>
              <a:t>strategies</a:t>
            </a:r>
            <a:r>
              <a:rPr lang="it-IT" sz="2800" dirty="0"/>
              <a:t>);</a:t>
            </a:r>
          </a:p>
          <a:p>
            <a:pPr algn="just"/>
            <a:r>
              <a:rPr lang="it-IT" sz="2800" dirty="0" err="1"/>
              <a:t>Inputs</a:t>
            </a:r>
            <a:r>
              <a:rPr lang="it-IT" sz="2800" dirty="0"/>
              <a:t> and </a:t>
            </a:r>
            <a:r>
              <a:rPr lang="it-IT" sz="2800" dirty="0" err="1"/>
              <a:t>outputs</a:t>
            </a:r>
            <a:r>
              <a:rPr lang="it-IT" sz="2800" dirty="0"/>
              <a:t> </a:t>
            </a:r>
            <a:r>
              <a:rPr lang="it-IT" sz="2800" dirty="0" err="1"/>
              <a:t>rather</a:t>
            </a:r>
            <a:r>
              <a:rPr lang="it-IT" sz="2800" dirty="0"/>
              <a:t> </a:t>
            </a:r>
            <a:r>
              <a:rPr lang="it-IT" sz="2800" dirty="0" err="1"/>
              <a:t>than</a:t>
            </a:r>
            <a:r>
              <a:rPr lang="it-IT" sz="2800" dirty="0"/>
              <a:t> </a:t>
            </a:r>
            <a:r>
              <a:rPr lang="it-IT" sz="2800" dirty="0" err="1"/>
              <a:t>outcomes</a:t>
            </a:r>
            <a:r>
              <a:rPr lang="it-IT" sz="2800" dirty="0"/>
              <a:t> are more </a:t>
            </a:r>
            <a:r>
              <a:rPr lang="it-IT" sz="2800" dirty="0" err="1"/>
              <a:t>feasible</a:t>
            </a:r>
            <a:r>
              <a:rPr lang="it-IT" sz="2800" dirty="0"/>
              <a:t> to be </a:t>
            </a:r>
            <a:r>
              <a:rPr lang="it-IT" sz="2800" dirty="0" err="1"/>
              <a:t>measured</a:t>
            </a:r>
            <a:r>
              <a:rPr lang="it-IT" sz="2800" dirty="0"/>
              <a:t>. </a:t>
            </a:r>
            <a:r>
              <a:rPr lang="it-IT" sz="2800" dirty="0" err="1"/>
              <a:t>But</a:t>
            </a:r>
            <a:r>
              <a:rPr lang="it-IT" sz="2800" dirty="0"/>
              <a:t> </a:t>
            </a:r>
            <a:r>
              <a:rPr lang="it-IT" sz="2800" dirty="0" err="1"/>
              <a:t>oucomes</a:t>
            </a:r>
            <a:r>
              <a:rPr lang="it-IT" sz="2800" dirty="0"/>
              <a:t> are </a:t>
            </a:r>
            <a:r>
              <a:rPr lang="it-IT" sz="2800" dirty="0" err="1"/>
              <a:t>crucial</a:t>
            </a:r>
            <a:r>
              <a:rPr lang="it-IT" sz="2800" dirty="0"/>
              <a:t> for the </a:t>
            </a:r>
            <a:r>
              <a:rPr lang="it-IT" sz="2800" dirty="0" err="1"/>
              <a:t>evaluation</a:t>
            </a:r>
            <a:r>
              <a:rPr lang="it-IT" sz="2800" dirty="0"/>
              <a:t> of a policy.</a:t>
            </a:r>
          </a:p>
        </p:txBody>
      </p:sp>
    </p:spTree>
    <p:extLst>
      <p:ext uri="{BB962C8B-B14F-4D97-AF65-F5344CB8AC3E}">
        <p14:creationId xmlns:p14="http://schemas.microsoft.com/office/powerpoint/2010/main" val="3232297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4237" y="1602828"/>
            <a:ext cx="4647863" cy="2978331"/>
          </a:xfrm>
        </p:spPr>
        <p:txBody>
          <a:bodyPr/>
          <a:lstStyle/>
          <a:p>
            <a:r>
              <a:rPr lang="it-IT" i="1" dirty="0">
                <a:solidFill>
                  <a:schemeClr val="accent1">
                    <a:lumMod val="75000"/>
                  </a:schemeClr>
                </a:solidFill>
                <a:effectLst>
                  <a:outerShdw blurRad="38100" dist="38100" dir="2700000" algn="tl">
                    <a:srgbClr val="000000">
                      <a:alpha val="43137"/>
                    </a:srgbClr>
                  </a:outerShdw>
                </a:effectLst>
              </a:rPr>
              <a:t>Thank </a:t>
            </a:r>
            <a:r>
              <a:rPr lang="it-IT" i="1" dirty="0" err="1">
                <a:solidFill>
                  <a:schemeClr val="accent1">
                    <a:lumMod val="75000"/>
                  </a:schemeClr>
                </a:solidFill>
                <a:effectLst>
                  <a:outerShdw blurRad="38100" dist="38100" dir="2700000" algn="tl">
                    <a:srgbClr val="000000">
                      <a:alpha val="43137"/>
                    </a:srgbClr>
                  </a:outerShdw>
                </a:effectLst>
              </a:rPr>
              <a:t>you</a:t>
            </a:r>
            <a:r>
              <a:rPr lang="it-IT" i="1" dirty="0">
                <a:solidFill>
                  <a:schemeClr val="accent1">
                    <a:lumMod val="75000"/>
                  </a:schemeClr>
                </a:solidFill>
                <a:effectLst>
                  <a:outerShdw blurRad="38100" dist="38100" dir="2700000" algn="tl">
                    <a:srgbClr val="000000">
                      <a:alpha val="43137"/>
                    </a:srgbClr>
                  </a:outerShdw>
                </a:effectLst>
              </a:rPr>
              <a:t> for </a:t>
            </a:r>
            <a:r>
              <a:rPr lang="it-IT" i="1" dirty="0" err="1">
                <a:solidFill>
                  <a:schemeClr val="accent1">
                    <a:lumMod val="75000"/>
                  </a:schemeClr>
                </a:solidFill>
                <a:effectLst>
                  <a:outerShdw blurRad="38100" dist="38100" dir="2700000" algn="tl">
                    <a:srgbClr val="000000">
                      <a:alpha val="43137"/>
                    </a:srgbClr>
                  </a:outerShdw>
                </a:effectLst>
              </a:rPr>
              <a:t>your</a:t>
            </a:r>
            <a:r>
              <a:rPr lang="it-IT" i="1" dirty="0">
                <a:solidFill>
                  <a:schemeClr val="accent1">
                    <a:lumMod val="75000"/>
                  </a:schemeClr>
                </a:solidFill>
                <a:effectLst>
                  <a:outerShdw blurRad="38100" dist="38100" dir="2700000" algn="tl">
                    <a:srgbClr val="000000">
                      <a:alpha val="43137"/>
                    </a:srgbClr>
                  </a:outerShdw>
                </a:effectLst>
              </a:rPr>
              <a:t> </a:t>
            </a:r>
            <a:r>
              <a:rPr lang="it-IT" i="1" dirty="0" err="1">
                <a:solidFill>
                  <a:schemeClr val="accent1">
                    <a:lumMod val="75000"/>
                  </a:schemeClr>
                </a:solidFill>
                <a:effectLst>
                  <a:outerShdw blurRad="38100" dist="38100" dir="2700000" algn="tl">
                    <a:srgbClr val="000000">
                      <a:alpha val="43137"/>
                    </a:srgbClr>
                  </a:outerShdw>
                </a:effectLst>
              </a:rPr>
              <a:t>attention</a:t>
            </a:r>
            <a:r>
              <a:rPr lang="it-IT" i="1" dirty="0">
                <a:solidFill>
                  <a:schemeClr val="accent1">
                    <a:lumMod val="75000"/>
                  </a:schemeClr>
                </a:solidFill>
                <a:effectLst>
                  <a:outerShdw blurRad="38100" dist="38100" dir="2700000" algn="tl">
                    <a:srgbClr val="000000">
                      <a:alpha val="43137"/>
                    </a:srgbClr>
                  </a:outerShdw>
                </a:effectLst>
              </a:rPr>
              <a:t>!</a:t>
            </a:r>
            <a:br>
              <a:rPr lang="it-IT" i="1" dirty="0">
                <a:solidFill>
                  <a:schemeClr val="accent1">
                    <a:lumMod val="75000"/>
                  </a:schemeClr>
                </a:solidFill>
                <a:effectLst>
                  <a:outerShdw blurRad="38100" dist="38100" dir="2700000" algn="tl">
                    <a:srgbClr val="000000">
                      <a:alpha val="43137"/>
                    </a:srgbClr>
                  </a:outerShdw>
                </a:effectLst>
              </a:rPr>
            </a:b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andrea.mignone@unige.it </a:t>
            </a: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monica.penco@unige.it </a:t>
            </a: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intstrat@unige.it </a:t>
            </a:r>
            <a:br>
              <a:rPr lang="it-IT" i="1" dirty="0">
                <a:solidFill>
                  <a:schemeClr val="accent1">
                    <a:lumMod val="75000"/>
                  </a:schemeClr>
                </a:solidFill>
                <a:effectLst>
                  <a:outerShdw blurRad="38100" dist="38100" dir="2700000" algn="tl">
                    <a:srgbClr val="000000">
                      <a:alpha val="43137"/>
                    </a:srgbClr>
                  </a:outerShdw>
                </a:effectLst>
              </a:rPr>
            </a:b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https://erasmus-merge.eu/</a:t>
            </a:r>
          </a:p>
        </p:txBody>
      </p:sp>
      <p:sp>
        <p:nvSpPr>
          <p:cNvPr id="4" name="Rettangolo 3">
            <a:extLst>
              <a:ext uri="{FF2B5EF4-FFF2-40B4-BE49-F238E27FC236}">
                <a16:creationId xmlns:a16="http://schemas.microsoft.com/office/drawing/2014/main" id="{D6E565CC-8F36-4574-99BE-84E7153AD15C}"/>
              </a:ext>
            </a:extLst>
          </p:cNvPr>
          <p:cNvSpPr/>
          <p:nvPr/>
        </p:nvSpPr>
        <p:spPr>
          <a:xfrm>
            <a:off x="644237" y="4978172"/>
            <a:ext cx="4536630" cy="553998"/>
          </a:xfrm>
          <a:prstGeom prst="rect">
            <a:avLst/>
          </a:prstGeom>
        </p:spPr>
        <p:txBody>
          <a:bodyPr wrap="square">
            <a:spAutoFit/>
          </a:bodyPr>
          <a:lstStyle/>
          <a:p>
            <a:pPr defTabSz="685800"/>
            <a:r>
              <a:rPr lang="en-GB" sz="750" dirty="0">
                <a:solidFill>
                  <a:srgbClr val="0070C0"/>
                </a:solidFill>
                <a:latin typeface="Arial" panose="020B0604020202020204" pitchFamily="34" charset="0"/>
                <a:ea typeface="Times New Roman" panose="02020603050405020304" pitchFamily="18" charset="0"/>
                <a:cs typeface="Arial" panose="020B0604020202020204" pitchFamily="34" charset="0"/>
              </a:rPr>
              <a:t>Project number:  610391-EPP-1-2019-1-IT-EPPKA2-CBHE-JP</a:t>
            </a:r>
            <a:endParaRPr lang="it-IT" sz="75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algn="just" defTabSz="685800"/>
            <a:r>
              <a:rPr lang="en-GB" sz="750" i="1" dirty="0">
                <a:solidFill>
                  <a:srgbClr val="0070C0"/>
                </a:solidFill>
                <a:latin typeface="Arial" panose="020B0604020202020204" pitchFamily="34" charset="0"/>
                <a:ea typeface="Times New Roman" panose="02020603050405020304" pitchFamily="18" charset="0"/>
                <a:cs typeface="Arial" panose="020B060402020202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it-IT" sz="75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29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7579F-1AF5-0847-9F72-81439B4EA6CB}"/>
              </a:ext>
            </a:extLst>
          </p:cNvPr>
          <p:cNvSpPr>
            <a:spLocks noGrp="1"/>
          </p:cNvSpPr>
          <p:nvPr>
            <p:ph type="ctrTitle"/>
          </p:nvPr>
        </p:nvSpPr>
        <p:spPr>
          <a:xfrm>
            <a:off x="597755" y="692621"/>
            <a:ext cx="6858000" cy="432060"/>
          </a:xfrm>
        </p:spPr>
        <p:txBody>
          <a:bodyPr>
            <a:normAutofit/>
          </a:bodyPr>
          <a:lstStyle/>
          <a:p>
            <a:r>
              <a:rPr lang="en-US" sz="2400" b="1" dirty="0"/>
              <a:t>The Cycle of internationalization</a:t>
            </a:r>
            <a:endParaRPr lang="it-IT" sz="2400" dirty="0"/>
          </a:p>
        </p:txBody>
      </p:sp>
      <p:sp>
        <p:nvSpPr>
          <p:cNvPr id="5" name="Rectangle 2">
            <a:extLst>
              <a:ext uri="{FF2B5EF4-FFF2-40B4-BE49-F238E27FC236}">
                <a16:creationId xmlns:a16="http://schemas.microsoft.com/office/drawing/2014/main" id="{A77DC6C2-F785-F345-8FCC-642DD380C55E}"/>
              </a:ext>
            </a:extLst>
          </p:cNvPr>
          <p:cNvSpPr>
            <a:spLocks noChangeArrowheads="1"/>
          </p:cNvSpPr>
          <p:nvPr/>
        </p:nvSpPr>
        <p:spPr bwMode="auto">
          <a:xfrm flipV="1">
            <a:off x="5893192" y="-2935"/>
            <a:ext cx="26647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 name="Immagine 2" descr="PDF] The internationalisation of higher education institutions: A case  study of a British university | Semantic Scholar">
            <a:extLst>
              <a:ext uri="{FF2B5EF4-FFF2-40B4-BE49-F238E27FC236}">
                <a16:creationId xmlns:a16="http://schemas.microsoft.com/office/drawing/2014/main" id="{5146223C-586A-E444-BE52-E068AD2D13D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21913" y="1196690"/>
            <a:ext cx="6858000" cy="538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8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C4CF27-54F0-3C4A-BF06-01DFD4349654}"/>
              </a:ext>
            </a:extLst>
          </p:cNvPr>
          <p:cNvSpPr>
            <a:spLocks noGrp="1"/>
          </p:cNvSpPr>
          <p:nvPr>
            <p:ph type="ctrTitle"/>
          </p:nvPr>
        </p:nvSpPr>
        <p:spPr>
          <a:xfrm>
            <a:off x="1143000" y="692621"/>
            <a:ext cx="6858000" cy="648089"/>
          </a:xfrm>
        </p:spPr>
        <p:txBody>
          <a:bodyPr>
            <a:normAutofit/>
          </a:bodyPr>
          <a:lstStyle/>
          <a:p>
            <a:r>
              <a:rPr lang="it-IT" sz="4000" b="1" dirty="0" err="1"/>
              <a:t>Introduction</a:t>
            </a:r>
            <a:endParaRPr lang="it-IT" sz="4000" b="1" dirty="0"/>
          </a:p>
        </p:txBody>
      </p:sp>
      <p:sp>
        <p:nvSpPr>
          <p:cNvPr id="3" name="Sottotitolo 2">
            <a:extLst>
              <a:ext uri="{FF2B5EF4-FFF2-40B4-BE49-F238E27FC236}">
                <a16:creationId xmlns:a16="http://schemas.microsoft.com/office/drawing/2014/main" id="{F3236FF2-3A5B-6746-AAD5-0A35FD324796}"/>
              </a:ext>
            </a:extLst>
          </p:cNvPr>
          <p:cNvSpPr>
            <a:spLocks noGrp="1"/>
          </p:cNvSpPr>
          <p:nvPr>
            <p:ph type="subTitle" idx="1"/>
          </p:nvPr>
        </p:nvSpPr>
        <p:spPr>
          <a:xfrm>
            <a:off x="1259540" y="1556740"/>
            <a:ext cx="6858000" cy="4824670"/>
          </a:xfrm>
        </p:spPr>
        <p:txBody>
          <a:bodyPr>
            <a:normAutofit lnSpcReduction="10000"/>
          </a:bodyPr>
          <a:lstStyle/>
          <a:p>
            <a:pPr marL="457200" indent="-457200" algn="just">
              <a:buFont typeface="Arial" panose="020B0604020202020204" pitchFamily="34" charset="0"/>
              <a:buChar char="•"/>
            </a:pPr>
            <a:r>
              <a:rPr lang="it-IT" sz="2800" dirty="0" err="1"/>
              <a:t>Internationalization</a:t>
            </a:r>
            <a:r>
              <a:rPr lang="it-IT" sz="2800" dirty="0"/>
              <a:t> </a:t>
            </a:r>
            <a:r>
              <a:rPr lang="it-IT" sz="2800" dirty="0" err="1"/>
              <a:t>requires</a:t>
            </a:r>
            <a:r>
              <a:rPr lang="it-IT" sz="2800" dirty="0"/>
              <a:t> </a:t>
            </a:r>
            <a:r>
              <a:rPr lang="it-IT" sz="2800" dirty="0" err="1"/>
              <a:t>substantial</a:t>
            </a:r>
            <a:r>
              <a:rPr lang="it-IT" sz="2800" dirty="0"/>
              <a:t> and long-</a:t>
            </a:r>
            <a:r>
              <a:rPr lang="it-IT" sz="2800" dirty="0" err="1"/>
              <a:t>term</a:t>
            </a:r>
            <a:r>
              <a:rPr lang="it-IT" sz="2800" dirty="0"/>
              <a:t> </a:t>
            </a:r>
            <a:r>
              <a:rPr lang="it-IT" sz="2800" dirty="0" err="1"/>
              <a:t>investment</a:t>
            </a:r>
            <a:r>
              <a:rPr lang="it-IT" sz="2800" dirty="0"/>
              <a:t> of </a:t>
            </a:r>
            <a:r>
              <a:rPr lang="it-IT" sz="2800" dirty="0" err="1"/>
              <a:t>institutional</a:t>
            </a:r>
            <a:r>
              <a:rPr lang="it-IT" sz="2800" dirty="0"/>
              <a:t> </a:t>
            </a:r>
            <a:r>
              <a:rPr lang="it-IT" sz="2800" dirty="0" err="1"/>
              <a:t>resources</a:t>
            </a:r>
            <a:r>
              <a:rPr lang="it-IT" sz="2800" dirty="0"/>
              <a:t>, </a:t>
            </a:r>
            <a:r>
              <a:rPr lang="it-IT" sz="2800" dirty="0" err="1"/>
              <a:t>both</a:t>
            </a:r>
            <a:r>
              <a:rPr lang="it-IT" sz="2800" dirty="0"/>
              <a:t> </a:t>
            </a:r>
            <a:r>
              <a:rPr lang="it-IT" sz="2800" dirty="0" err="1"/>
              <a:t>financially</a:t>
            </a:r>
            <a:r>
              <a:rPr lang="it-IT" sz="2800" dirty="0"/>
              <a:t> and in </a:t>
            </a:r>
            <a:r>
              <a:rPr lang="it-IT" sz="2800" dirty="0" err="1"/>
              <a:t>terms</a:t>
            </a:r>
            <a:r>
              <a:rPr lang="it-IT" sz="2800" dirty="0"/>
              <a:t> of human capital, </a:t>
            </a:r>
            <a:r>
              <a:rPr lang="it-IT" sz="2800" dirty="0" err="1"/>
              <a:t>complemented</a:t>
            </a:r>
            <a:r>
              <a:rPr lang="it-IT" sz="2800" dirty="0"/>
              <a:t> by </a:t>
            </a:r>
            <a:r>
              <a:rPr lang="it-IT" sz="2800" dirty="0" err="1"/>
              <a:t>considerable</a:t>
            </a:r>
            <a:r>
              <a:rPr lang="it-IT" sz="2800" dirty="0"/>
              <a:t> </a:t>
            </a:r>
            <a:r>
              <a:rPr lang="it-IT" sz="2800" dirty="0" err="1"/>
              <a:t>efforts</a:t>
            </a:r>
            <a:r>
              <a:rPr lang="it-IT" sz="2800" dirty="0"/>
              <a:t> to </a:t>
            </a:r>
            <a:r>
              <a:rPr lang="it-IT" sz="2800" dirty="0" err="1"/>
              <a:t>provide</a:t>
            </a:r>
            <a:r>
              <a:rPr lang="it-IT" sz="2800" dirty="0"/>
              <a:t> an </a:t>
            </a:r>
            <a:r>
              <a:rPr lang="it-IT" sz="2800" dirty="0" err="1"/>
              <a:t>efficient</a:t>
            </a:r>
            <a:r>
              <a:rPr lang="it-IT" sz="2800" dirty="0"/>
              <a:t> </a:t>
            </a:r>
            <a:r>
              <a:rPr lang="it-IT" sz="2800" dirty="0" err="1"/>
              <a:t>support</a:t>
            </a:r>
            <a:r>
              <a:rPr lang="it-IT" sz="2800" dirty="0"/>
              <a:t> </a:t>
            </a:r>
            <a:r>
              <a:rPr lang="it-IT" sz="2800" dirty="0" err="1"/>
              <a:t>structure</a:t>
            </a:r>
            <a:r>
              <a:rPr lang="it-IT" sz="2800" dirty="0"/>
              <a:t> (IRO/ICS), and </a:t>
            </a:r>
            <a:r>
              <a:rPr lang="it-IT" sz="2800" dirty="0" err="1"/>
              <a:t>perhaps</a:t>
            </a:r>
            <a:r>
              <a:rPr lang="it-IT" sz="2800" dirty="0"/>
              <a:t> an </a:t>
            </a:r>
            <a:r>
              <a:rPr lang="it-IT" sz="2800" dirty="0" err="1"/>
              <a:t>opportunity</a:t>
            </a:r>
            <a:r>
              <a:rPr lang="it-IT" sz="2800" dirty="0"/>
              <a:t> </a:t>
            </a:r>
            <a:r>
              <a:rPr lang="it-IT" sz="2800" dirty="0" err="1"/>
              <a:t>cost</a:t>
            </a:r>
            <a:r>
              <a:rPr lang="it-IT" sz="2800" dirty="0"/>
              <a:t> in some </a:t>
            </a:r>
            <a:r>
              <a:rPr lang="it-IT" sz="2800" dirty="0" err="1"/>
              <a:t>other</a:t>
            </a:r>
            <a:r>
              <a:rPr lang="it-IT" sz="2800" dirty="0"/>
              <a:t> </a:t>
            </a:r>
            <a:r>
              <a:rPr lang="it-IT" sz="2800" dirty="0" err="1"/>
              <a:t>areas</a:t>
            </a:r>
            <a:r>
              <a:rPr lang="it-IT" sz="2800" dirty="0"/>
              <a:t>. </a:t>
            </a:r>
          </a:p>
          <a:p>
            <a:pPr marL="457200" indent="-457200" algn="just">
              <a:buFont typeface="Arial" panose="020B0604020202020204" pitchFamily="34" charset="0"/>
              <a:buChar char="•"/>
            </a:pPr>
            <a:endParaRPr lang="it-IT" sz="2800" dirty="0"/>
          </a:p>
          <a:p>
            <a:pPr marL="457200" indent="-457200" algn="just">
              <a:buFont typeface="Arial" panose="020B0604020202020204" pitchFamily="34" charset="0"/>
              <a:buChar char="•"/>
            </a:pPr>
            <a:r>
              <a:rPr lang="it-IT" sz="2800" dirty="0" err="1"/>
              <a:t>It</a:t>
            </a:r>
            <a:r>
              <a:rPr lang="it-IT" sz="2800" dirty="0"/>
              <a:t> </a:t>
            </a:r>
            <a:r>
              <a:rPr lang="it-IT" sz="2800" dirty="0" err="1"/>
              <a:t>is</a:t>
            </a:r>
            <a:r>
              <a:rPr lang="it-IT" sz="2800" dirty="0"/>
              <a:t> </a:t>
            </a:r>
            <a:r>
              <a:rPr lang="it-IT" sz="2800" dirty="0" err="1"/>
              <a:t>therefore</a:t>
            </a:r>
            <a:r>
              <a:rPr lang="it-IT" sz="2800" dirty="0"/>
              <a:t> </a:t>
            </a:r>
            <a:r>
              <a:rPr lang="it-IT" sz="2800" dirty="0" err="1"/>
              <a:t>critical</a:t>
            </a:r>
            <a:r>
              <a:rPr lang="it-IT" sz="2800" dirty="0"/>
              <a:t> to </a:t>
            </a:r>
            <a:r>
              <a:rPr lang="it-IT" sz="2800" dirty="0" err="1"/>
              <a:t>develop</a:t>
            </a:r>
            <a:r>
              <a:rPr lang="it-IT" sz="2800" dirty="0"/>
              <a:t> </a:t>
            </a:r>
            <a:r>
              <a:rPr lang="it-IT" sz="2800" dirty="0" err="1"/>
              <a:t>assessment</a:t>
            </a:r>
            <a:r>
              <a:rPr lang="it-IT" sz="2800" dirty="0"/>
              <a:t> and </a:t>
            </a:r>
            <a:r>
              <a:rPr lang="it-IT" sz="2800" dirty="0" err="1"/>
              <a:t>quality</a:t>
            </a:r>
            <a:r>
              <a:rPr lang="it-IT" sz="2800" dirty="0"/>
              <a:t> control to </a:t>
            </a:r>
            <a:r>
              <a:rPr lang="it-IT" sz="2800" dirty="0" err="1"/>
              <a:t>ensure</a:t>
            </a:r>
            <a:r>
              <a:rPr lang="it-IT" sz="2800" dirty="0"/>
              <a:t> </a:t>
            </a:r>
            <a:r>
              <a:rPr lang="it-IT" sz="2800" dirty="0" err="1"/>
              <a:t>internationalizaton</a:t>
            </a:r>
            <a:r>
              <a:rPr lang="it-IT" sz="2800" dirty="0"/>
              <a:t> </a:t>
            </a:r>
            <a:r>
              <a:rPr lang="it-IT" sz="2800" dirty="0" err="1"/>
              <a:t>produces</a:t>
            </a:r>
            <a:r>
              <a:rPr lang="it-IT" sz="2800" dirty="0"/>
              <a:t> </a:t>
            </a:r>
            <a:r>
              <a:rPr lang="it-IT" sz="2800" dirty="0" err="1"/>
              <a:t>desirable</a:t>
            </a:r>
            <a:r>
              <a:rPr lang="it-IT" sz="2800" dirty="0"/>
              <a:t> </a:t>
            </a:r>
            <a:r>
              <a:rPr lang="it-IT" sz="2800" dirty="0" err="1"/>
              <a:t>outcomes</a:t>
            </a:r>
            <a:endParaRPr lang="it-IT" sz="2800" dirty="0"/>
          </a:p>
        </p:txBody>
      </p:sp>
    </p:spTree>
    <p:extLst>
      <p:ext uri="{BB962C8B-B14F-4D97-AF65-F5344CB8AC3E}">
        <p14:creationId xmlns:p14="http://schemas.microsoft.com/office/powerpoint/2010/main" val="376310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CA00E-427F-CD44-8FBB-D9E4FA5783C3}"/>
              </a:ext>
            </a:extLst>
          </p:cNvPr>
          <p:cNvSpPr>
            <a:spLocks noGrp="1"/>
          </p:cNvSpPr>
          <p:nvPr>
            <p:ph type="ctrTitle"/>
          </p:nvPr>
        </p:nvSpPr>
        <p:spPr>
          <a:xfrm>
            <a:off x="1143000" y="692621"/>
            <a:ext cx="6858000" cy="792110"/>
          </a:xfrm>
        </p:spPr>
        <p:txBody>
          <a:bodyPr>
            <a:noAutofit/>
          </a:bodyPr>
          <a:lstStyle/>
          <a:p>
            <a:r>
              <a:rPr lang="it-IT" sz="2800" b="1" dirty="0" err="1">
                <a:latin typeface="+mn-lt"/>
              </a:rPr>
              <a:t>Why</a:t>
            </a:r>
            <a:r>
              <a:rPr lang="it-IT" sz="2800" b="1" dirty="0">
                <a:latin typeface="+mn-lt"/>
              </a:rPr>
              <a:t> </a:t>
            </a:r>
            <a:r>
              <a:rPr lang="it-IT" sz="2800" b="1" dirty="0" err="1">
                <a:latin typeface="+mn-lt"/>
              </a:rPr>
              <a:t>Measuring</a:t>
            </a:r>
            <a:r>
              <a:rPr lang="it-IT" sz="2800" b="1" dirty="0">
                <a:latin typeface="+mn-lt"/>
              </a:rPr>
              <a:t> </a:t>
            </a:r>
            <a:br>
              <a:rPr lang="it-IT" sz="2800" b="1" dirty="0">
                <a:latin typeface="+mn-lt"/>
              </a:rPr>
            </a:br>
            <a:r>
              <a:rPr lang="it-IT" sz="2800" b="1" dirty="0">
                <a:latin typeface="+mn-lt"/>
              </a:rPr>
              <a:t>the </a:t>
            </a:r>
            <a:r>
              <a:rPr lang="it-IT" sz="2800" b="1" dirty="0" err="1">
                <a:latin typeface="+mn-lt"/>
              </a:rPr>
              <a:t>internationalization</a:t>
            </a:r>
            <a:r>
              <a:rPr lang="it-IT" sz="2800" b="1" dirty="0">
                <a:latin typeface="+mn-lt"/>
              </a:rPr>
              <a:t> </a:t>
            </a:r>
            <a:r>
              <a:rPr lang="it-IT" sz="2800" b="1" dirty="0" err="1">
                <a:latin typeface="+mn-lt"/>
              </a:rPr>
              <a:t>processes</a:t>
            </a:r>
            <a:r>
              <a:rPr lang="it-IT" sz="2800" b="1" dirty="0">
                <a:latin typeface="+mn-lt"/>
              </a:rPr>
              <a:t>?</a:t>
            </a:r>
          </a:p>
        </p:txBody>
      </p:sp>
      <p:sp>
        <p:nvSpPr>
          <p:cNvPr id="3" name="Sottotitolo 2">
            <a:extLst>
              <a:ext uri="{FF2B5EF4-FFF2-40B4-BE49-F238E27FC236}">
                <a16:creationId xmlns:a16="http://schemas.microsoft.com/office/drawing/2014/main" id="{3C672C48-19C2-C14B-9CC9-AE4B98D1027E}"/>
              </a:ext>
            </a:extLst>
          </p:cNvPr>
          <p:cNvSpPr>
            <a:spLocks noGrp="1"/>
          </p:cNvSpPr>
          <p:nvPr>
            <p:ph type="subTitle" idx="1"/>
          </p:nvPr>
        </p:nvSpPr>
        <p:spPr>
          <a:xfrm>
            <a:off x="1143000" y="1556740"/>
            <a:ext cx="6858000" cy="4752660"/>
          </a:xfrm>
        </p:spPr>
        <p:txBody>
          <a:bodyPr>
            <a:normAutofit/>
          </a:bodyPr>
          <a:lstStyle/>
          <a:p>
            <a:pPr algn="just"/>
            <a:r>
              <a:rPr lang="it-IT" sz="2000" dirty="0"/>
              <a:t>The call for </a:t>
            </a:r>
            <a:r>
              <a:rPr lang="it-IT" sz="2000" dirty="0" err="1"/>
              <a:t>measuring</a:t>
            </a:r>
            <a:r>
              <a:rPr lang="it-IT" sz="2000" dirty="0"/>
              <a:t> </a:t>
            </a:r>
            <a:r>
              <a:rPr lang="it-IT" sz="2000" dirty="0" err="1"/>
              <a:t>university</a:t>
            </a:r>
            <a:r>
              <a:rPr lang="it-IT" sz="2000" dirty="0"/>
              <a:t> </a:t>
            </a:r>
            <a:r>
              <a:rPr lang="it-IT" sz="2000" dirty="0" err="1"/>
              <a:t>internationalization</a:t>
            </a:r>
            <a:r>
              <a:rPr lang="it-IT" sz="2000" dirty="0"/>
              <a:t> </a:t>
            </a:r>
            <a:r>
              <a:rPr lang="it-IT" sz="2000" dirty="0" err="1"/>
              <a:t>is</a:t>
            </a:r>
            <a:r>
              <a:rPr lang="it-IT" sz="2000" dirty="0"/>
              <a:t> </a:t>
            </a:r>
            <a:r>
              <a:rPr lang="it-IT" sz="2000" dirty="0" err="1"/>
              <a:t>driven</a:t>
            </a:r>
            <a:r>
              <a:rPr lang="it-IT" sz="2000" dirty="0"/>
              <a:t> by </a:t>
            </a:r>
            <a:r>
              <a:rPr lang="it-IT" sz="2000" dirty="0" err="1"/>
              <a:t>several</a:t>
            </a:r>
            <a:r>
              <a:rPr lang="it-IT" sz="2000" dirty="0"/>
              <a:t> </a:t>
            </a:r>
            <a:r>
              <a:rPr lang="it-IT" sz="2000" dirty="0" err="1"/>
              <a:t>concerns</a:t>
            </a:r>
            <a:r>
              <a:rPr lang="it-IT" sz="2000" dirty="0"/>
              <a:t>:</a:t>
            </a:r>
          </a:p>
          <a:p>
            <a:pPr marL="285750" indent="-285750" algn="just">
              <a:buFont typeface="Arial" panose="020B0604020202020204" pitchFamily="34" charset="0"/>
              <a:buChar char="•"/>
            </a:pPr>
            <a:r>
              <a:rPr lang="it-IT" sz="2000" dirty="0" err="1"/>
              <a:t>Universities</a:t>
            </a:r>
            <a:r>
              <a:rPr lang="it-IT" sz="2000" dirty="0"/>
              <a:t> </a:t>
            </a:r>
            <a:r>
              <a:rPr lang="it-IT" sz="2000" dirty="0" err="1"/>
              <a:t>requires</a:t>
            </a:r>
            <a:r>
              <a:rPr lang="it-IT" sz="2000" dirty="0"/>
              <a:t> </a:t>
            </a:r>
            <a:r>
              <a:rPr lang="it-IT" sz="2000" dirty="0" err="1"/>
              <a:t>reliable</a:t>
            </a:r>
            <a:r>
              <a:rPr lang="it-IT" sz="2000" dirty="0"/>
              <a:t> and concrete information to </a:t>
            </a:r>
            <a:r>
              <a:rPr lang="it-IT" sz="2000" dirty="0" err="1"/>
              <a:t>demonstrate</a:t>
            </a:r>
            <a:r>
              <a:rPr lang="it-IT" sz="2000" dirty="0"/>
              <a:t> to </a:t>
            </a:r>
            <a:r>
              <a:rPr lang="it-IT" sz="2000" dirty="0" err="1"/>
              <a:t>what</a:t>
            </a:r>
            <a:r>
              <a:rPr lang="it-IT" sz="2000" dirty="0"/>
              <a:t> </a:t>
            </a:r>
            <a:r>
              <a:rPr lang="it-IT" sz="2000" dirty="0" err="1"/>
              <a:t>extent</a:t>
            </a:r>
            <a:r>
              <a:rPr lang="it-IT" sz="2000" dirty="0"/>
              <a:t> and in </a:t>
            </a:r>
            <a:r>
              <a:rPr lang="it-IT" sz="2000" dirty="0" err="1"/>
              <a:t>what</a:t>
            </a:r>
            <a:r>
              <a:rPr lang="it-IT" sz="2000" dirty="0"/>
              <a:t> </a:t>
            </a:r>
            <a:r>
              <a:rPr lang="it-IT" sz="2000" dirty="0" err="1"/>
              <a:t>aspects</a:t>
            </a:r>
            <a:r>
              <a:rPr lang="it-IT" sz="2000" dirty="0"/>
              <a:t> </a:t>
            </a:r>
            <a:r>
              <a:rPr lang="it-IT" sz="2000" dirty="0" err="1"/>
              <a:t>they</a:t>
            </a:r>
            <a:r>
              <a:rPr lang="it-IT" sz="2000" dirty="0"/>
              <a:t> are </a:t>
            </a:r>
            <a:r>
              <a:rPr lang="it-IT" sz="2000" dirty="0" err="1"/>
              <a:t>internationalized</a:t>
            </a:r>
            <a:r>
              <a:rPr lang="it-IT" sz="2000" dirty="0"/>
              <a:t>, in </a:t>
            </a:r>
            <a:r>
              <a:rPr lang="it-IT" sz="2000" dirty="0" err="1"/>
              <a:t>order</a:t>
            </a:r>
            <a:r>
              <a:rPr lang="it-IT" sz="2000" dirty="0"/>
              <a:t> to </a:t>
            </a:r>
            <a:r>
              <a:rPr lang="it-IT" sz="2000" dirty="0" err="1"/>
              <a:t>avoid</a:t>
            </a:r>
            <a:r>
              <a:rPr lang="it-IT" sz="2000" dirty="0"/>
              <a:t> </a:t>
            </a:r>
            <a:r>
              <a:rPr lang="it-IT" sz="2000" dirty="0" err="1"/>
              <a:t>defining</a:t>
            </a:r>
            <a:r>
              <a:rPr lang="it-IT" sz="2000" dirty="0"/>
              <a:t> </a:t>
            </a:r>
            <a:r>
              <a:rPr lang="it-IT" sz="2000" dirty="0" err="1"/>
              <a:t>themselves</a:t>
            </a:r>
            <a:r>
              <a:rPr lang="it-IT" sz="2000" dirty="0"/>
              <a:t> </a:t>
            </a:r>
            <a:r>
              <a:rPr lang="it-IT" sz="2000" dirty="0" err="1"/>
              <a:t>vaguely</a:t>
            </a:r>
            <a:r>
              <a:rPr lang="it-IT" sz="2000" dirty="0"/>
              <a:t> </a:t>
            </a:r>
            <a:r>
              <a:rPr lang="it-IT" sz="2000" dirty="0" err="1"/>
              <a:t>as</a:t>
            </a:r>
            <a:r>
              <a:rPr lang="it-IT" sz="2000" dirty="0"/>
              <a:t> an </a:t>
            </a:r>
            <a:r>
              <a:rPr lang="it-IT" sz="2000" dirty="0" err="1"/>
              <a:t>internationalized</a:t>
            </a:r>
            <a:r>
              <a:rPr lang="it-IT" sz="2000" dirty="0"/>
              <a:t> </a:t>
            </a:r>
            <a:r>
              <a:rPr lang="it-IT" sz="2000" dirty="0" err="1"/>
              <a:t>universities</a:t>
            </a:r>
            <a:r>
              <a:rPr lang="it-IT" sz="2000" dirty="0"/>
              <a:t>;</a:t>
            </a:r>
          </a:p>
          <a:p>
            <a:pPr marL="285750" indent="-285750" algn="just">
              <a:buFont typeface="Arial" panose="020B0604020202020204" pitchFamily="34" charset="0"/>
              <a:buChar char="•"/>
            </a:pPr>
            <a:r>
              <a:rPr lang="it-IT" sz="2000" dirty="0" err="1"/>
              <a:t>Secondly</a:t>
            </a:r>
            <a:r>
              <a:rPr lang="it-IT" sz="2000" dirty="0"/>
              <a:t>, </a:t>
            </a:r>
            <a:r>
              <a:rPr lang="it-IT" sz="2000" dirty="0" err="1"/>
              <a:t>measures</a:t>
            </a:r>
            <a:r>
              <a:rPr lang="it-IT" sz="2000" dirty="0"/>
              <a:t> of </a:t>
            </a:r>
            <a:r>
              <a:rPr lang="it-IT" sz="2000" dirty="0" err="1"/>
              <a:t>explicit</a:t>
            </a:r>
            <a:r>
              <a:rPr lang="it-IT" sz="2000" dirty="0"/>
              <a:t> </a:t>
            </a:r>
            <a:r>
              <a:rPr lang="it-IT" sz="2000" dirty="0" err="1"/>
              <a:t>achievements</a:t>
            </a:r>
            <a:r>
              <a:rPr lang="it-IT" sz="2000" dirty="0"/>
              <a:t> </a:t>
            </a:r>
            <a:r>
              <a:rPr lang="it-IT" sz="2000" dirty="0" err="1"/>
              <a:t>will</a:t>
            </a:r>
            <a:r>
              <a:rPr lang="it-IT" sz="2000" dirty="0"/>
              <a:t> help </a:t>
            </a:r>
            <a:r>
              <a:rPr lang="it-IT" sz="2000" dirty="0" err="1"/>
              <a:t>provide</a:t>
            </a:r>
            <a:r>
              <a:rPr lang="it-IT" sz="2000" dirty="0"/>
              <a:t> the information </a:t>
            </a:r>
            <a:r>
              <a:rPr lang="it-IT" sz="2000" dirty="0" err="1"/>
              <a:t>necessary</a:t>
            </a:r>
            <a:r>
              <a:rPr lang="it-IT" sz="2000" dirty="0"/>
              <a:t> to </a:t>
            </a:r>
            <a:r>
              <a:rPr lang="it-IT" sz="2000" dirty="0" err="1"/>
              <a:t>analyze</a:t>
            </a:r>
            <a:r>
              <a:rPr lang="it-IT" sz="2000" dirty="0"/>
              <a:t> an </a:t>
            </a:r>
            <a:r>
              <a:rPr lang="it-IT" sz="2000" dirty="0" err="1"/>
              <a:t>institution’s</a:t>
            </a:r>
            <a:r>
              <a:rPr lang="it-IT" sz="2000" dirty="0"/>
              <a:t> </a:t>
            </a:r>
            <a:r>
              <a:rPr lang="it-IT" sz="2000" dirty="0" err="1"/>
              <a:t>strenghts</a:t>
            </a:r>
            <a:r>
              <a:rPr lang="it-IT" sz="2000" dirty="0"/>
              <a:t> and </a:t>
            </a:r>
            <a:r>
              <a:rPr lang="it-IT" sz="2000" dirty="0" err="1"/>
              <a:t>areas</a:t>
            </a:r>
            <a:r>
              <a:rPr lang="it-IT" sz="2000" dirty="0"/>
              <a:t> </a:t>
            </a:r>
            <a:r>
              <a:rPr lang="it-IT" sz="2000" dirty="0" err="1"/>
              <a:t>that</a:t>
            </a:r>
            <a:r>
              <a:rPr lang="it-IT" sz="2000" dirty="0"/>
              <a:t> </a:t>
            </a:r>
            <a:r>
              <a:rPr lang="it-IT" sz="2000" dirty="0" err="1"/>
              <a:t>need</a:t>
            </a:r>
            <a:r>
              <a:rPr lang="it-IT" sz="2000" dirty="0"/>
              <a:t> </a:t>
            </a:r>
            <a:r>
              <a:rPr lang="it-IT" sz="2000" dirty="0" err="1"/>
              <a:t>improvement</a:t>
            </a:r>
            <a:r>
              <a:rPr lang="it-IT" sz="2000" dirty="0"/>
              <a:t> in relation to </a:t>
            </a:r>
            <a:r>
              <a:rPr lang="it-IT" sz="2000" dirty="0" err="1"/>
              <a:t>internationalization</a:t>
            </a:r>
            <a:r>
              <a:rPr lang="it-IT" sz="2000" dirty="0"/>
              <a:t>;</a:t>
            </a:r>
          </a:p>
          <a:p>
            <a:pPr marL="285750" indent="-285750" algn="just">
              <a:buFont typeface="Arial" panose="020B0604020202020204" pitchFamily="34" charset="0"/>
              <a:buChar char="•"/>
            </a:pPr>
            <a:r>
              <a:rPr lang="it-IT" sz="2000" dirty="0" err="1"/>
              <a:t>Thirdly</a:t>
            </a:r>
            <a:r>
              <a:rPr lang="it-IT" sz="2000" dirty="0"/>
              <a:t>, </a:t>
            </a:r>
            <a:r>
              <a:rPr lang="it-IT" sz="2000" dirty="0" err="1"/>
              <a:t>HEIs</a:t>
            </a:r>
            <a:r>
              <a:rPr lang="it-IT" sz="2000" dirty="0"/>
              <a:t> </a:t>
            </a:r>
            <a:r>
              <a:rPr lang="it-IT" sz="2000" dirty="0" err="1"/>
              <a:t>also</a:t>
            </a:r>
            <a:r>
              <a:rPr lang="it-IT" sz="2000" dirty="0"/>
              <a:t> </a:t>
            </a:r>
            <a:r>
              <a:rPr lang="it-IT" sz="2000" dirty="0" err="1"/>
              <a:t>need</a:t>
            </a:r>
            <a:r>
              <a:rPr lang="it-IT" sz="2000" dirty="0"/>
              <a:t> information to </a:t>
            </a:r>
            <a:r>
              <a:rPr lang="it-IT" sz="2000" dirty="0" err="1"/>
              <a:t>make</a:t>
            </a:r>
            <a:r>
              <a:rPr lang="it-IT" sz="2000" dirty="0"/>
              <a:t> </a:t>
            </a:r>
            <a:r>
              <a:rPr lang="it-IT" sz="2000" dirty="0" err="1"/>
              <a:t>comparisons</a:t>
            </a:r>
            <a:r>
              <a:rPr lang="it-IT" sz="2000" dirty="0"/>
              <a:t> and </a:t>
            </a:r>
            <a:r>
              <a:rPr lang="it-IT" sz="2000" dirty="0" err="1"/>
              <a:t>benchmarking</a:t>
            </a:r>
            <a:r>
              <a:rPr lang="it-IT" sz="2000" dirty="0"/>
              <a:t> with </a:t>
            </a:r>
            <a:r>
              <a:rPr lang="it-IT" sz="2000" dirty="0" err="1"/>
              <a:t>peers</a:t>
            </a:r>
            <a:r>
              <a:rPr lang="it-IT" sz="2000" dirty="0"/>
              <a:t> in </a:t>
            </a:r>
            <a:r>
              <a:rPr lang="it-IT" sz="2000" dirty="0" err="1"/>
              <a:t>term</a:t>
            </a:r>
            <a:r>
              <a:rPr lang="it-IT" sz="2000" dirty="0"/>
              <a:t> of </a:t>
            </a:r>
            <a:r>
              <a:rPr lang="it-IT" sz="2000" dirty="0" err="1"/>
              <a:t>internationalization</a:t>
            </a:r>
            <a:r>
              <a:rPr lang="it-IT" sz="2000" dirty="0"/>
              <a:t>;</a:t>
            </a:r>
          </a:p>
          <a:p>
            <a:pPr marL="285750" indent="-285750" algn="just">
              <a:buFont typeface="Arial" panose="020B0604020202020204" pitchFamily="34" charset="0"/>
              <a:buChar char="•"/>
            </a:pPr>
            <a:r>
              <a:rPr lang="it-IT" sz="2000" dirty="0" err="1"/>
              <a:t>Finally</a:t>
            </a:r>
            <a:r>
              <a:rPr lang="it-IT" sz="2000" dirty="0"/>
              <a:t>, the </a:t>
            </a:r>
            <a:r>
              <a:rPr lang="it-IT" sz="2000" dirty="0" err="1"/>
              <a:t>emergence</a:t>
            </a:r>
            <a:r>
              <a:rPr lang="it-IT" sz="2000" dirty="0"/>
              <a:t> of </a:t>
            </a:r>
            <a:r>
              <a:rPr lang="it-IT" sz="2000" dirty="0" err="1"/>
              <a:t>accountability</a:t>
            </a:r>
            <a:r>
              <a:rPr lang="it-IT" sz="2000" dirty="0"/>
              <a:t> culture in </a:t>
            </a:r>
            <a:r>
              <a:rPr lang="it-IT" sz="2000" dirty="0" err="1"/>
              <a:t>higher</a:t>
            </a:r>
            <a:r>
              <a:rPr lang="it-IT" sz="2000" dirty="0"/>
              <a:t> </a:t>
            </a:r>
            <a:r>
              <a:rPr lang="it-IT" sz="2000" dirty="0" err="1"/>
              <a:t>education</a:t>
            </a:r>
            <a:r>
              <a:rPr lang="it-IT" sz="2000" dirty="0"/>
              <a:t> </a:t>
            </a:r>
            <a:r>
              <a:rPr lang="it-IT" sz="2000" dirty="0" err="1"/>
              <a:t>sector</a:t>
            </a:r>
            <a:r>
              <a:rPr lang="it-IT" sz="2000" dirty="0"/>
              <a:t> </a:t>
            </a:r>
            <a:r>
              <a:rPr lang="it-IT" sz="2000" dirty="0" err="1"/>
              <a:t>based</a:t>
            </a:r>
            <a:r>
              <a:rPr lang="it-IT" sz="2000" dirty="0"/>
              <a:t> on </a:t>
            </a:r>
            <a:r>
              <a:rPr lang="it-IT" sz="2000" dirty="0" err="1"/>
              <a:t>evaluations</a:t>
            </a:r>
            <a:r>
              <a:rPr lang="it-IT" sz="2000" dirty="0"/>
              <a:t> </a:t>
            </a:r>
            <a:r>
              <a:rPr lang="it-IT" sz="2000" dirty="0" err="1"/>
              <a:t>pushes</a:t>
            </a:r>
            <a:r>
              <a:rPr lang="it-IT" sz="2000" dirty="0"/>
              <a:t> the agenda. </a:t>
            </a:r>
            <a:r>
              <a:rPr lang="it-IT" sz="2000" dirty="0" err="1"/>
              <a:t>Accountability</a:t>
            </a:r>
            <a:r>
              <a:rPr lang="it-IT" sz="2000" dirty="0"/>
              <a:t> </a:t>
            </a:r>
            <a:r>
              <a:rPr lang="it-IT" sz="2000" dirty="0" err="1"/>
              <a:t>is</a:t>
            </a:r>
            <a:r>
              <a:rPr lang="it-IT" sz="2000" dirty="0"/>
              <a:t> </a:t>
            </a:r>
            <a:r>
              <a:rPr lang="it-IT" sz="2000" dirty="0" err="1"/>
              <a:t>required</a:t>
            </a:r>
            <a:r>
              <a:rPr lang="it-IT" sz="2000" dirty="0"/>
              <a:t>.</a:t>
            </a:r>
          </a:p>
        </p:txBody>
      </p:sp>
    </p:spTree>
    <p:extLst>
      <p:ext uri="{BB962C8B-B14F-4D97-AF65-F5344CB8AC3E}">
        <p14:creationId xmlns:p14="http://schemas.microsoft.com/office/powerpoint/2010/main" val="405710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1990F2-E1AB-E04E-BFC2-589396BA7AC3}"/>
              </a:ext>
            </a:extLst>
          </p:cNvPr>
          <p:cNvSpPr>
            <a:spLocks noGrp="1"/>
          </p:cNvSpPr>
          <p:nvPr>
            <p:ph type="ctrTitle"/>
          </p:nvPr>
        </p:nvSpPr>
        <p:spPr>
          <a:xfrm>
            <a:off x="683460" y="908650"/>
            <a:ext cx="6858000" cy="504069"/>
          </a:xfrm>
        </p:spPr>
        <p:txBody>
          <a:bodyPr>
            <a:normAutofit fontScale="90000"/>
          </a:bodyPr>
          <a:lstStyle/>
          <a:p>
            <a:pPr algn="l"/>
            <a:r>
              <a:rPr lang="en-US" sz="3200" b="1" dirty="0"/>
              <a:t>Phases of internationalization</a:t>
            </a:r>
            <a:endParaRPr lang="it-IT" sz="2800" dirty="0"/>
          </a:p>
        </p:txBody>
      </p:sp>
      <p:sp>
        <p:nvSpPr>
          <p:cNvPr id="3" name="Sottotitolo 2">
            <a:extLst>
              <a:ext uri="{FF2B5EF4-FFF2-40B4-BE49-F238E27FC236}">
                <a16:creationId xmlns:a16="http://schemas.microsoft.com/office/drawing/2014/main" id="{BF532770-47CC-3948-907D-28EDD9017BD7}"/>
              </a:ext>
            </a:extLst>
          </p:cNvPr>
          <p:cNvSpPr>
            <a:spLocks noGrp="1"/>
          </p:cNvSpPr>
          <p:nvPr>
            <p:ph type="subTitle" idx="1"/>
          </p:nvPr>
        </p:nvSpPr>
        <p:spPr>
          <a:xfrm>
            <a:off x="805215" y="1844780"/>
            <a:ext cx="7533570" cy="3341010"/>
          </a:xfrm>
        </p:spPr>
        <p:txBody>
          <a:bodyPr>
            <a:noAutofit/>
          </a:bodyPr>
          <a:lstStyle/>
          <a:p>
            <a:pPr algn="just">
              <a:lnSpc>
                <a:spcPct val="100000"/>
              </a:lnSpc>
              <a:spcBef>
                <a:spcPts val="600"/>
              </a:spcBef>
            </a:pPr>
            <a:r>
              <a:rPr lang="en-US" sz="2400" b="1" dirty="0">
                <a:latin typeface="Times New Roman" panose="02020603050405020304" pitchFamily="18" charset="0"/>
                <a:cs typeface="Times New Roman" panose="02020603050405020304" pitchFamily="18" charset="0"/>
              </a:rPr>
              <a:t>The three phases </a:t>
            </a:r>
            <a:r>
              <a:rPr lang="en-US" sz="2400" dirty="0">
                <a:latin typeface="Times New Roman" panose="02020603050405020304" pitchFamily="18" charset="0"/>
                <a:cs typeface="Times New Roman" panose="02020603050405020304" pitchFamily="18" charset="0"/>
              </a:rPr>
              <a:t>of internationalization process. The first phase is </a:t>
            </a:r>
            <a:r>
              <a:rPr lang="en-US" sz="2400" b="1" dirty="0">
                <a:latin typeface="Times New Roman" panose="02020603050405020304" pitchFamily="18" charset="0"/>
                <a:cs typeface="Times New Roman" panose="02020603050405020304" pitchFamily="18" charset="0"/>
              </a:rPr>
              <a:t>to set up the design of internationalization </a:t>
            </a:r>
            <a:r>
              <a:rPr lang="en-US" sz="2400" dirty="0">
                <a:latin typeface="Times New Roman" panose="02020603050405020304" pitchFamily="18" charset="0"/>
                <a:cs typeface="Times New Roman" panose="02020603050405020304" pitchFamily="18" charset="0"/>
              </a:rPr>
              <a:t>(this would be mainly represented by the strategic intent, mission statement, strategic vision, corporate strategy and strategic plan). The second phase is </a:t>
            </a:r>
            <a:r>
              <a:rPr lang="en-US" sz="2400" b="1" dirty="0">
                <a:latin typeface="Times New Roman" panose="02020603050405020304" pitchFamily="18" charset="0"/>
                <a:cs typeface="Times New Roman" panose="02020603050405020304" pitchFamily="18" charset="0"/>
              </a:rPr>
              <a:t>to choose the best ways </a:t>
            </a:r>
            <a:r>
              <a:rPr lang="en-US" sz="2400" dirty="0">
                <a:latin typeface="Times New Roman" panose="02020603050405020304" pitchFamily="18" charset="0"/>
                <a:cs typeface="Times New Roman" panose="02020603050405020304" pitchFamily="18" charset="0"/>
              </a:rPr>
              <a:t>to activate the design with real actions (this is represented by the organizational steps taken by management to implement the design). The third phase is </a:t>
            </a:r>
            <a:r>
              <a:rPr lang="en-US" sz="2400" b="1" dirty="0">
                <a:latin typeface="Times New Roman" panose="02020603050405020304" pitchFamily="18" charset="0"/>
                <a:cs typeface="Times New Roman" panose="02020603050405020304" pitchFamily="18" charset="0"/>
              </a:rPr>
              <a:t>to evaluate this process </a:t>
            </a:r>
            <a:r>
              <a:rPr lang="en-US" sz="2400" dirty="0">
                <a:latin typeface="Times New Roman" panose="02020603050405020304" pitchFamily="18" charset="0"/>
                <a:cs typeface="Times New Roman" panose="02020603050405020304" pitchFamily="18" charset="0"/>
              </a:rPr>
              <a:t>by comparing the design with the implementation (this could be done by comparing real internationalization achievements with the intended initial strategy design). </a:t>
            </a:r>
            <a:endParaRPr lang="it-IT" dirty="0"/>
          </a:p>
        </p:txBody>
      </p:sp>
    </p:spTree>
    <p:extLst>
      <p:ext uri="{BB962C8B-B14F-4D97-AF65-F5344CB8AC3E}">
        <p14:creationId xmlns:p14="http://schemas.microsoft.com/office/powerpoint/2010/main" val="1148242642"/>
      </p:ext>
    </p:extLst>
  </p:cSld>
  <p:clrMapOvr>
    <a:masterClrMapping/>
  </p:clrMapOvr>
</p:sld>
</file>

<file path=ppt/theme/theme1.xml><?xml version="1.0" encoding="utf-8"?>
<a:theme xmlns:a="http://schemas.openxmlformats.org/drawingml/2006/main" name="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3777</TotalTime>
  <Words>4037</Words>
  <Application>Microsoft Office PowerPoint</Application>
  <PresentationFormat>Presentazione su schermo (4:3)</PresentationFormat>
  <Paragraphs>327</Paragraphs>
  <Slides>52</Slides>
  <Notes>1</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52</vt:i4>
      </vt:variant>
    </vt:vector>
  </HeadingPairs>
  <TitlesOfParts>
    <vt:vector size="64" baseType="lpstr">
      <vt:lpstr>Arial</vt:lpstr>
      <vt:lpstr>Calibri</vt:lpstr>
      <vt:lpstr>Calibri Light</vt:lpstr>
      <vt:lpstr>Fira Sans</vt:lpstr>
      <vt:lpstr>Fira Sans Medium</vt:lpstr>
      <vt:lpstr>NewCenturySchlbk</vt:lpstr>
      <vt:lpstr>Roboto Slab</vt:lpstr>
      <vt:lpstr>Times New Roman</vt:lpstr>
      <vt:lpstr>Wingdings</vt:lpstr>
      <vt:lpstr>Office</vt:lpstr>
      <vt:lpstr>4_Office</vt:lpstr>
      <vt:lpstr>Tema de Office</vt:lpstr>
      <vt:lpstr>The monitoring of the internationalization processes in Universities. Measures </vt:lpstr>
      <vt:lpstr>Summary</vt:lpstr>
      <vt:lpstr> Relevance of internationalization in universities </vt:lpstr>
      <vt:lpstr>Key Elements</vt:lpstr>
      <vt:lpstr>Internationalization process</vt:lpstr>
      <vt:lpstr>The Cycle of internationalization</vt:lpstr>
      <vt:lpstr>Introduction</vt:lpstr>
      <vt:lpstr>Why Measuring  the internationalization processes?</vt:lpstr>
      <vt:lpstr>Phases of internationalization</vt:lpstr>
      <vt:lpstr>Steps of the Strategic Plan for Internationalization</vt:lpstr>
      <vt:lpstr>Factors that influence the internationalization strategy</vt:lpstr>
      <vt:lpstr>Strategic Goals of internationalization </vt:lpstr>
      <vt:lpstr>Strategic Components of internationalization </vt:lpstr>
      <vt:lpstr>Evaluating internationalization  </vt:lpstr>
      <vt:lpstr>Types of evaluation</vt:lpstr>
      <vt:lpstr>Methodology</vt:lpstr>
      <vt:lpstr>Methodology</vt:lpstr>
      <vt:lpstr>Indicators</vt:lpstr>
      <vt:lpstr>Instruments</vt:lpstr>
      <vt:lpstr>Instruments</vt:lpstr>
      <vt:lpstr>Final indicators’ set for measuring internationalization</vt:lpstr>
      <vt:lpstr>Dimension: Research</vt:lpstr>
      <vt:lpstr>Dimension: Student</vt:lpstr>
      <vt:lpstr>Dimension: Faculty</vt:lpstr>
      <vt:lpstr>Dimension: Curriculum</vt:lpstr>
      <vt:lpstr>Dimension: Engagement</vt:lpstr>
      <vt:lpstr>Dimension: Governance</vt:lpstr>
      <vt:lpstr>Presentazione standard di PowerPoint</vt:lpstr>
      <vt:lpstr>Presentazione standard di PowerPoint</vt:lpstr>
      <vt:lpstr>Presentazione standard di PowerPoint</vt:lpstr>
      <vt:lpstr>Table 3. Indicators defined in Dimension</vt:lpstr>
      <vt:lpstr>Table 4 Indicators defined in Dimension   </vt:lpstr>
      <vt:lpstr>Table 5. Indicators defined in Dimension</vt:lpstr>
      <vt:lpstr>Workplan and KPIs</vt:lpstr>
      <vt:lpstr>Performance indicators for internationalization</vt:lpstr>
      <vt:lpstr>Example: KPIs with reference to students</vt:lpstr>
      <vt:lpstr>Monitoring tools: the Dashboard</vt:lpstr>
      <vt:lpstr>To be continued….</vt:lpstr>
      <vt:lpstr>……………………</vt:lpstr>
      <vt:lpstr>To be continued….</vt:lpstr>
      <vt:lpstr>Performance Dashboards: A Navigational tool for universities </vt:lpstr>
      <vt:lpstr>Performance dashboard</vt:lpstr>
      <vt:lpstr>Dashboard example.  Lincoln Land Community College</vt:lpstr>
      <vt:lpstr>Monitoring tools: the Balanced Scorecard (BSC)</vt:lpstr>
      <vt:lpstr>To be continued…..</vt:lpstr>
      <vt:lpstr>OGSM Methodology - Definition</vt:lpstr>
      <vt:lpstr>How to Use the OGSM Framework </vt:lpstr>
      <vt:lpstr>How the parts of the OGSM model link together </vt:lpstr>
      <vt:lpstr>Optimise Implementation</vt:lpstr>
      <vt:lpstr>Monitor and evaluate</vt:lpstr>
      <vt:lpstr>Some conclusions</vt:lpstr>
      <vt:lpstr>Thank you for your attention!  andrea.mignone@unige.it  monica.penco@unige.it  intstrat@unige.it   https://erasmus-merge.eu/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dc:title>
  <dc:creator>Patrick Pichler</dc:creator>
  <cp:lastModifiedBy>Angelo Musaio</cp:lastModifiedBy>
  <cp:revision>199</cp:revision>
  <dcterms:created xsi:type="dcterms:W3CDTF">2020-06-08T10:57:03Z</dcterms:created>
  <dcterms:modified xsi:type="dcterms:W3CDTF">2022-11-24T18:39:20Z</dcterms:modified>
</cp:coreProperties>
</file>