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 id="2147483789" r:id="rId2"/>
  </p:sldMasterIdLst>
  <p:notesMasterIdLst>
    <p:notesMasterId r:id="rId53"/>
  </p:notesMasterIdLst>
  <p:handoutMasterIdLst>
    <p:handoutMasterId r:id="rId54"/>
  </p:handoutMasterIdLst>
  <p:sldIdLst>
    <p:sldId id="256" r:id="rId3"/>
    <p:sldId id="257" r:id="rId4"/>
    <p:sldId id="260" r:id="rId5"/>
    <p:sldId id="386" r:id="rId6"/>
    <p:sldId id="397" r:id="rId7"/>
    <p:sldId id="333" r:id="rId8"/>
    <p:sldId id="411" r:id="rId9"/>
    <p:sldId id="334" r:id="rId10"/>
    <p:sldId id="387" r:id="rId11"/>
    <p:sldId id="388" r:id="rId12"/>
    <p:sldId id="389" r:id="rId13"/>
    <p:sldId id="410" r:id="rId14"/>
    <p:sldId id="408" r:id="rId15"/>
    <p:sldId id="336" r:id="rId16"/>
    <p:sldId id="339" r:id="rId17"/>
    <p:sldId id="329" r:id="rId18"/>
    <p:sldId id="259" r:id="rId19"/>
    <p:sldId id="261" r:id="rId20"/>
    <p:sldId id="262" r:id="rId21"/>
    <p:sldId id="263" r:id="rId22"/>
    <p:sldId id="264" r:id="rId23"/>
    <p:sldId id="406" r:id="rId24"/>
    <p:sldId id="290" r:id="rId25"/>
    <p:sldId id="266" r:id="rId26"/>
    <p:sldId id="291" r:id="rId27"/>
    <p:sldId id="407" r:id="rId28"/>
    <p:sldId id="292" r:id="rId29"/>
    <p:sldId id="293" r:id="rId30"/>
    <p:sldId id="269" r:id="rId31"/>
    <p:sldId id="294" r:id="rId32"/>
    <p:sldId id="270" r:id="rId33"/>
    <p:sldId id="271" r:id="rId34"/>
    <p:sldId id="272" r:id="rId35"/>
    <p:sldId id="273" r:id="rId36"/>
    <p:sldId id="274" r:id="rId37"/>
    <p:sldId id="275" r:id="rId38"/>
    <p:sldId id="295" r:id="rId39"/>
    <p:sldId id="276" r:id="rId40"/>
    <p:sldId id="277" r:id="rId41"/>
    <p:sldId id="296" r:id="rId42"/>
    <p:sldId id="278" r:id="rId43"/>
    <p:sldId id="279" r:id="rId44"/>
    <p:sldId id="280" r:id="rId45"/>
    <p:sldId id="281" r:id="rId46"/>
    <p:sldId id="284" r:id="rId47"/>
    <p:sldId id="285" r:id="rId48"/>
    <p:sldId id="286" r:id="rId49"/>
    <p:sldId id="287" r:id="rId50"/>
    <p:sldId id="288" r:id="rId51"/>
    <p:sldId id="37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681" userDrawn="1">
          <p15:clr>
            <a:srgbClr val="A4A3A4"/>
          </p15:clr>
        </p15:guide>
        <p15:guide id="3" orient="horz" pos="1480" userDrawn="1">
          <p15:clr>
            <a:srgbClr val="A4A3A4"/>
          </p15:clr>
        </p15:guide>
        <p15:guide id="4" orient="horz" pos="2432" userDrawn="1">
          <p15:clr>
            <a:srgbClr val="A4A3A4"/>
          </p15:clr>
        </p15:guide>
        <p15:guide id="5" orient="horz" pos="4156" userDrawn="1">
          <p15:clr>
            <a:srgbClr val="A4A3A4"/>
          </p15:clr>
        </p15:guide>
        <p15:guide id="6" orient="horz" pos="4194" userDrawn="1">
          <p15:clr>
            <a:srgbClr val="A4A3A4"/>
          </p15:clr>
        </p15:guide>
        <p15:guide id="7" orient="horz" pos="342" userDrawn="1">
          <p15:clr>
            <a:srgbClr val="A4A3A4"/>
          </p15:clr>
        </p15:guide>
        <p15:guide id="8" orient="horz" pos="1253" userDrawn="1">
          <p15:clr>
            <a:srgbClr val="A4A3A4"/>
          </p15:clr>
        </p15:guide>
        <p15:guide id="9" orient="horz" pos="4228" userDrawn="1">
          <p15:clr>
            <a:srgbClr val="A4A3A4"/>
          </p15:clr>
        </p15:guide>
        <p15:guide id="10" orient="horz" pos="2704" userDrawn="1">
          <p15:clr>
            <a:srgbClr val="A4A3A4"/>
          </p15:clr>
        </p15:guide>
        <p15:guide id="11" orient="horz" pos="2772" userDrawn="1">
          <p15:clr>
            <a:srgbClr val="A4A3A4"/>
          </p15:clr>
        </p15:guide>
        <p15:guide id="12" orient="horz" pos="3249" userDrawn="1">
          <p15:clr>
            <a:srgbClr val="A4A3A4"/>
          </p15:clr>
        </p15:guide>
        <p15:guide id="13" orient="horz" pos="2546" userDrawn="1">
          <p15:clr>
            <a:srgbClr val="A4A3A4"/>
          </p15:clr>
        </p15:guide>
        <p15:guide id="14" orient="horz" pos="3838" userDrawn="1">
          <p15:clr>
            <a:srgbClr val="A4A3A4"/>
          </p15:clr>
        </p15:guide>
        <p15:guide id="15" orient="horz" pos="3782" userDrawn="1">
          <p15:clr>
            <a:srgbClr val="A4A3A4"/>
          </p15:clr>
        </p15:guide>
        <p15:guide id="16" orient="horz" pos="3092" userDrawn="1">
          <p15:clr>
            <a:srgbClr val="A4A3A4"/>
          </p15:clr>
        </p15:guide>
        <p15:guide id="17" pos="3000" userDrawn="1">
          <p15:clr>
            <a:srgbClr val="A4A3A4"/>
          </p15:clr>
        </p15:guide>
        <p15:guide id="18" pos="498" userDrawn="1">
          <p15:clr>
            <a:srgbClr val="A4A3A4"/>
          </p15:clr>
        </p15:guide>
        <p15:guide id="19" pos="5522" userDrawn="1">
          <p15:clr>
            <a:srgbClr val="A4A3A4"/>
          </p15:clr>
        </p15:guide>
        <p15:guide id="20" pos="242" userDrawn="1">
          <p15:clr>
            <a:srgbClr val="A4A3A4"/>
          </p15:clr>
        </p15:guide>
        <p15:guide id="21" pos="5641" userDrawn="1">
          <p15:clr>
            <a:srgbClr val="A4A3A4"/>
          </p15:clr>
        </p15:guide>
        <p15:guide id="22" pos="124" userDrawn="1">
          <p15:clr>
            <a:srgbClr val="A4A3A4"/>
          </p15:clr>
        </p15:guide>
        <p15:guide id="23" pos="365" userDrawn="1">
          <p15:clr>
            <a:srgbClr val="A4A3A4"/>
          </p15:clr>
        </p15:guide>
        <p15:guide id="24" pos="657" userDrawn="1">
          <p15:clr>
            <a:srgbClr val="A4A3A4"/>
          </p15:clr>
        </p15:guide>
        <p15:guide id="25" pos="5402" userDrawn="1">
          <p15:clr>
            <a:srgbClr val="A4A3A4"/>
          </p15:clr>
        </p15:guide>
        <p15:guide id="26" pos="2880" userDrawn="1">
          <p15:clr>
            <a:srgbClr val="A4A3A4"/>
          </p15:clr>
        </p15:guide>
        <p15:guide id="27" pos="2760" userDrawn="1">
          <p15:clr>
            <a:srgbClr val="A4A3A4"/>
          </p15:clr>
        </p15:guide>
        <p15:guide id="28" pos="4334" userDrawn="1">
          <p15:clr>
            <a:srgbClr val="A4A3A4"/>
          </p15:clr>
        </p15:guide>
        <p15:guide id="29" pos="4214" userDrawn="1">
          <p15:clr>
            <a:srgbClr val="A4A3A4"/>
          </p15:clr>
        </p15:guide>
        <p15:guide id="30" pos="4238" userDrawn="1">
          <p15:clr>
            <a:srgbClr val="A4A3A4"/>
          </p15:clr>
        </p15:guide>
        <p15:guide id="31" pos="4192" userDrawn="1">
          <p15:clr>
            <a:srgbClr val="A4A3A4"/>
          </p15:clr>
        </p15:guide>
        <p15:guide id="32" pos="4096" userDrawn="1">
          <p15:clr>
            <a:srgbClr val="A4A3A4"/>
          </p15:clr>
        </p15:guide>
        <p15:guide id="33" pos="3773" userDrawn="1">
          <p15:clr>
            <a:srgbClr val="A4A3A4"/>
          </p15:clr>
        </p15:guide>
        <p15:guide id="34" pos="3892" userDrawn="1">
          <p15:clr>
            <a:srgbClr val="A4A3A4"/>
          </p15:clr>
        </p15:guide>
        <p15:guide id="35" pos="3654" userDrawn="1">
          <p15:clr>
            <a:srgbClr val="A4A3A4"/>
          </p15:clr>
        </p15:guide>
        <p15:guide id="36" pos="3797" userDrawn="1">
          <p15:clr>
            <a:srgbClr val="A4A3A4"/>
          </p15:clr>
        </p15:guide>
        <p15:guide id="37" pos="3749" userDrawn="1">
          <p15:clr>
            <a:srgbClr val="A4A3A4"/>
          </p15:clr>
        </p15:guide>
        <p15:guide id="38" pos="1529" userDrawn="1">
          <p15:clr>
            <a:srgbClr val="A4A3A4"/>
          </p15:clr>
        </p15:guide>
        <p15:guide id="39" pos="1577" userDrawn="1">
          <p15:clr>
            <a:srgbClr val="A4A3A4"/>
          </p15:clr>
        </p15:guide>
        <p15:guide id="40" pos="1430" userDrawn="1">
          <p15:clr>
            <a:srgbClr val="A4A3A4"/>
          </p15:clr>
        </p15:guide>
        <p15:guide id="41" pos="1668" userDrawn="1">
          <p15:clr>
            <a:srgbClr val="A4A3A4"/>
          </p15:clr>
        </p15:guide>
        <p15:guide id="42" pos="2856" userDrawn="1">
          <p15:clr>
            <a:srgbClr val="A4A3A4"/>
          </p15:clr>
        </p15:guide>
        <p15:guide id="43" pos="2906" userDrawn="1">
          <p15:clr>
            <a:srgbClr val="A4A3A4"/>
          </p15:clr>
        </p15:guide>
        <p15:guide id="44" pos="1879" userDrawn="1">
          <p15:clr>
            <a:srgbClr val="A4A3A4"/>
          </p15:clr>
        </p15:guide>
        <p15:guide id="45" pos="2118" userDrawn="1">
          <p15:clr>
            <a:srgbClr val="A4A3A4"/>
          </p15:clr>
        </p15:guide>
        <p15:guide id="46" pos="2021" userDrawn="1">
          <p15:clr>
            <a:srgbClr val="A4A3A4"/>
          </p15:clr>
        </p15:guide>
        <p15:guide id="47" pos="1972" userDrawn="1">
          <p15:clr>
            <a:srgbClr val="A4A3A4"/>
          </p15:clr>
        </p15:guide>
        <p15:guide id="48" pos="1995" userDrawn="1">
          <p15:clr>
            <a:srgbClr val="A4A3A4"/>
          </p15:clr>
        </p15:guide>
        <p15:guide id="49" pos="685" userDrawn="1">
          <p15:clr>
            <a:srgbClr val="A4A3A4"/>
          </p15:clr>
        </p15:guide>
        <p15:guide id="50" pos="601" userDrawn="1">
          <p15:clr>
            <a:srgbClr val="A4A3A4"/>
          </p15:clr>
        </p15:guide>
        <p15:guide id="51" pos="841" userDrawn="1">
          <p15:clr>
            <a:srgbClr val="A4A3A4"/>
          </p15:clr>
        </p15:guide>
        <p15:guide id="52" pos="748" userDrawn="1">
          <p15:clr>
            <a:srgbClr val="A4A3A4"/>
          </p15:clr>
        </p15:guide>
        <p15:guide id="53" pos="65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Pichler" initials="PP" lastIdx="1" clrIdx="0">
    <p:extLst>
      <p:ext uri="{19B8F6BF-5375-455C-9EA6-DF929625EA0E}">
        <p15:presenceInfo xmlns:p15="http://schemas.microsoft.com/office/powerpoint/2012/main" userId="8c2f00cd1d9f9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FC2"/>
    <a:srgbClr val="FE5000"/>
    <a:srgbClr val="00A376"/>
    <a:srgbClr val="A6192E"/>
    <a:srgbClr val="B9B9B9"/>
    <a:srgbClr val="888B8D"/>
    <a:srgbClr val="777777"/>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autoAdjust="0"/>
    <p:restoredTop sz="94713" autoAdjust="0"/>
  </p:normalViewPr>
  <p:slideViewPr>
    <p:cSldViewPr>
      <p:cViewPr>
        <p:scale>
          <a:sx n="80" d="100"/>
          <a:sy n="80" d="100"/>
        </p:scale>
        <p:origin x="835" y="-353"/>
      </p:cViewPr>
      <p:guideLst>
        <p:guide orient="horz" pos="160"/>
        <p:guide orient="horz" pos="681"/>
        <p:guide orient="horz" pos="1480"/>
        <p:guide orient="horz" pos="2432"/>
        <p:guide orient="horz" pos="4156"/>
        <p:guide orient="horz" pos="4194"/>
        <p:guide orient="horz" pos="342"/>
        <p:guide orient="horz" pos="1253"/>
        <p:guide orient="horz" pos="4228"/>
        <p:guide orient="horz" pos="2704"/>
        <p:guide orient="horz" pos="2772"/>
        <p:guide orient="horz" pos="3249"/>
        <p:guide orient="horz" pos="2546"/>
        <p:guide orient="horz" pos="3838"/>
        <p:guide orient="horz" pos="3782"/>
        <p:guide orient="horz" pos="3092"/>
        <p:guide pos="3000"/>
        <p:guide pos="498"/>
        <p:guide pos="5522"/>
        <p:guide pos="242"/>
        <p:guide pos="5641"/>
        <p:guide pos="124"/>
        <p:guide pos="365"/>
        <p:guide pos="657"/>
        <p:guide pos="5402"/>
        <p:guide pos="2880"/>
        <p:guide pos="2760"/>
        <p:guide pos="4334"/>
        <p:guide pos="4214"/>
        <p:guide pos="4238"/>
        <p:guide pos="4192"/>
        <p:guide pos="4096"/>
        <p:guide pos="3773"/>
        <p:guide pos="3892"/>
        <p:guide pos="3654"/>
        <p:guide pos="3797"/>
        <p:guide pos="3749"/>
        <p:guide pos="1529"/>
        <p:guide pos="1577"/>
        <p:guide pos="1430"/>
        <p:guide pos="1668"/>
        <p:guide pos="2856"/>
        <p:guide pos="2906"/>
        <p:guide pos="1879"/>
        <p:guide pos="2118"/>
        <p:guide pos="2021"/>
        <p:guide pos="1972"/>
        <p:guide pos="1995"/>
        <p:guide pos="685"/>
        <p:guide pos="601"/>
        <p:guide pos="841"/>
        <p:guide pos="748"/>
        <p:guide pos="659"/>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howGuides="1">
      <p:cViewPr varScale="1">
        <p:scale>
          <a:sx n="63" d="100"/>
          <a:sy n="63" d="100"/>
        </p:scale>
        <p:origin x="3134" y="5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A6C30-E631-46F6-B8B9-516116F3C31C}" type="datetimeFigureOut">
              <a:rPr lang="de-DE" smtClean="0"/>
              <a:t>17.11.2022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1FBEC-B194-45CE-A00A-749469B114EF}" type="slidenum">
              <a:rPr lang="de-DE" smtClean="0"/>
              <a:t>‹N›</a:t>
            </a:fld>
            <a:endParaRPr lang="de-DE"/>
          </a:p>
        </p:txBody>
      </p:sp>
    </p:spTree>
    <p:extLst>
      <p:ext uri="{BB962C8B-B14F-4D97-AF65-F5344CB8AC3E}">
        <p14:creationId xmlns:p14="http://schemas.microsoft.com/office/powerpoint/2010/main" val="396234819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1068A-6809-4288-9976-05908D09E554}" type="datetimeFigureOut">
              <a:rPr lang="de-DE" smtClean="0"/>
              <a:t>17.11.2022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16A41-4220-4D42-AD5C-D6BA5AA2AC9F}" type="slidenum">
              <a:rPr lang="de-DE" smtClean="0"/>
              <a:t>‹N›</a:t>
            </a:fld>
            <a:endParaRPr lang="de-DE"/>
          </a:p>
        </p:txBody>
      </p:sp>
    </p:spTree>
    <p:extLst>
      <p:ext uri="{BB962C8B-B14F-4D97-AF65-F5344CB8AC3E}">
        <p14:creationId xmlns:p14="http://schemas.microsoft.com/office/powerpoint/2010/main" val="35799565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9FD4D-CF05-4317-BB3E-3EA8E7E8D66C}" type="slidenum">
              <a:rPr kumimoji="0" lang="it-IT"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6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r>
              <a:rPr lang="de-DE"/>
              <a:t>Presentation name</a:t>
            </a:r>
          </a:p>
        </p:txBody>
      </p:sp>
    </p:spTree>
    <p:extLst>
      <p:ext uri="{BB962C8B-B14F-4D97-AF65-F5344CB8AC3E}">
        <p14:creationId xmlns:p14="http://schemas.microsoft.com/office/powerpoint/2010/main" val="191321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3128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177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228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939FD4D-CF05-4317-BB3E-3EA8E7E8D66C}" type="slidenum">
              <a:rPr lang="it-IT" smtClean="0"/>
              <a:t>6</a:t>
            </a:fld>
            <a:endParaRPr lang="it-IT"/>
          </a:p>
        </p:txBody>
      </p:sp>
    </p:spTree>
    <p:extLst>
      <p:ext uri="{BB962C8B-B14F-4D97-AF65-F5344CB8AC3E}">
        <p14:creationId xmlns:p14="http://schemas.microsoft.com/office/powerpoint/2010/main" val="4516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939FD4D-CF05-4317-BB3E-3EA8E7E8D66C}" type="slidenum">
              <a:rPr lang="it-IT" smtClean="0"/>
              <a:t>7</a:t>
            </a:fld>
            <a:endParaRPr lang="it-IT"/>
          </a:p>
        </p:txBody>
      </p:sp>
    </p:spTree>
    <p:extLst>
      <p:ext uri="{BB962C8B-B14F-4D97-AF65-F5344CB8AC3E}">
        <p14:creationId xmlns:p14="http://schemas.microsoft.com/office/powerpoint/2010/main" val="306983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939FD4D-CF05-4317-BB3E-3EA8E7E8D66C}" type="slidenum">
              <a:rPr lang="it-IT" smtClean="0"/>
              <a:t>8</a:t>
            </a:fld>
            <a:endParaRPr lang="it-IT"/>
          </a:p>
        </p:txBody>
      </p:sp>
    </p:spTree>
    <p:extLst>
      <p:ext uri="{BB962C8B-B14F-4D97-AF65-F5344CB8AC3E}">
        <p14:creationId xmlns:p14="http://schemas.microsoft.com/office/powerpoint/2010/main" val="66986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9FD4D-CF05-4317-BB3E-3EA8E7E8D66C}" type="slidenum">
              <a:rPr kumimoji="0" lang="it-IT"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0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9FD4D-CF05-4317-BB3E-3EA8E7E8D66C}" type="slidenum">
              <a:rPr kumimoji="0" lang="it-IT"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36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143000" y="3602038"/>
            <a:ext cx="6858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de-DE"/>
              <a:t>Master-Untertitelformat bearbeiten</a:t>
            </a:r>
            <a:endParaRPr lang="es-ES"/>
          </a:p>
        </p:txBody>
      </p:sp>
      <p:sp>
        <p:nvSpPr>
          <p:cNvPr id="4" name="Datumsplatzhalter 3">
            <a:extLst>
              <a:ext uri="{FF2B5EF4-FFF2-40B4-BE49-F238E27FC236}">
                <a16:creationId xmlns:a16="http://schemas.microsoft.com/office/drawing/2014/main" id="{7D30C611-8868-4DE0-B2B5-3312A1452B26}"/>
              </a:ext>
            </a:extLst>
          </p:cNvPr>
          <p:cNvSpPr>
            <a:spLocks noGrp="1"/>
          </p:cNvSpPr>
          <p:nvPr>
            <p:ph type="dt" sz="half" idx="10"/>
          </p:nvPr>
        </p:nvSpPr>
        <p:spPr/>
        <p:txBody>
          <a:bodyPr/>
          <a:lstStyle/>
          <a:p>
            <a:pPr defTabSz="685891"/>
            <a:fld id="{05E76A88-F149-41A1-9C62-9E173FCCBDD3}" type="datetime1">
              <a:rPr lang="es-ES" smtClean="0">
                <a:solidFill>
                  <a:prstClr val="black">
                    <a:tint val="75000"/>
                  </a:prstClr>
                </a:solidFill>
              </a:rPr>
              <a:t>17/11/2022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8145AF52-7726-41E1-8064-E59D09019FF1}"/>
              </a:ext>
            </a:extLst>
          </p:cNvPr>
          <p:cNvSpPr>
            <a:spLocks noGrp="1"/>
          </p:cNvSpPr>
          <p:nvPr>
            <p:ph type="ftr" sz="quarter" idx="11"/>
          </p:nvPr>
        </p:nvSpPr>
        <p:spPr/>
        <p:txBody>
          <a:bodyPr/>
          <a:lstStyle/>
          <a:p>
            <a:pPr defTabSz="685891"/>
            <a:r>
              <a:rPr lang="en-US">
                <a:solidFill>
                  <a:srgbClr val="000000"/>
                </a:solidFill>
              </a:rPr>
              <a:t>MERGE Training November 2022</a:t>
            </a:r>
            <a:endParaRPr lang="de-DE" dirty="0">
              <a:solidFill>
                <a:srgbClr val="000000"/>
              </a:solidFill>
            </a:endParaRPr>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p:txBody>
          <a:body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spTree>
    <p:extLst>
      <p:ext uri="{BB962C8B-B14F-4D97-AF65-F5344CB8AC3E}">
        <p14:creationId xmlns:p14="http://schemas.microsoft.com/office/powerpoint/2010/main" val="322412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2518867"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3453734" y="1825625"/>
            <a:ext cx="2518867"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6278821" y="1825625"/>
            <a:ext cx="2518867"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628650"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31038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BA880-F505-48F8-AD56-DAC3379545B6}" type="datetime1">
              <a:rPr lang="es-ES" smtClean="0"/>
              <a:t>17/11/2022</a:t>
            </a:fld>
            <a:endParaRPr lang="it-IT"/>
          </a:p>
        </p:txBody>
      </p:sp>
      <p:sp>
        <p:nvSpPr>
          <p:cNvPr id="3" name="Footer Placeholder 2"/>
          <p:cNvSpPr>
            <a:spLocks noGrp="1"/>
          </p:cNvSpPr>
          <p:nvPr>
            <p:ph type="ftr" sz="quarter" idx="11"/>
          </p:nvPr>
        </p:nvSpPr>
        <p:spPr/>
        <p:txBody>
          <a:bodyPr/>
          <a:lstStyle/>
          <a:p>
            <a:r>
              <a:rPr lang="it-IT"/>
              <a:t>MERGE Training November 2022</a:t>
            </a:r>
          </a:p>
        </p:txBody>
      </p:sp>
      <p:sp>
        <p:nvSpPr>
          <p:cNvPr id="4" name="Slide Number Placeholder 3"/>
          <p:cNvSpPr>
            <a:spLocks noGrp="1"/>
          </p:cNvSpPr>
          <p:nvPr>
            <p:ph type="sldNum" sz="quarter" idx="12"/>
          </p:nvPr>
        </p:nvSpPr>
        <p:spPr/>
        <p:txBody>
          <a:bodyPr/>
          <a:lstStyle/>
          <a:p>
            <a:fld id="{16C683A2-589D-42C0-B3C0-BD9166839D44}" type="slidenum">
              <a:rPr lang="it-IT" smtClean="0"/>
              <a:t>‹N›</a:t>
            </a:fld>
            <a:endParaRPr lang="it-IT"/>
          </a:p>
        </p:txBody>
      </p:sp>
    </p:spTree>
    <p:extLst>
      <p:ext uri="{BB962C8B-B14F-4D97-AF65-F5344CB8AC3E}">
        <p14:creationId xmlns:p14="http://schemas.microsoft.com/office/powerpoint/2010/main" val="171234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10" b="1" i="0">
                <a:solidFill>
                  <a:srgbClr val="024A9C"/>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77065AD-98DB-4A92-ACBF-DBCE7FC8ADB0}"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8524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13" b="1" i="0">
                <a:solidFill>
                  <a:srgbClr val="024A9C"/>
                </a:solidFill>
                <a:latin typeface="Trebuchet MS"/>
                <a:cs typeface="Trebuchet MS"/>
              </a:defRPr>
            </a:lvl1pPr>
          </a:lstStyle>
          <a:p>
            <a:endParaRPr/>
          </a:p>
        </p:txBody>
      </p:sp>
      <p:sp>
        <p:nvSpPr>
          <p:cNvPr id="3" name="Holder 3"/>
          <p:cNvSpPr>
            <a:spLocks noGrp="1"/>
          </p:cNvSpPr>
          <p:nvPr>
            <p:ph sz="half" idx="2"/>
          </p:nvPr>
        </p:nvSpPr>
        <p:spPr>
          <a:xfrm>
            <a:off x="457200"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110058D-3737-4B61-AC4E-CAFF94DCD60B}" type="datetime1">
              <a:rPr lang="en-US" smtClean="0"/>
              <a:t>11/17/2022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5542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3D7042E-CF8B-4CCD-9CCE-E8BFAE98B5C6}"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3159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13" b="1" i="0">
                <a:solidFill>
                  <a:srgbClr val="024A9C"/>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2B2630B-850C-48BA-B4A4-6F6367D5869B}"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06849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13" b="1" i="0">
                <a:solidFill>
                  <a:srgbClr val="024A9C"/>
                </a:solidFill>
                <a:latin typeface="Trebuchet MS"/>
                <a:cs typeface="Trebuchet MS"/>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110058D-3737-4B61-AC4E-CAFF94DCD60B}" type="datetime1">
              <a:rPr lang="en-US" smtClean="0"/>
              <a:t>11/17/2022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2603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13" b="1" i="0">
                <a:solidFill>
                  <a:srgbClr val="024A9C"/>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16BF538-2C17-49BE-9D38-1CAE80D9B688}" type="datetime1">
              <a:rPr lang="en-US" smtClean="0"/>
              <a:t>11/17/2022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9591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CE08C56-4D7A-4C93-B967-498CC603EE11}" type="datetime1">
              <a:rPr lang="en-US" smtClean="0"/>
              <a:t>11/17/2022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22411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2DC8D2-BFD3-4394-94DC-9CD8C52B4EFF}"/>
              </a:ext>
            </a:extLst>
          </p:cNvPr>
          <p:cNvSpPr>
            <a:spLocks noGrp="1"/>
          </p:cNvSpPr>
          <p:nvPr>
            <p:ph type="title"/>
          </p:nvPr>
        </p:nvSpPr>
        <p:spPr>
          <a:xfrm>
            <a:off x="628650" y="1073149"/>
            <a:ext cx="7886700" cy="1325563"/>
          </a:xfrm>
          <a:prstGeom prst="rect">
            <a:avLst/>
          </a:prstGeom>
        </p:spPr>
        <p:txBody>
          <a:bodyPr vert="horz" lIns="91440" tIns="45720" rIns="91440" bIns="45720" rtlCol="0" anchor="ctr">
            <a:normAutofit/>
          </a:bodyPr>
          <a:lstStyle/>
          <a:p>
            <a:r>
              <a:rPr lang="de-DE"/>
              <a:t>Mastertitelformat bearbeiten</a:t>
            </a:r>
            <a:endParaRPr lang="es-ES"/>
          </a:p>
        </p:txBody>
      </p:sp>
      <p:sp>
        <p:nvSpPr>
          <p:cNvPr id="3" name="Textplatzhalter 2">
            <a:extLst>
              <a:ext uri="{FF2B5EF4-FFF2-40B4-BE49-F238E27FC236}">
                <a16:creationId xmlns:a16="http://schemas.microsoft.com/office/drawing/2014/main" id="{7FFCF2E6-690D-45D8-9C01-879B110BCD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4" name="Datumsplatzhalter 3">
            <a:extLst>
              <a:ext uri="{FF2B5EF4-FFF2-40B4-BE49-F238E27FC236}">
                <a16:creationId xmlns:a16="http://schemas.microsoft.com/office/drawing/2014/main" id="{883792A0-B2D3-475A-93FE-D28F1C715D30}"/>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91"/>
            <a:fld id="{B82270BC-6CBB-418E-B2A4-B21683CDAEA9}" type="datetime1">
              <a:rPr lang="es-ES" smtClean="0">
                <a:solidFill>
                  <a:prstClr val="black">
                    <a:tint val="75000"/>
                  </a:prstClr>
                </a:solidFill>
              </a:rPr>
              <a:t>17/11/2022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06EE8FA4-318F-41F2-A5C6-93EF2DF02C5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91"/>
            <a:r>
              <a:rPr lang="en-US">
                <a:solidFill>
                  <a:srgbClr val="000000"/>
                </a:solidFill>
              </a:rPr>
              <a:t>MERGE Training November 2022</a:t>
            </a:r>
            <a:endParaRPr lang="de-DE" dirty="0">
              <a:solidFill>
                <a:srgbClr val="000000"/>
              </a:solidFill>
            </a:endParaRPr>
          </a:p>
        </p:txBody>
      </p:sp>
      <p:sp>
        <p:nvSpPr>
          <p:cNvPr id="6" name="Foliennummernplatzhalter 5">
            <a:extLst>
              <a:ext uri="{FF2B5EF4-FFF2-40B4-BE49-F238E27FC236}">
                <a16:creationId xmlns:a16="http://schemas.microsoft.com/office/drawing/2014/main" id="{8C659DE5-92BF-4E69-8619-DDBBF2DD841C}"/>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pic>
        <p:nvPicPr>
          <p:cNvPr id="8" name="Imagen 1" descr="Imagen que contiene firmar, alimentos, dibujo&#10;&#10;Descripción generada automáticamente">
            <a:extLst>
              <a:ext uri="{FF2B5EF4-FFF2-40B4-BE49-F238E27FC236}">
                <a16:creationId xmlns:a16="http://schemas.microsoft.com/office/drawing/2014/main" id="{185B5937-81CF-4A1D-8D0F-82D4B77B6A90}"/>
              </a:ext>
            </a:extLst>
          </p:cNvPr>
          <p:cNvPicPr preferRelativeResize="0">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84463" y="240306"/>
            <a:ext cx="904711" cy="622891"/>
          </a:xfrm>
          <a:prstGeom prst="rect">
            <a:avLst/>
          </a:prstGeom>
        </p:spPr>
      </p:pic>
      <p:pic>
        <p:nvPicPr>
          <p:cNvPr id="13" name="Picture 15">
            <a:extLst>
              <a:ext uri="{FF2B5EF4-FFF2-40B4-BE49-F238E27FC236}">
                <a16:creationId xmlns:a16="http://schemas.microsoft.com/office/drawing/2014/main" id="{CF25EBCB-611F-4FB7-B5C4-D9C7381AE872}"/>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4202" y="332570"/>
            <a:ext cx="1383428" cy="358775"/>
          </a:xfrm>
          <a:prstGeom prst="rect">
            <a:avLst/>
          </a:prstGeom>
          <a:noFill/>
          <a:ln>
            <a:noFill/>
          </a:ln>
        </p:spPr>
      </p:pic>
      <p:pic>
        <p:nvPicPr>
          <p:cNvPr id="9" name="Grafik 12">
            <a:extLst>
              <a:ext uri="{FF2B5EF4-FFF2-40B4-BE49-F238E27FC236}">
                <a16:creationId xmlns:a16="http://schemas.microsoft.com/office/drawing/2014/main" id="{193A9C1E-8B57-4657-832B-C1A44714E6C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4194" r="71089"/>
          <a:stretch/>
        </p:blipFill>
        <p:spPr>
          <a:xfrm flipH="1">
            <a:off x="251400" y="827000"/>
            <a:ext cx="2743200" cy="729740"/>
          </a:xfrm>
          <a:prstGeom prst="rect">
            <a:avLst/>
          </a:prstGeom>
        </p:spPr>
      </p:pic>
    </p:spTree>
    <p:extLst>
      <p:ext uri="{BB962C8B-B14F-4D97-AF65-F5344CB8AC3E}">
        <p14:creationId xmlns:p14="http://schemas.microsoft.com/office/powerpoint/2010/main" val="85523449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6" r:id="rId3"/>
    <p:sldLayoutId id="2147483797" r:id="rId4"/>
  </p:sldLayoutIdLst>
  <p:hf hdr="0" dt="0"/>
  <p:txStyles>
    <p:titleStyle>
      <a:lvl1pPr algn="l" defTabSz="6858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7" indent="-171456" algn="l" defTabSz="6858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9" indent="-171456" algn="l" defTabSz="6858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0"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1"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13"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24"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36"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47"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9"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87398" y="0"/>
            <a:ext cx="351295" cy="1950323"/>
          </a:xfrm>
          <a:custGeom>
            <a:avLst/>
            <a:gdLst/>
            <a:ahLst/>
            <a:cxnLst/>
            <a:rect l="l" t="t" r="r" b="b"/>
            <a:pathLst>
              <a:path w="345440" h="1943100">
                <a:moveTo>
                  <a:pt x="0" y="0"/>
                </a:moveTo>
                <a:lnTo>
                  <a:pt x="345403" y="1942894"/>
                </a:lnTo>
              </a:path>
            </a:pathLst>
          </a:custGeom>
          <a:ln w="9144">
            <a:solidFill>
              <a:srgbClr val="BEBEBE"/>
            </a:solidFill>
          </a:ln>
        </p:spPr>
        <p:txBody>
          <a:bodyPr wrap="square" lIns="0" tIns="0" rIns="0" bIns="0" rtlCol="0"/>
          <a:lstStyle/>
          <a:p>
            <a:endParaRPr sz="1807"/>
          </a:p>
        </p:txBody>
      </p:sp>
      <p:sp>
        <p:nvSpPr>
          <p:cNvPr id="17" name="bk object 17"/>
          <p:cNvSpPr/>
          <p:nvPr/>
        </p:nvSpPr>
        <p:spPr>
          <a:xfrm>
            <a:off x="6838761" y="5344139"/>
            <a:ext cx="2300207" cy="1514369"/>
          </a:xfrm>
          <a:custGeom>
            <a:avLst/>
            <a:gdLst/>
            <a:ahLst/>
            <a:cxnLst/>
            <a:rect l="l" t="t" r="r" b="b"/>
            <a:pathLst>
              <a:path w="2261870" h="1508759">
                <a:moveTo>
                  <a:pt x="2261561" y="0"/>
                </a:moveTo>
                <a:lnTo>
                  <a:pt x="0" y="1508139"/>
                </a:lnTo>
              </a:path>
            </a:pathLst>
          </a:custGeom>
          <a:ln w="9143">
            <a:solidFill>
              <a:srgbClr val="D9D9D9"/>
            </a:solidFill>
          </a:ln>
        </p:spPr>
        <p:txBody>
          <a:bodyPr wrap="square" lIns="0" tIns="0" rIns="0" bIns="0" rtlCol="0"/>
          <a:lstStyle/>
          <a:p>
            <a:endParaRPr sz="1807"/>
          </a:p>
        </p:txBody>
      </p:sp>
      <p:sp>
        <p:nvSpPr>
          <p:cNvPr id="18" name="bk object 18"/>
          <p:cNvSpPr/>
          <p:nvPr/>
        </p:nvSpPr>
        <p:spPr>
          <a:xfrm>
            <a:off x="8597866" y="5066607"/>
            <a:ext cx="541149" cy="1791621"/>
          </a:xfrm>
          <a:custGeom>
            <a:avLst/>
            <a:gdLst/>
            <a:ahLst/>
            <a:cxnLst/>
            <a:rect l="l" t="t" r="r" b="b"/>
            <a:pathLst>
              <a:path w="532129" h="1784984">
                <a:moveTo>
                  <a:pt x="531776" y="0"/>
                </a:moveTo>
                <a:lnTo>
                  <a:pt x="0" y="1784644"/>
                </a:lnTo>
                <a:lnTo>
                  <a:pt x="531776" y="1784644"/>
                </a:lnTo>
                <a:lnTo>
                  <a:pt x="531776" y="0"/>
                </a:lnTo>
                <a:close/>
              </a:path>
            </a:pathLst>
          </a:custGeom>
          <a:solidFill>
            <a:srgbClr val="90C225"/>
          </a:solidFill>
        </p:spPr>
        <p:txBody>
          <a:bodyPr wrap="square" lIns="0" tIns="0" rIns="0" bIns="0" rtlCol="0"/>
          <a:lstStyle/>
          <a:p>
            <a:endParaRPr sz="1807"/>
          </a:p>
        </p:txBody>
      </p:sp>
      <p:sp>
        <p:nvSpPr>
          <p:cNvPr id="19" name="bk object 19"/>
          <p:cNvSpPr/>
          <p:nvPr/>
        </p:nvSpPr>
        <p:spPr>
          <a:xfrm>
            <a:off x="9026421" y="0"/>
            <a:ext cx="112362" cy="629712"/>
          </a:xfrm>
          <a:custGeom>
            <a:avLst/>
            <a:gdLst/>
            <a:ahLst/>
            <a:cxnLst/>
            <a:rect l="l" t="t" r="r" b="b"/>
            <a:pathLst>
              <a:path w="110490" h="627380">
                <a:moveTo>
                  <a:pt x="0" y="0"/>
                </a:moveTo>
                <a:lnTo>
                  <a:pt x="110364" y="626850"/>
                </a:lnTo>
                <a:lnTo>
                  <a:pt x="110364" y="0"/>
                </a:lnTo>
                <a:lnTo>
                  <a:pt x="0" y="0"/>
                </a:lnTo>
              </a:path>
            </a:pathLst>
          </a:custGeom>
          <a:solidFill>
            <a:srgbClr val="90C225"/>
          </a:solidFill>
        </p:spPr>
        <p:txBody>
          <a:bodyPr wrap="square" lIns="0" tIns="0" rIns="0" bIns="0" rtlCol="0"/>
          <a:lstStyle/>
          <a:p>
            <a:endParaRPr sz="1807"/>
          </a:p>
        </p:txBody>
      </p:sp>
      <p:sp>
        <p:nvSpPr>
          <p:cNvPr id="20" name="bk object 20"/>
          <p:cNvSpPr/>
          <p:nvPr/>
        </p:nvSpPr>
        <p:spPr>
          <a:xfrm>
            <a:off x="8356789" y="5955530"/>
            <a:ext cx="782019" cy="902503"/>
          </a:xfrm>
          <a:custGeom>
            <a:avLst/>
            <a:gdLst/>
            <a:ahLst/>
            <a:cxnLst/>
            <a:rect l="l" t="t" r="r" b="b"/>
            <a:pathLst>
              <a:path w="768984" h="899159">
                <a:moveTo>
                  <a:pt x="768836" y="0"/>
                </a:moveTo>
                <a:lnTo>
                  <a:pt x="0" y="899013"/>
                </a:lnTo>
                <a:lnTo>
                  <a:pt x="768836" y="899013"/>
                </a:lnTo>
                <a:lnTo>
                  <a:pt x="768836" y="0"/>
                </a:lnTo>
                <a:close/>
              </a:path>
            </a:pathLst>
          </a:custGeom>
          <a:solidFill>
            <a:srgbClr val="539F20"/>
          </a:solidFill>
        </p:spPr>
        <p:txBody>
          <a:bodyPr wrap="square" lIns="0" tIns="0" rIns="0" bIns="0" rtlCol="0"/>
          <a:lstStyle/>
          <a:p>
            <a:endParaRPr sz="1807"/>
          </a:p>
        </p:txBody>
      </p:sp>
      <p:sp>
        <p:nvSpPr>
          <p:cNvPr id="21" name="bk object 21"/>
          <p:cNvSpPr/>
          <p:nvPr/>
        </p:nvSpPr>
        <p:spPr>
          <a:xfrm>
            <a:off x="8756827" y="1"/>
            <a:ext cx="382292" cy="1048458"/>
          </a:xfrm>
          <a:custGeom>
            <a:avLst/>
            <a:gdLst/>
            <a:ahLst/>
            <a:cxnLst/>
            <a:rect l="l" t="t" r="r" b="b"/>
            <a:pathLst>
              <a:path w="375920" h="1044575">
                <a:moveTo>
                  <a:pt x="0" y="0"/>
                </a:moveTo>
                <a:lnTo>
                  <a:pt x="375464" y="1044079"/>
                </a:lnTo>
                <a:lnTo>
                  <a:pt x="375464" y="0"/>
                </a:lnTo>
                <a:lnTo>
                  <a:pt x="0" y="0"/>
                </a:lnTo>
              </a:path>
            </a:pathLst>
          </a:custGeom>
          <a:solidFill>
            <a:srgbClr val="3E7818"/>
          </a:solidFill>
        </p:spPr>
        <p:txBody>
          <a:bodyPr wrap="square" lIns="0" tIns="0" rIns="0" bIns="0" rtlCol="0"/>
          <a:lstStyle/>
          <a:p>
            <a:endParaRPr sz="1807"/>
          </a:p>
        </p:txBody>
      </p:sp>
      <p:sp>
        <p:nvSpPr>
          <p:cNvPr id="22" name="bk object 22"/>
          <p:cNvSpPr/>
          <p:nvPr/>
        </p:nvSpPr>
        <p:spPr>
          <a:xfrm>
            <a:off x="110298" y="0"/>
            <a:ext cx="0" cy="1274721"/>
          </a:xfrm>
          <a:custGeom>
            <a:avLst/>
            <a:gdLst/>
            <a:ahLst/>
            <a:cxnLst/>
            <a:rect l="l" t="t" r="r" b="b"/>
            <a:pathLst>
              <a:path h="1270000">
                <a:moveTo>
                  <a:pt x="0" y="0"/>
                </a:moveTo>
                <a:lnTo>
                  <a:pt x="0" y="1270000"/>
                </a:lnTo>
              </a:path>
            </a:pathLst>
          </a:custGeom>
          <a:ln w="27432">
            <a:solidFill>
              <a:srgbClr val="C42E1A"/>
            </a:solidFill>
          </a:ln>
        </p:spPr>
        <p:txBody>
          <a:bodyPr wrap="square" lIns="0" tIns="0" rIns="0" bIns="0" rtlCol="0"/>
          <a:lstStyle/>
          <a:p>
            <a:endParaRPr sz="1807"/>
          </a:p>
        </p:txBody>
      </p:sp>
      <p:sp>
        <p:nvSpPr>
          <p:cNvPr id="2" name="Holder 2"/>
          <p:cNvSpPr>
            <a:spLocks noGrp="1"/>
          </p:cNvSpPr>
          <p:nvPr>
            <p:ph type="title"/>
          </p:nvPr>
        </p:nvSpPr>
        <p:spPr>
          <a:xfrm>
            <a:off x="307204" y="616329"/>
            <a:ext cx="8529590" cy="553998"/>
          </a:xfrm>
          <a:prstGeom prst="rect">
            <a:avLst/>
          </a:prstGeom>
        </p:spPr>
        <p:txBody>
          <a:bodyPr wrap="square" lIns="0" tIns="0" rIns="0" bIns="0">
            <a:spAutoFit/>
          </a:bodyPr>
          <a:lstStyle>
            <a:lvl1pPr>
              <a:defRPr sz="3600" b="1" i="0">
                <a:solidFill>
                  <a:srgbClr val="024A9C"/>
                </a:solidFill>
                <a:latin typeface="Trebuchet MS"/>
                <a:cs typeface="Trebuchet MS"/>
              </a:defRPr>
            </a:lvl1pPr>
          </a:lstStyle>
          <a:p>
            <a:endParaRPr/>
          </a:p>
        </p:txBody>
      </p:sp>
      <p:sp>
        <p:nvSpPr>
          <p:cNvPr id="3" name="Holder 3"/>
          <p:cNvSpPr>
            <a:spLocks noGrp="1"/>
          </p:cNvSpPr>
          <p:nvPr>
            <p:ph type="body" idx="1"/>
          </p:nvPr>
        </p:nvSpPr>
        <p:spPr>
          <a:xfrm>
            <a:off x="150388" y="1960173"/>
            <a:ext cx="88432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1" y="6377940"/>
            <a:ext cx="2926079" cy="553998"/>
          </a:xfrm>
          <a:prstGeom prst="rect">
            <a:avLst/>
          </a:prstGeom>
        </p:spPr>
        <p:txBody>
          <a:bodyPr wrap="square" lIns="0" tIns="0" rIns="0" bIns="0">
            <a:spAutoFit/>
          </a:bodyPr>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B95A739-3FD6-46D4-B821-A96CF627CF2E}" type="datetime1">
              <a:rPr lang="en-US" smtClean="0"/>
              <a:t>11/17/2022</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8411384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8892">
        <a:defRPr>
          <a:latin typeface="+mn-lt"/>
          <a:ea typeface="+mn-ea"/>
          <a:cs typeface="+mn-cs"/>
        </a:defRPr>
      </a:lvl2pPr>
      <a:lvl3pPr marL="917783">
        <a:defRPr>
          <a:latin typeface="+mn-lt"/>
          <a:ea typeface="+mn-ea"/>
          <a:cs typeface="+mn-cs"/>
        </a:defRPr>
      </a:lvl3pPr>
      <a:lvl4pPr marL="1376675">
        <a:defRPr>
          <a:latin typeface="+mn-lt"/>
          <a:ea typeface="+mn-ea"/>
          <a:cs typeface="+mn-cs"/>
        </a:defRPr>
      </a:lvl4pPr>
      <a:lvl5pPr marL="1835567">
        <a:defRPr>
          <a:latin typeface="+mn-lt"/>
          <a:ea typeface="+mn-ea"/>
          <a:cs typeface="+mn-cs"/>
        </a:defRPr>
      </a:lvl5pPr>
      <a:lvl6pPr marL="2294458">
        <a:defRPr>
          <a:latin typeface="+mn-lt"/>
          <a:ea typeface="+mn-ea"/>
          <a:cs typeface="+mn-cs"/>
        </a:defRPr>
      </a:lvl6pPr>
      <a:lvl7pPr marL="2753350">
        <a:defRPr>
          <a:latin typeface="+mn-lt"/>
          <a:ea typeface="+mn-ea"/>
          <a:cs typeface="+mn-cs"/>
        </a:defRPr>
      </a:lvl7pPr>
      <a:lvl8pPr marL="3212241">
        <a:defRPr>
          <a:latin typeface="+mn-lt"/>
          <a:ea typeface="+mn-ea"/>
          <a:cs typeface="+mn-cs"/>
        </a:defRPr>
      </a:lvl8pPr>
      <a:lvl9pPr marL="3671133">
        <a:defRPr>
          <a:latin typeface="+mn-lt"/>
          <a:ea typeface="+mn-ea"/>
          <a:cs typeface="+mn-cs"/>
        </a:defRPr>
      </a:lvl9pPr>
    </p:bodyStyle>
    <p:otherStyle>
      <a:lvl1pPr marL="0">
        <a:defRPr>
          <a:latin typeface="+mn-lt"/>
          <a:ea typeface="+mn-ea"/>
          <a:cs typeface="+mn-cs"/>
        </a:defRPr>
      </a:lvl1pPr>
      <a:lvl2pPr marL="458892">
        <a:defRPr>
          <a:latin typeface="+mn-lt"/>
          <a:ea typeface="+mn-ea"/>
          <a:cs typeface="+mn-cs"/>
        </a:defRPr>
      </a:lvl2pPr>
      <a:lvl3pPr marL="917783">
        <a:defRPr>
          <a:latin typeface="+mn-lt"/>
          <a:ea typeface="+mn-ea"/>
          <a:cs typeface="+mn-cs"/>
        </a:defRPr>
      </a:lvl3pPr>
      <a:lvl4pPr marL="1376675">
        <a:defRPr>
          <a:latin typeface="+mn-lt"/>
          <a:ea typeface="+mn-ea"/>
          <a:cs typeface="+mn-cs"/>
        </a:defRPr>
      </a:lvl4pPr>
      <a:lvl5pPr marL="1835567">
        <a:defRPr>
          <a:latin typeface="+mn-lt"/>
          <a:ea typeface="+mn-ea"/>
          <a:cs typeface="+mn-cs"/>
        </a:defRPr>
      </a:lvl5pPr>
      <a:lvl6pPr marL="2294458">
        <a:defRPr>
          <a:latin typeface="+mn-lt"/>
          <a:ea typeface="+mn-ea"/>
          <a:cs typeface="+mn-cs"/>
        </a:defRPr>
      </a:lvl6pPr>
      <a:lvl7pPr marL="2753350">
        <a:defRPr>
          <a:latin typeface="+mn-lt"/>
          <a:ea typeface="+mn-ea"/>
          <a:cs typeface="+mn-cs"/>
        </a:defRPr>
      </a:lvl7pPr>
      <a:lvl8pPr marL="3212241">
        <a:defRPr>
          <a:latin typeface="+mn-lt"/>
          <a:ea typeface="+mn-ea"/>
          <a:cs typeface="+mn-cs"/>
        </a:defRPr>
      </a:lvl8pPr>
      <a:lvl9pPr marL="367113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5607" y="6161572"/>
            <a:ext cx="8442478" cy="0"/>
          </a:xfrm>
          <a:custGeom>
            <a:avLst/>
            <a:gdLst/>
            <a:ahLst/>
            <a:cxnLst/>
            <a:rect l="l" t="t" r="r" b="b"/>
            <a:pathLst>
              <a:path w="8411210">
                <a:moveTo>
                  <a:pt x="0" y="0"/>
                </a:moveTo>
                <a:lnTo>
                  <a:pt x="8410651" y="0"/>
                </a:lnTo>
              </a:path>
            </a:pathLst>
          </a:custGeom>
          <a:ln w="12700">
            <a:solidFill>
              <a:srgbClr val="FFFFFF"/>
            </a:solidFill>
          </a:ln>
        </p:spPr>
        <p:txBody>
          <a:bodyPr wrap="square" lIns="0" tIns="0" rIns="0" bIns="0" rtlCol="0"/>
          <a:lstStyle/>
          <a:p>
            <a:pPr defTabSz="917783"/>
            <a:endParaRPr sz="1807">
              <a:solidFill>
                <a:prstClr val="black"/>
              </a:solidFill>
              <a:latin typeface="Calibri"/>
            </a:endParaRPr>
          </a:p>
        </p:txBody>
      </p:sp>
      <p:pic>
        <p:nvPicPr>
          <p:cNvPr id="10" name="Immagine 9">
            <a:extLst>
              <a:ext uri="{FF2B5EF4-FFF2-40B4-BE49-F238E27FC236}">
                <a16:creationId xmlns:a16="http://schemas.microsoft.com/office/drawing/2014/main" id="{5F0054E1-1195-A5DA-7E27-567B75E62314}"/>
              </a:ext>
            </a:extLst>
          </p:cNvPr>
          <p:cNvPicPr>
            <a:picLocks noChangeAspect="1"/>
          </p:cNvPicPr>
          <p:nvPr/>
        </p:nvPicPr>
        <p:blipFill>
          <a:blip r:embed="rId3"/>
          <a:stretch>
            <a:fillRect/>
          </a:stretch>
        </p:blipFill>
        <p:spPr>
          <a:xfrm>
            <a:off x="1206736" y="205432"/>
            <a:ext cx="1199362" cy="789376"/>
          </a:xfrm>
          <a:prstGeom prst="rect">
            <a:avLst/>
          </a:prstGeom>
        </p:spPr>
      </p:pic>
      <p:pic>
        <p:nvPicPr>
          <p:cNvPr id="11" name="Immagine 10">
            <a:extLst>
              <a:ext uri="{FF2B5EF4-FFF2-40B4-BE49-F238E27FC236}">
                <a16:creationId xmlns:a16="http://schemas.microsoft.com/office/drawing/2014/main" id="{C87A2F9F-419B-9253-7339-ADDD19468AA6}"/>
              </a:ext>
            </a:extLst>
          </p:cNvPr>
          <p:cNvPicPr>
            <a:picLocks noChangeAspect="1"/>
          </p:cNvPicPr>
          <p:nvPr/>
        </p:nvPicPr>
        <p:blipFill>
          <a:blip r:embed="rId4"/>
          <a:stretch>
            <a:fillRect/>
          </a:stretch>
        </p:blipFill>
        <p:spPr>
          <a:xfrm>
            <a:off x="5872216" y="358399"/>
            <a:ext cx="2370981" cy="623137"/>
          </a:xfrm>
          <a:prstGeom prst="rect">
            <a:avLst/>
          </a:prstGeom>
        </p:spPr>
      </p:pic>
      <p:pic>
        <p:nvPicPr>
          <p:cNvPr id="12" name="Immagine 11">
            <a:extLst>
              <a:ext uri="{FF2B5EF4-FFF2-40B4-BE49-F238E27FC236}">
                <a16:creationId xmlns:a16="http://schemas.microsoft.com/office/drawing/2014/main" id="{5383246A-0B56-B5D9-F746-63678A0B3A61}"/>
              </a:ext>
            </a:extLst>
          </p:cNvPr>
          <p:cNvPicPr>
            <a:picLocks noChangeAspect="1"/>
          </p:cNvPicPr>
          <p:nvPr/>
        </p:nvPicPr>
        <p:blipFill rotWithShape="1">
          <a:blip r:embed="rId5"/>
          <a:srcRect l="2" r="19528"/>
          <a:stretch/>
        </p:blipFill>
        <p:spPr>
          <a:xfrm>
            <a:off x="954088" y="5908157"/>
            <a:ext cx="7262900" cy="723197"/>
          </a:xfrm>
          <a:prstGeom prst="rect">
            <a:avLst/>
          </a:prstGeom>
        </p:spPr>
      </p:pic>
      <p:sp>
        <p:nvSpPr>
          <p:cNvPr id="13" name="Titolo 3">
            <a:extLst>
              <a:ext uri="{FF2B5EF4-FFF2-40B4-BE49-F238E27FC236}">
                <a16:creationId xmlns:a16="http://schemas.microsoft.com/office/drawing/2014/main" id="{9186CDA7-AB47-31E3-7EB8-E716B7B31535}"/>
              </a:ext>
            </a:extLst>
          </p:cNvPr>
          <p:cNvSpPr txBox="1">
            <a:spLocks/>
          </p:cNvSpPr>
          <p:nvPr/>
        </p:nvSpPr>
        <p:spPr>
          <a:xfrm>
            <a:off x="3347798" y="2594635"/>
            <a:ext cx="5565383" cy="2405024"/>
          </a:xfrm>
          <a:prstGeom prst="rect">
            <a:avLst/>
          </a:prstGeom>
        </p:spPr>
        <p:txBody>
          <a:bodyPr wrap="square" lIns="36134" tIns="36134" rIns="36134" bIns="36134" anchor="t" anchorCtr="1">
            <a:noAutofit/>
          </a:bodyPr>
          <a:lstStyle>
            <a:lvl1pPr>
              <a:defRPr sz="3600" b="1" i="0">
                <a:solidFill>
                  <a:srgbClr val="024A9C"/>
                </a:solidFill>
                <a:latin typeface="Trebuchet MS"/>
                <a:ea typeface="+mj-ea"/>
                <a:cs typeface="Trebuchet MS"/>
              </a:defRPr>
            </a:lvl1pPr>
          </a:lstStyle>
          <a:p>
            <a:pPr algn="ctr" defTabSz="917783"/>
            <a:r>
              <a:rPr lang="en-US" sz="3800" i="1" kern="0" dirty="0">
                <a:solidFill>
                  <a:srgbClr val="0070C0"/>
                </a:solidFill>
                <a:effectLst>
                  <a:outerShdw blurRad="38100" dist="38100" dir="2700000" algn="tl">
                    <a:srgbClr val="000000">
                      <a:alpha val="43137"/>
                    </a:srgbClr>
                  </a:outerShdw>
                </a:effectLst>
              </a:rPr>
              <a:t>Enhancing the international dimension by means of teaching offer improvement</a:t>
            </a:r>
          </a:p>
        </p:txBody>
      </p:sp>
      <p:pic>
        <p:nvPicPr>
          <p:cNvPr id="14" name="Bildplatzhalter 9">
            <a:extLst>
              <a:ext uri="{FF2B5EF4-FFF2-40B4-BE49-F238E27FC236}">
                <a16:creationId xmlns:a16="http://schemas.microsoft.com/office/drawing/2014/main" id="{C6C9A8EC-6A49-AA13-D850-CCE51201D0A7}"/>
              </a:ext>
            </a:extLst>
          </p:cNvPr>
          <p:cNvPicPr>
            <a:picLocks noChangeAspect="1"/>
          </p:cNvPicPr>
          <p:nvPr/>
        </p:nvPicPr>
        <p:blipFill rotWithShape="1">
          <a:blip r:embed="rId6">
            <a:extLst>
              <a:ext uri="{28A0092B-C50C-407E-A947-70E740481C1C}">
                <a14:useLocalDpi xmlns:a14="http://schemas.microsoft.com/office/drawing/2010/main" val="0"/>
              </a:ext>
            </a:extLst>
          </a:blip>
          <a:srcRect l="53718" r="73"/>
          <a:stretch/>
        </p:blipFill>
        <p:spPr>
          <a:xfrm>
            <a:off x="230819" y="1440435"/>
            <a:ext cx="2972110" cy="3513482"/>
          </a:xfrm>
          <a:prstGeom prst="rect">
            <a:avLst/>
          </a:prstGeom>
        </p:spPr>
      </p:pic>
      <p:sp>
        <p:nvSpPr>
          <p:cNvPr id="19" name="Untertitel 4">
            <a:extLst>
              <a:ext uri="{FF2B5EF4-FFF2-40B4-BE49-F238E27FC236}">
                <a16:creationId xmlns:a16="http://schemas.microsoft.com/office/drawing/2014/main" id="{288EECA3-34D8-6B1F-26A0-73BD51935F87}"/>
              </a:ext>
            </a:extLst>
          </p:cNvPr>
          <p:cNvSpPr txBox="1">
            <a:spLocks/>
          </p:cNvSpPr>
          <p:nvPr/>
        </p:nvSpPr>
        <p:spPr>
          <a:xfrm>
            <a:off x="3424750" y="1440435"/>
            <a:ext cx="5565382" cy="994283"/>
          </a:xfrm>
          <a:prstGeom prst="rect">
            <a:avLst/>
          </a:prstGeom>
        </p:spPr>
        <p:txBody>
          <a:bodyPr wrap="square" lIns="36134" tIns="0" rIns="36134" bIns="36134" anchor="t" anchorCtr="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7783"/>
            <a:r>
              <a:rPr lang="en-GB" sz="3212" b="1" kern="0" dirty="0">
                <a:solidFill>
                  <a:srgbClr val="0070C0"/>
                </a:solidFill>
                <a:latin typeface="Calibri"/>
              </a:rPr>
              <a:t>«MERGE» </a:t>
            </a:r>
            <a:r>
              <a:rPr lang="en-GB" sz="2610" b="1" kern="0" dirty="0">
                <a:solidFill>
                  <a:srgbClr val="0070C0"/>
                </a:solidFill>
                <a:latin typeface="Calibri"/>
              </a:rPr>
              <a:t>ERASMUS+ </a:t>
            </a:r>
            <a:r>
              <a:rPr lang="en-GB" sz="2610" b="1" kern="0" dirty="0" err="1">
                <a:solidFill>
                  <a:srgbClr val="0070C0"/>
                </a:solidFill>
                <a:latin typeface="Calibri"/>
              </a:rPr>
              <a:t>CBHE</a:t>
            </a:r>
            <a:r>
              <a:rPr lang="en-GB" sz="2610" b="1" kern="0" dirty="0">
                <a:solidFill>
                  <a:srgbClr val="0070C0"/>
                </a:solidFill>
                <a:latin typeface="Calibri"/>
              </a:rPr>
              <a:t> PROJECT</a:t>
            </a:r>
          </a:p>
          <a:p>
            <a:pPr algn="ctr" defTabSz="917783"/>
            <a:r>
              <a:rPr lang="en-GB" sz="2007" b="1" kern="0" cap="small" dirty="0">
                <a:solidFill>
                  <a:srgbClr val="0070C0"/>
                </a:solidFill>
                <a:latin typeface="Calibri"/>
              </a:rPr>
              <a:t>3</a:t>
            </a:r>
            <a:r>
              <a:rPr lang="en-GB" sz="2007" b="1" kern="0" cap="small" baseline="30000" dirty="0">
                <a:solidFill>
                  <a:srgbClr val="0070C0"/>
                </a:solidFill>
                <a:latin typeface="Calibri"/>
              </a:rPr>
              <a:t>rd</a:t>
            </a:r>
            <a:r>
              <a:rPr lang="en-GB" sz="2007" b="1" kern="0" cap="small" dirty="0">
                <a:solidFill>
                  <a:srgbClr val="0070C0"/>
                </a:solidFill>
                <a:latin typeface="Calibri"/>
              </a:rPr>
              <a:t>-4</a:t>
            </a:r>
            <a:r>
              <a:rPr lang="en-GB" sz="2007" b="1" kern="0" cap="small" baseline="30000" dirty="0">
                <a:solidFill>
                  <a:srgbClr val="0070C0"/>
                </a:solidFill>
                <a:latin typeface="Calibri"/>
              </a:rPr>
              <a:t>th</a:t>
            </a:r>
            <a:r>
              <a:rPr lang="en-GB" sz="2007" b="1" kern="0" cap="small" dirty="0">
                <a:solidFill>
                  <a:srgbClr val="0070C0"/>
                </a:solidFill>
                <a:latin typeface="Calibri"/>
              </a:rPr>
              <a:t> Training workshop, November 2022, online</a:t>
            </a:r>
          </a:p>
        </p:txBody>
      </p:sp>
      <p:sp>
        <p:nvSpPr>
          <p:cNvPr id="20" name="Textfeld 8">
            <a:extLst>
              <a:ext uri="{FF2B5EF4-FFF2-40B4-BE49-F238E27FC236}">
                <a16:creationId xmlns:a16="http://schemas.microsoft.com/office/drawing/2014/main" id="{4A718942-B227-C0BF-C849-6A1BCBE09727}"/>
              </a:ext>
            </a:extLst>
          </p:cNvPr>
          <p:cNvSpPr txBox="1">
            <a:spLocks noChangeAspect="1"/>
          </p:cNvSpPr>
          <p:nvPr/>
        </p:nvSpPr>
        <p:spPr>
          <a:xfrm>
            <a:off x="380480" y="5311148"/>
            <a:ext cx="7300047" cy="532213"/>
          </a:xfrm>
          <a:prstGeom prst="rect">
            <a:avLst/>
          </a:prstGeom>
          <a:solidFill>
            <a:schemeClr val="bg1"/>
          </a:solidFill>
        </p:spPr>
        <p:txBody>
          <a:bodyPr wrap="square" lIns="36134" tIns="36134" rIns="36134" bIns="36134" rtlCol="0" anchor="t" anchorCtr="0">
            <a:noAutofit/>
          </a:bodyPr>
          <a:lstStyle/>
          <a:p>
            <a:pPr defTabSz="917783"/>
            <a:r>
              <a:rPr lang="en-US" b="1" dirty="0">
                <a:solidFill>
                  <a:srgbClr val="0070C0"/>
                </a:solidFill>
                <a:latin typeface="Calibri"/>
              </a:rPr>
              <a:t>Prof. Alfredo Squarzoni, Professor Emeritus University of Genoa, Italy</a:t>
            </a:r>
          </a:p>
          <a:p>
            <a:pPr defTabSz="917783"/>
            <a:r>
              <a:rPr lang="en-US" b="1" dirty="0">
                <a:solidFill>
                  <a:srgbClr val="0070C0"/>
                </a:solidFill>
                <a:latin typeface="Calibri"/>
              </a:rPr>
              <a:t>Mr. Angelo Musaio, Head of </a:t>
            </a:r>
            <a:r>
              <a:rPr lang="en-US" b="1" dirty="0" err="1">
                <a:solidFill>
                  <a:srgbClr val="0070C0"/>
                </a:solidFill>
                <a:latin typeface="Calibri"/>
              </a:rPr>
              <a:t>ICO</a:t>
            </a:r>
            <a:r>
              <a:rPr lang="en-US" b="1" dirty="0">
                <a:solidFill>
                  <a:srgbClr val="0070C0"/>
                </a:solidFill>
                <a:latin typeface="Calibri"/>
              </a:rPr>
              <a:t>, University of Genoa, Italy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070" y="908650"/>
            <a:ext cx="8122523" cy="447117"/>
          </a:xfrm>
        </p:spPr>
        <p:txBody>
          <a:bodyPr vert="horz" wrap="square" lIns="35532" tIns="35532" rIns="35532" bIns="35532" rtlCol="0" anchor="t" anchorCtr="0">
            <a:spAutoFit/>
          </a:bodyPr>
          <a:lstStyle/>
          <a:p>
            <a:pPr algn="just"/>
            <a:r>
              <a:rPr lang="en-GB" dirty="0">
                <a:effectLst>
                  <a:outerShdw blurRad="38100" dist="38100" dir="2700000" algn="tl">
                    <a:srgbClr val="000000">
                      <a:alpha val="43137"/>
                    </a:srgbClr>
                  </a:outerShdw>
                </a:effectLst>
              </a:rPr>
              <a:t>Ministerial Conferences</a:t>
            </a:r>
          </a:p>
        </p:txBody>
      </p:sp>
      <p:sp>
        <p:nvSpPr>
          <p:cNvPr id="4" name="Segnaposto piè di pagina 3"/>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r>
              <a:rPr lang="it-IT">
                <a:solidFill>
                  <a:srgbClr val="1F497D">
                    <a:shade val="90000"/>
                  </a:srgbClr>
                </a:solidFill>
                <a:latin typeface="Calibri"/>
              </a:rPr>
              <a:t>«MERGE» ERASMUS+ CBHE PROJECT</a:t>
            </a:r>
            <a:endParaRPr lang="en-GB" dirty="0">
              <a:solidFill>
                <a:srgbClr val="04617B">
                  <a:shade val="90000"/>
                </a:srgbClr>
              </a:solidFill>
              <a:latin typeface="Calibri"/>
            </a:endParaRP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fld id="{03B3D1FC-5CA6-4447-9D1C-FC31EB21EEC7}" type="slidenum">
              <a:rPr lang="it-IT">
                <a:solidFill>
                  <a:srgbClr val="1F497D">
                    <a:shade val="90000"/>
                  </a:srgbClr>
                </a:solidFill>
                <a:latin typeface="Calibri"/>
              </a:rPr>
              <a:pPr algn="just">
                <a:defRPr/>
              </a:pPr>
              <a:t>10</a:t>
            </a:fld>
            <a:endParaRPr lang="en-GB" dirty="0">
              <a:solidFill>
                <a:srgbClr val="04617B">
                  <a:shade val="90000"/>
                </a:srgbClr>
              </a:solidFill>
              <a:latin typeface="Calibri"/>
            </a:endParaRPr>
          </a:p>
        </p:txBody>
      </p:sp>
      <p:sp>
        <p:nvSpPr>
          <p:cNvPr id="7" name="Segnaposto contenuto 2"/>
          <p:cNvSpPr txBox="1">
            <a:spLocks/>
          </p:cNvSpPr>
          <p:nvPr/>
        </p:nvSpPr>
        <p:spPr>
          <a:xfrm>
            <a:off x="518386" y="1800754"/>
            <a:ext cx="7877777" cy="4573375"/>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defTabSz="917783">
              <a:spcBef>
                <a:spcPts val="0"/>
              </a:spcBef>
              <a:buClr>
                <a:srgbClr val="9BBB59"/>
              </a:buClr>
              <a:buNone/>
              <a:defRPr/>
            </a:pPr>
            <a:r>
              <a:rPr lang="en-GB" sz="2566" dirty="0">
                <a:solidFill>
                  <a:prstClr val="black"/>
                </a:solidFill>
                <a:latin typeface="Calibri"/>
              </a:rPr>
              <a:t>Latest meetings held in </a:t>
            </a:r>
            <a:r>
              <a:rPr lang="en-US" sz="3011" b="1" i="1" dirty="0">
                <a:solidFill>
                  <a:prstClr val="black"/>
                </a:solidFill>
                <a:latin typeface="Calibri"/>
              </a:rPr>
              <a:t>Paris</a:t>
            </a:r>
            <a:r>
              <a:rPr lang="en-US" sz="2566" dirty="0">
                <a:solidFill>
                  <a:prstClr val="black"/>
                </a:solidFill>
                <a:latin typeface="Calibri"/>
              </a:rPr>
              <a:t> (2018) </a:t>
            </a:r>
            <a:r>
              <a:rPr lang="en-GB" sz="2566" dirty="0">
                <a:solidFill>
                  <a:prstClr val="black"/>
                </a:solidFill>
                <a:latin typeface="Calibri"/>
              </a:rPr>
              <a:t>focused on : </a:t>
            </a:r>
          </a:p>
          <a:p>
            <a:pPr marL="627789" indent="-274060" defTabSz="917783">
              <a:lnSpc>
                <a:spcPct val="120000"/>
              </a:lnSpc>
              <a:spcBef>
                <a:spcPts val="602"/>
              </a:spcBef>
              <a:buClr>
                <a:srgbClr val="9BBB59"/>
              </a:buClr>
              <a:defRPr/>
            </a:pPr>
            <a:r>
              <a:rPr lang="en-US" sz="1807" b="1" dirty="0">
                <a:solidFill>
                  <a:prstClr val="black"/>
                </a:solidFill>
                <a:latin typeface="Arial" panose="020B0604020202020204" pitchFamily="34" charset="0"/>
              </a:rPr>
              <a:t>Structured peer support approach for the implementation of the three main Bologna key commitments:</a:t>
            </a:r>
          </a:p>
          <a:p>
            <a:pPr marL="994903" lvl="1" indent="-274060">
              <a:lnSpc>
                <a:spcPct val="120000"/>
              </a:lnSpc>
              <a:spcBef>
                <a:spcPts val="0"/>
              </a:spcBef>
              <a:buClr>
                <a:srgbClr val="9BBB59"/>
              </a:buClr>
              <a:buSzPct val="95000"/>
            </a:pPr>
            <a:r>
              <a:rPr lang="en-US" sz="1606" dirty="0">
                <a:solidFill>
                  <a:prstClr val="black"/>
                </a:solidFill>
                <a:latin typeface="Arial" panose="020B0604020202020204" pitchFamily="34" charset="0"/>
              </a:rPr>
              <a:t>three-cycle HE system</a:t>
            </a:r>
          </a:p>
          <a:p>
            <a:pPr marL="994903" lvl="1" indent="-274060">
              <a:lnSpc>
                <a:spcPct val="120000"/>
              </a:lnSpc>
              <a:spcBef>
                <a:spcPts val="0"/>
              </a:spcBef>
              <a:buClr>
                <a:srgbClr val="9BBB59"/>
              </a:buClr>
              <a:buSzPct val="95000"/>
            </a:pPr>
            <a:r>
              <a:rPr lang="en-US" sz="1606" dirty="0">
                <a:solidFill>
                  <a:prstClr val="black"/>
                </a:solidFill>
                <a:latin typeface="Arial" panose="020B0604020202020204" pitchFamily="34" charset="0"/>
              </a:rPr>
              <a:t>mutual recognition of qualifications and learning periods abroad</a:t>
            </a:r>
          </a:p>
          <a:p>
            <a:pPr marL="994903" lvl="1" indent="-274060">
              <a:lnSpc>
                <a:spcPct val="120000"/>
              </a:lnSpc>
              <a:spcBef>
                <a:spcPts val="0"/>
              </a:spcBef>
              <a:spcAft>
                <a:spcPts val="602"/>
              </a:spcAft>
              <a:buClr>
                <a:srgbClr val="9BBB59"/>
              </a:buClr>
              <a:buSzPct val="95000"/>
            </a:pPr>
            <a:r>
              <a:rPr lang="en-US" sz="1606" dirty="0">
                <a:solidFill>
                  <a:prstClr val="black"/>
                </a:solidFill>
                <a:latin typeface="Arial" panose="020B0604020202020204" pitchFamily="34" charset="0"/>
              </a:rPr>
              <a:t>a system of QA, to strengthen the quality and relevance of learning and teaching. </a:t>
            </a:r>
          </a:p>
          <a:p>
            <a:pPr marL="627789" indent="-274060" defTabSz="917783">
              <a:lnSpc>
                <a:spcPct val="120000"/>
              </a:lnSpc>
              <a:spcBef>
                <a:spcPts val="602"/>
              </a:spcBef>
              <a:spcAft>
                <a:spcPts val="602"/>
              </a:spcAft>
              <a:buClr>
                <a:srgbClr val="9BBB59"/>
              </a:buClr>
              <a:defRPr/>
            </a:pPr>
            <a:r>
              <a:rPr lang="en-US" sz="1807" b="1" dirty="0">
                <a:solidFill>
                  <a:prstClr val="black"/>
                </a:solidFill>
                <a:latin typeface="Arial" panose="020B0604020202020204" pitchFamily="34" charset="0"/>
              </a:rPr>
              <a:t>Belarus strategy for 2018-2020, as newcomer in the Declaration</a:t>
            </a:r>
          </a:p>
          <a:p>
            <a:pPr marL="627789" indent="-274060" defTabSz="917783">
              <a:lnSpc>
                <a:spcPct val="120000"/>
              </a:lnSpc>
              <a:spcBef>
                <a:spcPts val="602"/>
              </a:spcBef>
              <a:spcAft>
                <a:spcPts val="602"/>
              </a:spcAft>
              <a:buClr>
                <a:srgbClr val="9BBB59"/>
              </a:buClr>
              <a:defRPr/>
            </a:pPr>
            <a:r>
              <a:rPr lang="en-US" sz="1807" b="1" dirty="0">
                <a:solidFill>
                  <a:prstClr val="black"/>
                </a:solidFill>
                <a:latin typeface="Arial" panose="020B0604020202020204" pitchFamily="34" charset="0"/>
              </a:rPr>
              <a:t>Short cycle qualifications as a stand-alone qualification level within the overarching Qualifications Framework of the </a:t>
            </a:r>
            <a:r>
              <a:rPr lang="en-US" sz="1807" b="1" dirty="0" err="1">
                <a:solidFill>
                  <a:prstClr val="black"/>
                </a:solidFill>
                <a:latin typeface="Arial" panose="020B0604020202020204" pitchFamily="34" charset="0"/>
              </a:rPr>
              <a:t>EHEA</a:t>
            </a:r>
            <a:endParaRPr lang="en-US" sz="1807" b="1" dirty="0">
              <a:solidFill>
                <a:prstClr val="black"/>
              </a:solidFill>
              <a:latin typeface="Arial" panose="020B0604020202020204" pitchFamily="34" charset="0"/>
            </a:endParaRPr>
          </a:p>
          <a:p>
            <a:pPr marL="627789" indent="-274060" defTabSz="917783">
              <a:lnSpc>
                <a:spcPct val="120000"/>
              </a:lnSpc>
              <a:spcBef>
                <a:spcPts val="602"/>
              </a:spcBef>
              <a:spcAft>
                <a:spcPts val="602"/>
              </a:spcAft>
              <a:buClr>
                <a:srgbClr val="9BBB59"/>
              </a:buClr>
              <a:defRPr/>
            </a:pPr>
            <a:r>
              <a:rPr lang="en-US" sz="1807" b="1" dirty="0">
                <a:solidFill>
                  <a:prstClr val="black"/>
                </a:solidFill>
                <a:latin typeface="Arial" panose="020B0604020202020204" pitchFamily="34" charset="0"/>
              </a:rPr>
              <a:t>Revised Diploma Supplement, with a recommendation for its adoption in identical form in the respective frameworks. </a:t>
            </a:r>
            <a:endParaRPr lang="en-US" sz="1807" dirty="0">
              <a:solidFill>
                <a:prstClr val="black"/>
              </a:solidFill>
              <a:latin typeface="Calibri"/>
            </a:endParaRPr>
          </a:p>
        </p:txBody>
      </p:sp>
    </p:spTree>
    <p:extLst>
      <p:ext uri="{BB962C8B-B14F-4D97-AF65-F5344CB8AC3E}">
        <p14:creationId xmlns:p14="http://schemas.microsoft.com/office/powerpoint/2010/main" val="25088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3652" y="980660"/>
            <a:ext cx="8122523" cy="447117"/>
          </a:xfrm>
        </p:spPr>
        <p:txBody>
          <a:bodyPr vert="horz" wrap="square" lIns="35532" tIns="35532" rIns="35532" bIns="35532" rtlCol="0" anchor="t" anchorCtr="0">
            <a:spAutoFit/>
          </a:bodyPr>
          <a:lstStyle/>
          <a:p>
            <a:pPr algn="just"/>
            <a:r>
              <a:rPr lang="en-GB" dirty="0">
                <a:effectLst>
                  <a:outerShdw blurRad="38100" dist="38100" dir="2700000" algn="tl">
                    <a:srgbClr val="000000">
                      <a:alpha val="43137"/>
                    </a:srgbClr>
                  </a:outerShdw>
                </a:effectLst>
              </a:rPr>
              <a:t>Ministerial Conferences</a:t>
            </a:r>
          </a:p>
        </p:txBody>
      </p:sp>
      <p:sp>
        <p:nvSpPr>
          <p:cNvPr id="4" name="Segnaposto piè di pagina 3"/>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r>
              <a:rPr lang="en-GB">
                <a:solidFill>
                  <a:srgbClr val="1F497D">
                    <a:shade val="90000"/>
                  </a:srgbClr>
                </a:solidFill>
                <a:latin typeface="Calibri"/>
              </a:rPr>
              <a:t>«MERGE» ERASMUS+ CBHE PROJECT</a:t>
            </a:r>
            <a:endParaRPr lang="en-GB">
              <a:solidFill>
                <a:srgbClr val="04617B">
                  <a:shade val="90000"/>
                </a:srgbClr>
              </a:solidFill>
              <a:latin typeface="Calibri"/>
            </a:endParaRP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fld id="{03B3D1FC-5CA6-4447-9D1C-FC31EB21EEC7}" type="slidenum">
              <a:rPr lang="en-GB">
                <a:solidFill>
                  <a:srgbClr val="1F497D">
                    <a:shade val="90000"/>
                  </a:srgbClr>
                </a:solidFill>
                <a:latin typeface="Calibri"/>
              </a:rPr>
              <a:pPr algn="just">
                <a:defRPr/>
              </a:pPr>
              <a:t>11</a:t>
            </a:fld>
            <a:endParaRPr lang="en-GB">
              <a:solidFill>
                <a:srgbClr val="04617B">
                  <a:shade val="90000"/>
                </a:srgbClr>
              </a:solidFill>
              <a:latin typeface="Calibri"/>
            </a:endParaRPr>
          </a:p>
        </p:txBody>
      </p:sp>
      <p:sp>
        <p:nvSpPr>
          <p:cNvPr id="7" name="Segnaposto contenuto 2"/>
          <p:cNvSpPr txBox="1">
            <a:spLocks/>
          </p:cNvSpPr>
          <p:nvPr/>
        </p:nvSpPr>
        <p:spPr>
          <a:xfrm>
            <a:off x="595011" y="1569240"/>
            <a:ext cx="7877777" cy="4987143"/>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defTabSz="917783">
              <a:lnSpc>
                <a:spcPct val="110000"/>
              </a:lnSpc>
              <a:spcBef>
                <a:spcPts val="0"/>
              </a:spcBef>
              <a:buClr>
                <a:srgbClr val="9BBB59"/>
              </a:buClr>
              <a:buNone/>
              <a:defRPr/>
            </a:pPr>
            <a:r>
              <a:rPr lang="en-GB" sz="2566" dirty="0">
                <a:solidFill>
                  <a:prstClr val="black"/>
                </a:solidFill>
                <a:latin typeface="Calibri"/>
              </a:rPr>
              <a:t>Latest meetings held in </a:t>
            </a:r>
            <a:r>
              <a:rPr lang="en-GB" sz="3011" b="1" i="1" dirty="0">
                <a:solidFill>
                  <a:prstClr val="black"/>
                </a:solidFill>
                <a:latin typeface="Calibri"/>
              </a:rPr>
              <a:t>Rome</a:t>
            </a:r>
            <a:r>
              <a:rPr lang="en-GB" sz="2566" dirty="0">
                <a:solidFill>
                  <a:prstClr val="black"/>
                </a:solidFill>
                <a:latin typeface="Calibri"/>
              </a:rPr>
              <a:t> (2020). The Communiqué expressed some specific recommendations to the Ministries of HE, as follows: </a:t>
            </a:r>
          </a:p>
          <a:p>
            <a:pPr marL="627789" indent="-274060" defTabSz="917783">
              <a:lnSpc>
                <a:spcPct val="120000"/>
              </a:lnSpc>
              <a:spcBef>
                <a:spcPts val="602"/>
              </a:spcBef>
              <a:spcAft>
                <a:spcPts val="602"/>
              </a:spcAft>
              <a:buClr>
                <a:srgbClr val="9BBB59"/>
              </a:buClr>
              <a:defRPr/>
            </a:pPr>
            <a:r>
              <a:rPr lang="en-GB" sz="1807" b="1" i="1" dirty="0">
                <a:solidFill>
                  <a:prstClr val="black"/>
                </a:solidFill>
                <a:latin typeface="Arial" panose="020B0604020202020204" pitchFamily="34" charset="0"/>
              </a:rPr>
              <a:t>The context of the Covid-19 health crisis </a:t>
            </a:r>
            <a:r>
              <a:rPr lang="en-GB" sz="1807" i="1" dirty="0">
                <a:solidFill>
                  <a:prstClr val="black"/>
                </a:solidFill>
                <a:latin typeface="Arial" panose="020B0604020202020204" pitchFamily="34" charset="0"/>
              </a:rPr>
              <a:t>underlines the importance of the BP Group’s recommendations in several regards. Particularly relevant are those on the need for pedagogical innovation and online education development and open educational resources, as well as that on strengthening link between educational research and teaching. </a:t>
            </a:r>
          </a:p>
          <a:p>
            <a:pPr marL="353729" indent="0" defTabSz="917783">
              <a:lnSpc>
                <a:spcPct val="120000"/>
              </a:lnSpc>
              <a:spcBef>
                <a:spcPts val="602"/>
              </a:spcBef>
              <a:buClr>
                <a:srgbClr val="9BBB59"/>
              </a:buClr>
              <a:buNone/>
              <a:defRPr/>
            </a:pPr>
            <a:r>
              <a:rPr lang="en-GB" sz="1807" b="1" dirty="0">
                <a:solidFill>
                  <a:prstClr val="black"/>
                </a:solidFill>
                <a:latin typeface="Arial" panose="020B0604020202020204" pitchFamily="34" charset="0"/>
              </a:rPr>
              <a:t>Furthermore, </a:t>
            </a:r>
            <a:r>
              <a:rPr lang="en-GB" sz="1807" i="1" dirty="0">
                <a:solidFill>
                  <a:prstClr val="black"/>
                </a:solidFill>
                <a:latin typeface="Arial" panose="020B0604020202020204" pitchFamily="34" charset="0"/>
              </a:rPr>
              <a:t>Public authorities in charge of HE should commit:</a:t>
            </a:r>
          </a:p>
          <a:p>
            <a:pPr marL="1078715" indent="-344169" defTabSz="917783">
              <a:lnSpc>
                <a:spcPct val="120000"/>
              </a:lnSpc>
              <a:spcBef>
                <a:spcPts val="0"/>
              </a:spcBef>
              <a:buClr>
                <a:srgbClr val="9BBB59"/>
              </a:buClr>
              <a:buFont typeface="+mj-lt"/>
              <a:buAutoNum type="arabicPeriod"/>
              <a:defRPr/>
            </a:pPr>
            <a:r>
              <a:rPr lang="en-GB" sz="1807" i="1" dirty="0">
                <a:solidFill>
                  <a:prstClr val="black"/>
                </a:solidFill>
                <a:latin typeface="Arial" panose="020B0604020202020204" pitchFamily="34" charset="0"/>
              </a:rPr>
              <a:t>To make student-centred learning a reality, </a:t>
            </a:r>
          </a:p>
          <a:p>
            <a:pPr marL="1078715" indent="-344169" defTabSz="917783">
              <a:lnSpc>
                <a:spcPct val="120000"/>
              </a:lnSpc>
              <a:spcBef>
                <a:spcPts val="0"/>
              </a:spcBef>
              <a:buClr>
                <a:srgbClr val="9BBB59"/>
              </a:buClr>
              <a:buFont typeface="+mj-lt"/>
              <a:buAutoNum type="arabicPeriod"/>
              <a:defRPr/>
            </a:pPr>
            <a:r>
              <a:rPr lang="en-GB" sz="1807" i="1" dirty="0">
                <a:solidFill>
                  <a:prstClr val="black"/>
                </a:solidFill>
                <a:latin typeface="Arial" panose="020B0604020202020204" pitchFamily="34" charset="0"/>
              </a:rPr>
              <a:t>To foster continuous enhancement of teaching, </a:t>
            </a:r>
          </a:p>
          <a:p>
            <a:pPr marL="1078715" indent="-344169" defTabSz="917783">
              <a:lnSpc>
                <a:spcPct val="120000"/>
              </a:lnSpc>
              <a:spcBef>
                <a:spcPts val="0"/>
              </a:spcBef>
              <a:buClr>
                <a:srgbClr val="9BBB59"/>
              </a:buClr>
              <a:buFont typeface="+mj-lt"/>
              <a:buAutoNum type="arabicPeriod"/>
              <a:defRPr/>
            </a:pPr>
            <a:r>
              <a:rPr lang="en-GB" sz="1807" i="1" dirty="0">
                <a:solidFill>
                  <a:prstClr val="black"/>
                </a:solidFill>
                <a:latin typeface="Arial" panose="020B0604020202020204" pitchFamily="34" charset="0"/>
              </a:rPr>
              <a:t>To strengthen </a:t>
            </a:r>
            <a:r>
              <a:rPr lang="en-GB" sz="1807" i="1" dirty="0" err="1">
                <a:solidFill>
                  <a:prstClr val="black"/>
                </a:solidFill>
                <a:latin typeface="Arial" panose="020B0604020202020204" pitchFamily="34" charset="0"/>
              </a:rPr>
              <a:t>HEIs</a:t>
            </a:r>
            <a:r>
              <a:rPr lang="en-GB" sz="1807" i="1" dirty="0">
                <a:solidFill>
                  <a:prstClr val="black"/>
                </a:solidFill>
                <a:latin typeface="Arial" panose="020B0604020202020204" pitchFamily="34" charset="0"/>
              </a:rPr>
              <a:t>’ and systems’ capacity to enhance learning and teaching. </a:t>
            </a:r>
          </a:p>
        </p:txBody>
      </p:sp>
    </p:spTree>
    <p:extLst>
      <p:ext uri="{BB962C8B-B14F-4D97-AF65-F5344CB8AC3E}">
        <p14:creationId xmlns:p14="http://schemas.microsoft.com/office/powerpoint/2010/main" val="372926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36364" y="648484"/>
            <a:ext cx="7812766" cy="1112115"/>
          </a:xfrm>
        </p:spPr>
        <p:txBody>
          <a:bodyPr/>
          <a:lstStyle/>
          <a:p>
            <a:r>
              <a:rPr lang="it-IT" dirty="0">
                <a:solidFill>
                  <a:srgbClr val="C00000"/>
                </a:solidFill>
              </a:rPr>
              <a:t>Bologna </a:t>
            </a:r>
            <a:r>
              <a:rPr lang="it-IT" dirty="0" err="1">
                <a:solidFill>
                  <a:srgbClr val="C00000"/>
                </a:solidFill>
              </a:rPr>
              <a:t>Process</a:t>
            </a:r>
            <a:r>
              <a:rPr lang="it-IT" dirty="0">
                <a:solidFill>
                  <a:srgbClr val="C00000"/>
                </a:solidFill>
              </a:rPr>
              <a:t> common </a:t>
            </a:r>
            <a:r>
              <a:rPr lang="it-IT" dirty="0" err="1">
                <a:solidFill>
                  <a:srgbClr val="C00000"/>
                </a:solidFill>
              </a:rPr>
              <a:t>principles</a:t>
            </a:r>
            <a:endParaRPr lang="it-IT" dirty="0">
              <a:solidFill>
                <a:srgbClr val="C00000"/>
              </a:solidFill>
            </a:endParaRPr>
          </a:p>
        </p:txBody>
      </p:sp>
      <p:sp>
        <p:nvSpPr>
          <p:cNvPr id="12291" name="Rectangle 3"/>
          <p:cNvSpPr>
            <a:spLocks noGrp="1" noChangeArrowheads="1"/>
          </p:cNvSpPr>
          <p:nvPr>
            <p:ph type="body" idx="1"/>
          </p:nvPr>
        </p:nvSpPr>
        <p:spPr>
          <a:xfrm>
            <a:off x="736364" y="1744350"/>
            <a:ext cx="7671272" cy="4628083"/>
          </a:xfrm>
        </p:spPr>
        <p:txBody>
          <a:bodyPr>
            <a:normAutofit fontScale="92500" lnSpcReduction="20000"/>
          </a:bodyPr>
          <a:lstStyle/>
          <a:p>
            <a:pPr algn="ctr">
              <a:lnSpc>
                <a:spcPct val="110000"/>
              </a:lnSpc>
              <a:buFontTx/>
              <a:buNone/>
            </a:pPr>
            <a:r>
              <a:rPr lang="it-IT" sz="2763" dirty="0">
                <a:solidFill>
                  <a:srgbClr val="C00000"/>
                </a:solidFill>
              </a:rPr>
              <a:t> “A </a:t>
            </a:r>
            <a:r>
              <a:rPr lang="it-IT" sz="2763" dirty="0" err="1">
                <a:solidFill>
                  <a:srgbClr val="C00000"/>
                </a:solidFill>
              </a:rPr>
              <a:t>student-centred</a:t>
            </a:r>
            <a:r>
              <a:rPr lang="it-IT" sz="2763" dirty="0">
                <a:solidFill>
                  <a:srgbClr val="C00000"/>
                </a:solidFill>
              </a:rPr>
              <a:t> </a:t>
            </a:r>
            <a:r>
              <a:rPr lang="it-IT" sz="2763" dirty="0" err="1">
                <a:solidFill>
                  <a:srgbClr val="C00000"/>
                </a:solidFill>
              </a:rPr>
              <a:t>system</a:t>
            </a:r>
            <a:r>
              <a:rPr lang="it-IT" sz="2763" dirty="0">
                <a:solidFill>
                  <a:srgbClr val="C00000"/>
                </a:solidFill>
              </a:rPr>
              <a:t>”</a:t>
            </a:r>
          </a:p>
          <a:p>
            <a:pPr algn="ctr">
              <a:lnSpc>
                <a:spcPct val="110000"/>
              </a:lnSpc>
              <a:buFontTx/>
              <a:buNone/>
            </a:pPr>
            <a:endParaRPr lang="it-IT" sz="987" dirty="0">
              <a:solidFill>
                <a:srgbClr val="C00000"/>
              </a:solidFill>
            </a:endParaRPr>
          </a:p>
          <a:p>
            <a:pPr>
              <a:lnSpc>
                <a:spcPct val="110000"/>
              </a:lnSpc>
              <a:buFontTx/>
              <a:buNone/>
            </a:pPr>
            <a:r>
              <a:rPr lang="it-IT" sz="2369" dirty="0">
                <a:solidFill>
                  <a:srgbClr val="C00000"/>
                </a:solidFill>
              </a:rPr>
              <a:t>The </a:t>
            </a:r>
            <a:r>
              <a:rPr lang="it-IT" sz="2369" dirty="0" err="1">
                <a:solidFill>
                  <a:srgbClr val="C00000"/>
                </a:solidFill>
              </a:rPr>
              <a:t>three-cycles</a:t>
            </a:r>
            <a:r>
              <a:rPr lang="it-IT" sz="2369" dirty="0">
                <a:solidFill>
                  <a:srgbClr val="C00000"/>
                </a:solidFill>
              </a:rPr>
              <a:t> degree </a:t>
            </a:r>
            <a:r>
              <a:rPr lang="it-IT" sz="2369" dirty="0" err="1">
                <a:solidFill>
                  <a:srgbClr val="C00000"/>
                </a:solidFill>
              </a:rPr>
              <a:t>course</a:t>
            </a:r>
            <a:r>
              <a:rPr lang="it-IT" sz="2369" dirty="0">
                <a:solidFill>
                  <a:srgbClr val="C00000"/>
                </a:solidFill>
              </a:rPr>
              <a:t> </a:t>
            </a:r>
            <a:r>
              <a:rPr lang="it-IT" sz="2369" dirty="0" err="1">
                <a:solidFill>
                  <a:srgbClr val="C00000"/>
                </a:solidFill>
              </a:rPr>
              <a:t>have</a:t>
            </a:r>
            <a:r>
              <a:rPr lang="it-IT" sz="2369" dirty="0">
                <a:solidFill>
                  <a:srgbClr val="C00000"/>
                </a:solidFill>
              </a:rPr>
              <a:t> to </a:t>
            </a:r>
            <a:r>
              <a:rPr lang="it-IT" sz="2369" dirty="0" err="1">
                <a:solidFill>
                  <a:srgbClr val="C00000"/>
                </a:solidFill>
              </a:rPr>
              <a:t>based</a:t>
            </a:r>
            <a:r>
              <a:rPr lang="it-IT" sz="2369" dirty="0">
                <a:solidFill>
                  <a:srgbClr val="C00000"/>
                </a:solidFill>
              </a:rPr>
              <a:t> on:</a:t>
            </a:r>
          </a:p>
          <a:p>
            <a:pPr>
              <a:lnSpc>
                <a:spcPct val="110000"/>
              </a:lnSpc>
              <a:buFontTx/>
              <a:buNone/>
            </a:pPr>
            <a:endParaRPr lang="it-IT" sz="1974" dirty="0">
              <a:solidFill>
                <a:srgbClr val="C00000"/>
              </a:solidFill>
            </a:endParaRPr>
          </a:p>
          <a:p>
            <a:pPr>
              <a:lnSpc>
                <a:spcPct val="110000"/>
              </a:lnSpc>
            </a:pPr>
            <a:r>
              <a:rPr lang="it-IT" sz="2369" dirty="0">
                <a:solidFill>
                  <a:srgbClr val="C00000"/>
                </a:solidFill>
              </a:rPr>
              <a:t>The </a:t>
            </a:r>
            <a:r>
              <a:rPr lang="it-IT" sz="2369" dirty="0" err="1">
                <a:solidFill>
                  <a:srgbClr val="C00000"/>
                </a:solidFill>
              </a:rPr>
              <a:t>learning</a:t>
            </a:r>
            <a:r>
              <a:rPr lang="it-IT" sz="2369" dirty="0">
                <a:solidFill>
                  <a:srgbClr val="C00000"/>
                </a:solidFill>
              </a:rPr>
              <a:t> </a:t>
            </a:r>
            <a:r>
              <a:rPr lang="it-IT" sz="2369" dirty="0" err="1">
                <a:solidFill>
                  <a:srgbClr val="C00000"/>
                </a:solidFill>
              </a:rPr>
              <a:t>outcomes</a:t>
            </a:r>
            <a:endParaRPr lang="it-IT" sz="2369" dirty="0">
              <a:solidFill>
                <a:srgbClr val="C00000"/>
              </a:solidFill>
            </a:endParaRPr>
          </a:p>
          <a:p>
            <a:pPr algn="just">
              <a:lnSpc>
                <a:spcPct val="110000"/>
              </a:lnSpc>
              <a:buFontTx/>
              <a:buNone/>
            </a:pPr>
            <a:r>
              <a:rPr lang="it-IT" sz="2369" dirty="0">
                <a:solidFill>
                  <a:srgbClr val="C00000"/>
                </a:solidFill>
              </a:rPr>
              <a:t>   </a:t>
            </a:r>
            <a:r>
              <a:rPr lang="it-IT" sz="1974" dirty="0">
                <a:solidFill>
                  <a:srgbClr val="C00000"/>
                </a:solidFill>
              </a:rPr>
              <a:t>The learning </a:t>
            </a:r>
            <a:r>
              <a:rPr lang="it-IT" sz="1974" dirty="0" err="1">
                <a:solidFill>
                  <a:srgbClr val="C00000"/>
                </a:solidFill>
              </a:rPr>
              <a:t>outcomes</a:t>
            </a:r>
            <a:r>
              <a:rPr lang="it-IT" sz="1974" dirty="0">
                <a:solidFill>
                  <a:srgbClr val="C00000"/>
                </a:solidFill>
              </a:rPr>
              <a:t> </a:t>
            </a:r>
            <a:r>
              <a:rPr lang="it-IT" sz="1974" dirty="0" err="1">
                <a:solidFill>
                  <a:srgbClr val="C00000"/>
                </a:solidFill>
              </a:rPr>
              <a:t>describe</a:t>
            </a:r>
            <a:r>
              <a:rPr lang="it-IT" sz="1974" dirty="0">
                <a:solidFill>
                  <a:srgbClr val="C00000"/>
                </a:solidFill>
              </a:rPr>
              <a:t> </a:t>
            </a:r>
            <a:r>
              <a:rPr lang="it-IT" sz="1974" dirty="0" err="1">
                <a:solidFill>
                  <a:srgbClr val="C00000"/>
                </a:solidFill>
              </a:rPr>
              <a:t>what</a:t>
            </a:r>
            <a:r>
              <a:rPr lang="it-IT" sz="1974" dirty="0">
                <a:solidFill>
                  <a:srgbClr val="C00000"/>
                </a:solidFill>
              </a:rPr>
              <a:t> an </a:t>
            </a:r>
            <a:r>
              <a:rPr lang="it-IT" sz="1974" dirty="0" err="1">
                <a:solidFill>
                  <a:srgbClr val="C00000"/>
                </a:solidFill>
              </a:rPr>
              <a:t>average</a:t>
            </a:r>
            <a:r>
              <a:rPr lang="it-IT" sz="1974" dirty="0">
                <a:solidFill>
                  <a:srgbClr val="C00000"/>
                </a:solidFill>
              </a:rPr>
              <a:t> </a:t>
            </a:r>
            <a:r>
              <a:rPr lang="it-IT" sz="1974" dirty="0" err="1">
                <a:solidFill>
                  <a:srgbClr val="C00000"/>
                </a:solidFill>
              </a:rPr>
              <a:t>student</a:t>
            </a:r>
            <a:r>
              <a:rPr lang="it-IT" sz="1974" dirty="0">
                <a:solidFill>
                  <a:srgbClr val="C00000"/>
                </a:solidFill>
              </a:rPr>
              <a:t>, with a </a:t>
            </a:r>
            <a:r>
              <a:rPr lang="it-IT" sz="1974" dirty="0" err="1">
                <a:solidFill>
                  <a:srgbClr val="C00000"/>
                </a:solidFill>
              </a:rPr>
              <a:t>suitable</a:t>
            </a:r>
            <a:r>
              <a:rPr lang="it-IT" sz="1974" dirty="0">
                <a:solidFill>
                  <a:srgbClr val="C00000"/>
                </a:solidFill>
              </a:rPr>
              <a:t> </a:t>
            </a:r>
            <a:r>
              <a:rPr lang="it-IT" sz="1974" dirty="0" err="1">
                <a:solidFill>
                  <a:srgbClr val="C00000"/>
                </a:solidFill>
              </a:rPr>
              <a:t>starting</a:t>
            </a:r>
            <a:r>
              <a:rPr lang="it-IT" sz="1974" dirty="0">
                <a:solidFill>
                  <a:srgbClr val="C00000"/>
                </a:solidFill>
              </a:rPr>
              <a:t> background, </a:t>
            </a:r>
            <a:r>
              <a:rPr lang="it-IT" sz="1974" dirty="0" err="1">
                <a:solidFill>
                  <a:srgbClr val="C00000"/>
                </a:solidFill>
              </a:rPr>
              <a:t>is</a:t>
            </a:r>
            <a:r>
              <a:rPr lang="it-IT" sz="1974" dirty="0">
                <a:solidFill>
                  <a:srgbClr val="C00000"/>
                </a:solidFill>
              </a:rPr>
              <a:t> </a:t>
            </a:r>
            <a:r>
              <a:rPr lang="it-IT" sz="1974" dirty="0" err="1">
                <a:solidFill>
                  <a:srgbClr val="C00000"/>
                </a:solidFill>
              </a:rPr>
              <a:t>expected</a:t>
            </a:r>
            <a:r>
              <a:rPr lang="it-IT" sz="1974" dirty="0">
                <a:solidFill>
                  <a:srgbClr val="C00000"/>
                </a:solidFill>
              </a:rPr>
              <a:t> to know, </a:t>
            </a:r>
            <a:r>
              <a:rPr lang="it-IT" sz="1974" dirty="0" err="1">
                <a:solidFill>
                  <a:srgbClr val="C00000"/>
                </a:solidFill>
              </a:rPr>
              <a:t>understand</a:t>
            </a:r>
            <a:r>
              <a:rPr lang="it-IT" sz="1974" dirty="0">
                <a:solidFill>
                  <a:srgbClr val="C00000"/>
                </a:solidFill>
              </a:rPr>
              <a:t> and be </a:t>
            </a:r>
            <a:r>
              <a:rPr lang="it-IT" sz="1974" dirty="0" err="1">
                <a:solidFill>
                  <a:srgbClr val="C00000"/>
                </a:solidFill>
              </a:rPr>
              <a:t>able</a:t>
            </a:r>
            <a:r>
              <a:rPr lang="it-IT" sz="1974" dirty="0">
                <a:solidFill>
                  <a:srgbClr val="C00000"/>
                </a:solidFill>
              </a:rPr>
              <a:t> to do </a:t>
            </a:r>
            <a:r>
              <a:rPr lang="it-IT" sz="1974" dirty="0" err="1">
                <a:solidFill>
                  <a:srgbClr val="C00000"/>
                </a:solidFill>
              </a:rPr>
              <a:t>at</a:t>
            </a:r>
            <a:r>
              <a:rPr lang="it-IT" sz="1974" dirty="0">
                <a:solidFill>
                  <a:srgbClr val="C00000"/>
                </a:solidFill>
              </a:rPr>
              <a:t> the end of a learning </a:t>
            </a:r>
            <a:r>
              <a:rPr lang="it-IT" sz="1974" dirty="0" err="1">
                <a:solidFill>
                  <a:srgbClr val="C00000"/>
                </a:solidFill>
              </a:rPr>
              <a:t>process</a:t>
            </a:r>
            <a:endParaRPr lang="it-IT" sz="1974" dirty="0">
              <a:solidFill>
                <a:srgbClr val="C00000"/>
              </a:solidFill>
            </a:endParaRPr>
          </a:p>
          <a:p>
            <a:pPr>
              <a:lnSpc>
                <a:spcPct val="110000"/>
              </a:lnSpc>
              <a:buFontTx/>
              <a:buNone/>
            </a:pPr>
            <a:endParaRPr lang="it-IT" sz="1974" dirty="0">
              <a:solidFill>
                <a:srgbClr val="C00000"/>
              </a:solidFill>
            </a:endParaRPr>
          </a:p>
          <a:p>
            <a:pPr>
              <a:lnSpc>
                <a:spcPct val="110000"/>
              </a:lnSpc>
            </a:pPr>
            <a:r>
              <a:rPr lang="it-IT" sz="2369" dirty="0">
                <a:solidFill>
                  <a:srgbClr val="C00000"/>
                </a:solidFill>
              </a:rPr>
              <a:t>The </a:t>
            </a:r>
            <a:r>
              <a:rPr lang="it-IT" sz="2369" dirty="0" err="1">
                <a:solidFill>
                  <a:srgbClr val="C00000"/>
                </a:solidFill>
              </a:rPr>
              <a:t>learning</a:t>
            </a:r>
            <a:r>
              <a:rPr lang="it-IT" sz="2369" dirty="0">
                <a:solidFill>
                  <a:srgbClr val="C00000"/>
                </a:solidFill>
              </a:rPr>
              <a:t> </a:t>
            </a:r>
            <a:r>
              <a:rPr lang="it-IT" sz="2369" dirty="0" err="1">
                <a:solidFill>
                  <a:srgbClr val="C00000"/>
                </a:solidFill>
              </a:rPr>
              <a:t>times</a:t>
            </a:r>
            <a:r>
              <a:rPr lang="it-IT" sz="2369" dirty="0">
                <a:solidFill>
                  <a:srgbClr val="C00000"/>
                </a:solidFill>
              </a:rPr>
              <a:t> (</a:t>
            </a:r>
            <a:r>
              <a:rPr lang="it-IT" sz="2369" dirty="0" err="1">
                <a:solidFill>
                  <a:srgbClr val="C00000"/>
                </a:solidFill>
              </a:rPr>
              <a:t>ECTS</a:t>
            </a:r>
            <a:r>
              <a:rPr lang="it-IT" sz="2369" dirty="0">
                <a:solidFill>
                  <a:srgbClr val="C00000"/>
                </a:solidFill>
              </a:rPr>
              <a:t> </a:t>
            </a:r>
            <a:r>
              <a:rPr lang="it-IT" sz="2369" dirty="0" err="1">
                <a:solidFill>
                  <a:srgbClr val="C00000"/>
                </a:solidFill>
              </a:rPr>
              <a:t>credits</a:t>
            </a:r>
            <a:r>
              <a:rPr lang="it-IT" sz="2369" dirty="0">
                <a:solidFill>
                  <a:srgbClr val="C00000"/>
                </a:solidFill>
              </a:rPr>
              <a:t>)</a:t>
            </a:r>
          </a:p>
          <a:p>
            <a:pPr algn="just">
              <a:lnSpc>
                <a:spcPct val="110000"/>
              </a:lnSpc>
              <a:buFontTx/>
              <a:buNone/>
            </a:pPr>
            <a:r>
              <a:rPr lang="it-IT" sz="2369" dirty="0">
                <a:solidFill>
                  <a:srgbClr val="C00000"/>
                </a:solidFill>
              </a:rPr>
              <a:t>	</a:t>
            </a:r>
            <a:r>
              <a:rPr lang="it-IT" sz="1974" dirty="0">
                <a:solidFill>
                  <a:srgbClr val="C00000"/>
                </a:solidFill>
              </a:rPr>
              <a:t>The credits </a:t>
            </a:r>
            <a:r>
              <a:rPr lang="it-IT" sz="1974" dirty="0" err="1">
                <a:solidFill>
                  <a:srgbClr val="C00000"/>
                </a:solidFill>
              </a:rPr>
              <a:t>quantify</a:t>
            </a:r>
            <a:r>
              <a:rPr lang="it-IT" sz="2369" dirty="0">
                <a:solidFill>
                  <a:srgbClr val="C00000"/>
                </a:solidFill>
              </a:rPr>
              <a:t> </a:t>
            </a:r>
            <a:r>
              <a:rPr lang="it-IT" sz="1974" dirty="0">
                <a:solidFill>
                  <a:srgbClr val="C00000"/>
                </a:solidFill>
              </a:rPr>
              <a:t>the time </a:t>
            </a:r>
            <a:r>
              <a:rPr lang="it-IT" sz="1974" dirty="0" err="1">
                <a:solidFill>
                  <a:srgbClr val="C00000"/>
                </a:solidFill>
              </a:rPr>
              <a:t>that</a:t>
            </a:r>
            <a:r>
              <a:rPr lang="it-IT" sz="1974" dirty="0">
                <a:solidFill>
                  <a:srgbClr val="C00000"/>
                </a:solidFill>
              </a:rPr>
              <a:t> an </a:t>
            </a:r>
            <a:r>
              <a:rPr lang="it-IT" sz="1974" dirty="0" err="1">
                <a:solidFill>
                  <a:srgbClr val="C00000"/>
                </a:solidFill>
              </a:rPr>
              <a:t>average</a:t>
            </a:r>
            <a:r>
              <a:rPr lang="it-IT" sz="1974" dirty="0">
                <a:solidFill>
                  <a:srgbClr val="C00000"/>
                </a:solidFill>
              </a:rPr>
              <a:t> </a:t>
            </a:r>
            <a:r>
              <a:rPr lang="it-IT" sz="1974" dirty="0" err="1">
                <a:solidFill>
                  <a:srgbClr val="C00000"/>
                </a:solidFill>
              </a:rPr>
              <a:t>student</a:t>
            </a:r>
            <a:r>
              <a:rPr lang="it-IT" sz="1974" dirty="0">
                <a:solidFill>
                  <a:srgbClr val="C00000"/>
                </a:solidFill>
              </a:rPr>
              <a:t> </a:t>
            </a:r>
            <a:r>
              <a:rPr lang="it-IT" sz="1974" dirty="0" err="1">
                <a:solidFill>
                  <a:srgbClr val="C00000"/>
                </a:solidFill>
              </a:rPr>
              <a:t>needs</a:t>
            </a:r>
            <a:r>
              <a:rPr lang="it-IT" sz="1974" dirty="0">
                <a:solidFill>
                  <a:srgbClr val="C00000"/>
                </a:solidFill>
              </a:rPr>
              <a:t> to </a:t>
            </a:r>
            <a:r>
              <a:rPr lang="it-IT" sz="1974" dirty="0" err="1">
                <a:solidFill>
                  <a:srgbClr val="C00000"/>
                </a:solidFill>
              </a:rPr>
              <a:t>carry</a:t>
            </a:r>
            <a:r>
              <a:rPr lang="it-IT" sz="1974" dirty="0">
                <a:solidFill>
                  <a:srgbClr val="C00000"/>
                </a:solidFill>
              </a:rPr>
              <a:t> out </a:t>
            </a:r>
            <a:r>
              <a:rPr lang="it-IT" sz="1974" dirty="0" err="1">
                <a:solidFill>
                  <a:srgbClr val="C00000"/>
                </a:solidFill>
              </a:rPr>
              <a:t>all</a:t>
            </a:r>
            <a:r>
              <a:rPr lang="it-IT" sz="1974" dirty="0">
                <a:solidFill>
                  <a:srgbClr val="C00000"/>
                </a:solidFill>
              </a:rPr>
              <a:t> the learning activities </a:t>
            </a:r>
            <a:r>
              <a:rPr lang="it-IT" sz="1974" dirty="0" err="1">
                <a:solidFill>
                  <a:srgbClr val="C00000"/>
                </a:solidFill>
              </a:rPr>
              <a:t>required</a:t>
            </a:r>
            <a:r>
              <a:rPr lang="it-IT" sz="1974" dirty="0">
                <a:solidFill>
                  <a:srgbClr val="C00000"/>
                </a:solidFill>
              </a:rPr>
              <a:t> for the </a:t>
            </a:r>
            <a:r>
              <a:rPr lang="it-IT" sz="1974" dirty="0" err="1">
                <a:solidFill>
                  <a:srgbClr val="C00000"/>
                </a:solidFill>
              </a:rPr>
              <a:t>attainment</a:t>
            </a:r>
            <a:r>
              <a:rPr lang="it-IT" sz="1974" dirty="0">
                <a:solidFill>
                  <a:srgbClr val="C00000"/>
                </a:solidFill>
              </a:rPr>
              <a:t> of the </a:t>
            </a:r>
            <a:r>
              <a:rPr lang="it-IT" sz="1974" dirty="0" err="1">
                <a:solidFill>
                  <a:srgbClr val="C00000"/>
                </a:solidFill>
              </a:rPr>
              <a:t>expected</a:t>
            </a:r>
            <a:r>
              <a:rPr lang="it-IT" sz="1974" dirty="0">
                <a:solidFill>
                  <a:srgbClr val="C00000"/>
                </a:solidFill>
              </a:rPr>
              <a:t> learning </a:t>
            </a:r>
            <a:r>
              <a:rPr lang="it-IT" sz="1974" dirty="0" err="1">
                <a:solidFill>
                  <a:srgbClr val="C00000"/>
                </a:solidFill>
              </a:rPr>
              <a:t>outcomes</a:t>
            </a:r>
            <a:endParaRPr lang="it-IT" sz="1974" dirty="0">
              <a:solidFill>
                <a:srgbClr val="C00000"/>
              </a:solidFill>
            </a:endParaRPr>
          </a:p>
        </p:txBody>
      </p:sp>
      <p:sp>
        <p:nvSpPr>
          <p:cNvPr id="6" name="Segnaposto numero diapositiva 5"/>
          <p:cNvSpPr>
            <a:spLocks noGrp="1"/>
          </p:cNvSpPr>
          <p:nvPr>
            <p:ph type="sldNum" sz="quarter" idx="12"/>
          </p:nvPr>
        </p:nvSpPr>
        <p:spPr bwMode="auto">
          <a:xfrm>
            <a:off x="6637048" y="6271628"/>
            <a:ext cx="1912082" cy="458900"/>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defPPr>
              <a:defRPr lang="it-IT"/>
            </a:defPPr>
            <a:lvl1pPr algn="r" rtl="0" fontAlgn="base">
              <a:spcBef>
                <a:spcPct val="0"/>
              </a:spcBef>
              <a:spcAft>
                <a:spcPct val="0"/>
              </a:spcAft>
              <a:defRPr sz="1405" kern="1200">
                <a:solidFill>
                  <a:schemeClr val="tx1"/>
                </a:solidFill>
                <a:latin typeface="Times New Roman" pitchFamily="18" charset="0"/>
                <a:ea typeface="+mn-ea"/>
                <a:cs typeface="+mn-cs"/>
              </a:defRPr>
            </a:lvl1pPr>
            <a:lvl2pPr marL="458892" algn="r" rtl="0" fontAlgn="base">
              <a:spcBef>
                <a:spcPct val="0"/>
              </a:spcBef>
              <a:spcAft>
                <a:spcPct val="0"/>
              </a:spcAft>
              <a:defRPr sz="2409" kern="1200">
                <a:solidFill>
                  <a:schemeClr val="tx1"/>
                </a:solidFill>
                <a:latin typeface="Times New Roman" pitchFamily="18" charset="0"/>
                <a:ea typeface="+mn-ea"/>
                <a:cs typeface="+mn-cs"/>
              </a:defRPr>
            </a:lvl2pPr>
            <a:lvl3pPr marL="917783" algn="r" rtl="0" fontAlgn="base">
              <a:spcBef>
                <a:spcPct val="0"/>
              </a:spcBef>
              <a:spcAft>
                <a:spcPct val="0"/>
              </a:spcAft>
              <a:defRPr sz="2409" kern="1200">
                <a:solidFill>
                  <a:schemeClr val="tx1"/>
                </a:solidFill>
                <a:latin typeface="Times New Roman" pitchFamily="18" charset="0"/>
                <a:ea typeface="+mn-ea"/>
                <a:cs typeface="+mn-cs"/>
              </a:defRPr>
            </a:lvl3pPr>
            <a:lvl4pPr marL="1376675" algn="r" rtl="0" fontAlgn="base">
              <a:spcBef>
                <a:spcPct val="0"/>
              </a:spcBef>
              <a:spcAft>
                <a:spcPct val="0"/>
              </a:spcAft>
              <a:defRPr sz="2409" kern="1200">
                <a:solidFill>
                  <a:schemeClr val="tx1"/>
                </a:solidFill>
                <a:latin typeface="Times New Roman" pitchFamily="18" charset="0"/>
                <a:ea typeface="+mn-ea"/>
                <a:cs typeface="+mn-cs"/>
              </a:defRPr>
            </a:lvl4pPr>
            <a:lvl5pPr marL="1835567" algn="r" rtl="0" fontAlgn="base">
              <a:spcBef>
                <a:spcPct val="0"/>
              </a:spcBef>
              <a:spcAft>
                <a:spcPct val="0"/>
              </a:spcAft>
              <a:defRPr sz="2409" kern="1200">
                <a:solidFill>
                  <a:schemeClr val="tx1"/>
                </a:solidFill>
                <a:latin typeface="Times New Roman" pitchFamily="18" charset="0"/>
                <a:ea typeface="+mn-ea"/>
                <a:cs typeface="+mn-cs"/>
              </a:defRPr>
            </a:lvl5pPr>
            <a:lvl6pPr marL="2294458" algn="l" defTabSz="917783" rtl="0" eaLnBrk="1" latinLnBrk="0" hangingPunct="1">
              <a:defRPr sz="2409" kern="1200">
                <a:solidFill>
                  <a:schemeClr val="tx1"/>
                </a:solidFill>
                <a:latin typeface="Times New Roman" pitchFamily="18" charset="0"/>
                <a:ea typeface="+mn-ea"/>
                <a:cs typeface="+mn-cs"/>
              </a:defRPr>
            </a:lvl6pPr>
            <a:lvl7pPr marL="2753350" algn="l" defTabSz="917783" rtl="0" eaLnBrk="1" latinLnBrk="0" hangingPunct="1">
              <a:defRPr sz="2409" kern="1200">
                <a:solidFill>
                  <a:schemeClr val="tx1"/>
                </a:solidFill>
                <a:latin typeface="Times New Roman" pitchFamily="18" charset="0"/>
                <a:ea typeface="+mn-ea"/>
                <a:cs typeface="+mn-cs"/>
              </a:defRPr>
            </a:lvl7pPr>
            <a:lvl8pPr marL="3212241" algn="l" defTabSz="917783" rtl="0" eaLnBrk="1" latinLnBrk="0" hangingPunct="1">
              <a:defRPr sz="2409" kern="1200">
                <a:solidFill>
                  <a:schemeClr val="tx1"/>
                </a:solidFill>
                <a:latin typeface="Times New Roman" pitchFamily="18" charset="0"/>
                <a:ea typeface="+mn-ea"/>
                <a:cs typeface="+mn-cs"/>
              </a:defRPr>
            </a:lvl8pPr>
            <a:lvl9pPr marL="3671133" algn="l" defTabSz="917783" rtl="0" eaLnBrk="1" latinLnBrk="0" hangingPunct="1">
              <a:defRPr sz="2409" kern="1200">
                <a:solidFill>
                  <a:schemeClr val="tx1"/>
                </a:solidFill>
                <a:latin typeface="Times New Roman" pitchFamily="18" charset="0"/>
                <a:ea typeface="+mn-ea"/>
                <a:cs typeface="+mn-cs"/>
              </a:defRPr>
            </a:lvl9pPr>
          </a:lstStyle>
          <a:p>
            <a:fld id="{C8594000-650F-49F5-B3F5-F9FC24D4745C}" type="slidenum">
              <a:rPr lang="it-IT" smtClean="0">
                <a:solidFill>
                  <a:srgbClr val="C00000"/>
                </a:solidFill>
              </a:rPr>
              <a:pPr/>
              <a:t>12</a:t>
            </a:fld>
            <a:endParaRPr lang="it-IT">
              <a:solidFill>
                <a:srgbClr val="C00000"/>
              </a:solidFill>
            </a:endParaRPr>
          </a:p>
        </p:txBody>
      </p:sp>
      <p:sp>
        <p:nvSpPr>
          <p:cNvPr id="2" name="Segnaposto piè di pagina 1">
            <a:extLst>
              <a:ext uri="{FF2B5EF4-FFF2-40B4-BE49-F238E27FC236}">
                <a16:creationId xmlns:a16="http://schemas.microsoft.com/office/drawing/2014/main" id="{94B45A87-2982-6B48-86C3-E5A32E54FC91}"/>
              </a:ext>
            </a:extLst>
          </p:cNvPr>
          <p:cNvSpPr>
            <a:spLocks noGrp="1"/>
          </p:cNvSpPr>
          <p:nvPr>
            <p:ph type="ftr" sz="quarter" idx="5"/>
          </p:nvPr>
        </p:nvSpPr>
        <p:spPr/>
        <p:txBody>
          <a:bodyPr/>
          <a:lstStyle/>
          <a:p>
            <a:r>
              <a:rPr lang="it-IT"/>
              <a:t>«MERGE» ERASMUS+ CBHE PROJECT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31618" y="748274"/>
            <a:ext cx="6137783" cy="741410"/>
          </a:xfrm>
        </p:spPr>
        <p:txBody>
          <a:bodyPr/>
          <a:lstStyle/>
          <a:p>
            <a:r>
              <a:rPr lang="en-GB" sz="2409" dirty="0"/>
              <a:t>Qualifications system based on 3 cycles. Elaboration of an European Framework</a:t>
            </a:r>
          </a:p>
        </p:txBody>
      </p:sp>
      <p:sp>
        <p:nvSpPr>
          <p:cNvPr id="18435" name="Rectangle 3"/>
          <p:cNvSpPr>
            <a:spLocks noGrp="1" noChangeArrowheads="1"/>
          </p:cNvSpPr>
          <p:nvPr>
            <p:ph type="body" idx="1"/>
          </p:nvPr>
        </p:nvSpPr>
        <p:spPr>
          <a:xfrm>
            <a:off x="954088" y="1844780"/>
            <a:ext cx="7218412" cy="3807946"/>
          </a:xfrm>
        </p:spPr>
        <p:txBody>
          <a:bodyPr>
            <a:noAutofit/>
          </a:bodyPr>
          <a:lstStyle/>
          <a:p>
            <a:pPr>
              <a:lnSpc>
                <a:spcPct val="90000"/>
              </a:lnSpc>
              <a:buFontTx/>
              <a:buNone/>
            </a:pPr>
            <a:r>
              <a:rPr lang="en-GB" sz="2108" dirty="0"/>
              <a:t>Length of the study programmes</a:t>
            </a:r>
          </a:p>
          <a:p>
            <a:pPr marL="344169" indent="-210326">
              <a:spcBef>
                <a:spcPts val="300"/>
              </a:spcBef>
            </a:pPr>
            <a:r>
              <a:rPr lang="en-GB" sz="2108" dirty="0"/>
              <a:t>First cycle: from 180 to 240 credits</a:t>
            </a:r>
          </a:p>
          <a:p>
            <a:pPr marL="344169" indent="-210326">
              <a:spcBef>
                <a:spcPts val="300"/>
              </a:spcBef>
            </a:pPr>
            <a:r>
              <a:rPr lang="en-GB" sz="2108" dirty="0"/>
              <a:t>Second cycle: from 90 to 120 credits</a:t>
            </a:r>
          </a:p>
          <a:p>
            <a:pPr marL="344169" indent="-210326">
              <a:spcBef>
                <a:spcPts val="300"/>
              </a:spcBef>
            </a:pPr>
            <a:r>
              <a:rPr lang="en-GB" sz="2108" dirty="0"/>
              <a:t>Third cycle: 3-4 years</a:t>
            </a:r>
          </a:p>
          <a:p>
            <a:pPr>
              <a:lnSpc>
                <a:spcPct val="90000"/>
              </a:lnSpc>
              <a:buFontTx/>
              <a:buNone/>
            </a:pPr>
            <a:endParaRPr lang="en-GB" sz="2108" dirty="0"/>
          </a:p>
          <a:p>
            <a:pPr>
              <a:buNone/>
            </a:pPr>
            <a:r>
              <a:rPr lang="en-GB" sz="2108" dirty="0"/>
              <a:t>Learning outcomes in each cycle (Dublin Descriptors) based on 5 elements: </a:t>
            </a:r>
            <a:r>
              <a:rPr lang="en-GB" sz="1581" dirty="0">
                <a:solidFill>
                  <a:schemeClr val="accent1">
                    <a:lumMod val="50000"/>
                  </a:schemeClr>
                </a:solidFill>
              </a:rPr>
              <a:t>&lt;http://www.quadrodeititoli.it/descrittori.aspx?descr=172&amp;IDL=2&gt;</a:t>
            </a:r>
            <a:endParaRPr lang="en-GB" sz="2108" dirty="0"/>
          </a:p>
          <a:p>
            <a:pPr marL="344169" indent="-210326"/>
            <a:r>
              <a:rPr lang="en-US" sz="2108" dirty="0"/>
              <a:t>Knowledge and understanding;</a:t>
            </a:r>
          </a:p>
          <a:p>
            <a:pPr marL="344169" indent="-210326"/>
            <a:r>
              <a:rPr lang="en-US" sz="2108" dirty="0"/>
              <a:t>Applying knowledge and understanding;</a:t>
            </a:r>
          </a:p>
          <a:p>
            <a:pPr marL="344169" indent="-210326"/>
            <a:r>
              <a:rPr lang="en-US" sz="2108" dirty="0"/>
              <a:t>Making judgements;</a:t>
            </a:r>
          </a:p>
          <a:p>
            <a:pPr marL="344169" indent="-210326"/>
            <a:r>
              <a:rPr lang="en-US" sz="2108" dirty="0"/>
              <a:t>Communication skills;</a:t>
            </a:r>
          </a:p>
          <a:p>
            <a:pPr marL="344169" indent="-210326"/>
            <a:r>
              <a:rPr lang="en-US" sz="2108" dirty="0"/>
              <a:t>Learning skills.</a:t>
            </a:r>
            <a:endParaRPr lang="en-GB" sz="1777" dirty="0"/>
          </a:p>
        </p:txBody>
      </p:sp>
      <p:sp>
        <p:nvSpPr>
          <p:cNvPr id="6" name="Segnaposto numero diapositiva 5"/>
          <p:cNvSpPr>
            <a:spLocks noGrp="1"/>
          </p:cNvSpPr>
          <p:nvPr>
            <p:ph type="sldNum" sz="quarter" idx="12"/>
          </p:nvPr>
        </p:nvSpPr>
        <p:spPr bwMode="auto">
          <a:xfrm>
            <a:off x="6120786" y="5560971"/>
            <a:ext cx="1434062" cy="344175"/>
          </a:xfrm>
          <a:prstGeom prst="rect">
            <a:avLst/>
          </a:prstGeom>
          <a:noFill/>
          <a:ln w="9525">
            <a:noFill/>
            <a:miter lim="800000"/>
            <a:headEnd/>
            <a:tailEnd/>
          </a:ln>
          <a:effectLst/>
        </p:spPr>
        <p:txBody>
          <a:bodyPr vert="horz" wrap="square" lIns="68835" tIns="34418" rIns="68835" bIns="34418" numCol="1" anchor="t" anchorCtr="0" compatLnSpc="1">
            <a:prstTxWarp prst="textNoShape">
              <a:avLst/>
            </a:prstTxWarp>
          </a:bodyPr>
          <a:lstStyle>
            <a:defPPr>
              <a:defRPr lang="it-IT"/>
            </a:defPPr>
            <a:lvl1pPr algn="r" rtl="0" fontAlgn="base">
              <a:spcBef>
                <a:spcPct val="0"/>
              </a:spcBef>
              <a:spcAft>
                <a:spcPct val="0"/>
              </a:spcAft>
              <a:defRPr sz="1054" kern="1200">
                <a:solidFill>
                  <a:schemeClr val="tx1"/>
                </a:solidFill>
                <a:latin typeface="Times New Roman" pitchFamily="18" charset="0"/>
                <a:ea typeface="+mn-ea"/>
                <a:cs typeface="+mn-cs"/>
              </a:defRPr>
            </a:lvl1pPr>
            <a:lvl2pPr marL="344169" algn="r" rtl="0" fontAlgn="base">
              <a:spcBef>
                <a:spcPct val="0"/>
              </a:spcBef>
              <a:spcAft>
                <a:spcPct val="0"/>
              </a:spcAft>
              <a:defRPr sz="1807" kern="1200">
                <a:solidFill>
                  <a:schemeClr val="tx1"/>
                </a:solidFill>
                <a:latin typeface="Times New Roman" pitchFamily="18" charset="0"/>
                <a:ea typeface="+mn-ea"/>
                <a:cs typeface="+mn-cs"/>
              </a:defRPr>
            </a:lvl2pPr>
            <a:lvl3pPr marL="688337" algn="r" rtl="0" fontAlgn="base">
              <a:spcBef>
                <a:spcPct val="0"/>
              </a:spcBef>
              <a:spcAft>
                <a:spcPct val="0"/>
              </a:spcAft>
              <a:defRPr sz="1807" kern="1200">
                <a:solidFill>
                  <a:schemeClr val="tx1"/>
                </a:solidFill>
                <a:latin typeface="Times New Roman" pitchFamily="18" charset="0"/>
                <a:ea typeface="+mn-ea"/>
                <a:cs typeface="+mn-cs"/>
              </a:defRPr>
            </a:lvl3pPr>
            <a:lvl4pPr marL="1032506" algn="r" rtl="0" fontAlgn="base">
              <a:spcBef>
                <a:spcPct val="0"/>
              </a:spcBef>
              <a:spcAft>
                <a:spcPct val="0"/>
              </a:spcAft>
              <a:defRPr sz="1807" kern="1200">
                <a:solidFill>
                  <a:schemeClr val="tx1"/>
                </a:solidFill>
                <a:latin typeface="Times New Roman" pitchFamily="18" charset="0"/>
                <a:ea typeface="+mn-ea"/>
                <a:cs typeface="+mn-cs"/>
              </a:defRPr>
            </a:lvl4pPr>
            <a:lvl5pPr marL="1376675" algn="r" rtl="0" fontAlgn="base">
              <a:spcBef>
                <a:spcPct val="0"/>
              </a:spcBef>
              <a:spcAft>
                <a:spcPct val="0"/>
              </a:spcAft>
              <a:defRPr sz="1807" kern="1200">
                <a:solidFill>
                  <a:schemeClr val="tx1"/>
                </a:solidFill>
                <a:latin typeface="Times New Roman" pitchFamily="18" charset="0"/>
                <a:ea typeface="+mn-ea"/>
                <a:cs typeface="+mn-cs"/>
              </a:defRPr>
            </a:lvl5pPr>
            <a:lvl6pPr marL="1720844" algn="l" defTabSz="688337" rtl="0" eaLnBrk="1" latinLnBrk="0" hangingPunct="1">
              <a:defRPr sz="1807" kern="1200">
                <a:solidFill>
                  <a:schemeClr val="tx1"/>
                </a:solidFill>
                <a:latin typeface="Times New Roman" pitchFamily="18" charset="0"/>
                <a:ea typeface="+mn-ea"/>
                <a:cs typeface="+mn-cs"/>
              </a:defRPr>
            </a:lvl6pPr>
            <a:lvl7pPr marL="2065013" algn="l" defTabSz="688337" rtl="0" eaLnBrk="1" latinLnBrk="0" hangingPunct="1">
              <a:defRPr sz="1807" kern="1200">
                <a:solidFill>
                  <a:schemeClr val="tx1"/>
                </a:solidFill>
                <a:latin typeface="Times New Roman" pitchFamily="18" charset="0"/>
                <a:ea typeface="+mn-ea"/>
                <a:cs typeface="+mn-cs"/>
              </a:defRPr>
            </a:lvl7pPr>
            <a:lvl8pPr marL="2409181" algn="l" defTabSz="688337" rtl="0" eaLnBrk="1" latinLnBrk="0" hangingPunct="1">
              <a:defRPr sz="1807" kern="1200">
                <a:solidFill>
                  <a:schemeClr val="tx1"/>
                </a:solidFill>
                <a:latin typeface="Times New Roman" pitchFamily="18" charset="0"/>
                <a:ea typeface="+mn-ea"/>
                <a:cs typeface="+mn-cs"/>
              </a:defRPr>
            </a:lvl8pPr>
            <a:lvl9pPr marL="2753350" algn="l" defTabSz="688337" rtl="0" eaLnBrk="1" latinLnBrk="0" hangingPunct="1">
              <a:defRPr sz="1807" kern="1200">
                <a:solidFill>
                  <a:schemeClr val="tx1"/>
                </a:solidFill>
                <a:latin typeface="Times New Roman" pitchFamily="18" charset="0"/>
                <a:ea typeface="+mn-ea"/>
                <a:cs typeface="+mn-cs"/>
              </a:defRPr>
            </a:lvl9pPr>
          </a:lstStyle>
          <a:p>
            <a:fld id="{C8594000-650F-49F5-B3F5-F9FC24D4745C}" type="slidenum">
              <a:rPr lang="en-GB" smtClean="0"/>
              <a:pPr/>
              <a:t>13</a:t>
            </a:fld>
            <a:endParaRPr lang="en-GB"/>
          </a:p>
        </p:txBody>
      </p:sp>
      <p:sp>
        <p:nvSpPr>
          <p:cNvPr id="2" name="Segnaposto piè di pagina 1">
            <a:extLst>
              <a:ext uri="{FF2B5EF4-FFF2-40B4-BE49-F238E27FC236}">
                <a16:creationId xmlns:a16="http://schemas.microsoft.com/office/drawing/2014/main" id="{97FCA96D-140C-B7BC-DEF4-14E0095EAFFD}"/>
              </a:ext>
            </a:extLst>
          </p:cNvPr>
          <p:cNvSpPr>
            <a:spLocks noGrp="1"/>
          </p:cNvSpPr>
          <p:nvPr>
            <p:ph type="ftr" sz="quarter" idx="5"/>
          </p:nvPr>
        </p:nvSpPr>
        <p:spPr/>
        <p:txBody>
          <a:bodyPr/>
          <a:lstStyle/>
          <a:p>
            <a:r>
              <a:rPr lang="it-IT"/>
              <a:t>«MERGE» ERASMUS+ CBHE PROJECT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4088" y="1052670"/>
            <a:ext cx="6091892" cy="429178"/>
          </a:xfrm>
        </p:spPr>
        <p:txBody>
          <a:bodyPr vert="horz" wrap="square" lIns="26649" tIns="26649" rIns="26649" bIns="26649" rtlCol="0" anchor="t" anchorCtr="0">
            <a:spAutoFit/>
          </a:bodyPr>
          <a:lstStyle/>
          <a:p>
            <a:pPr algn="just"/>
            <a:r>
              <a:rPr lang="en-GB" dirty="0">
                <a:effectLst>
                  <a:outerShdw blurRad="38100" dist="38100" dir="2700000" algn="tl">
                    <a:srgbClr val="000000">
                      <a:alpha val="43137"/>
                    </a:srgbClr>
                  </a:outerShdw>
                </a:effectLst>
              </a:rPr>
              <a:t>Student-</a:t>
            </a:r>
            <a:r>
              <a:rPr lang="en-GB" dirty="0" err="1">
                <a:effectLst>
                  <a:outerShdw blurRad="38100" dist="38100" dir="2700000" algn="tl">
                    <a:srgbClr val="000000">
                      <a:alpha val="43137"/>
                    </a:srgbClr>
                  </a:outerShdw>
                </a:effectLst>
              </a:rPr>
              <a:t>centered</a:t>
            </a:r>
            <a:r>
              <a:rPr lang="en-GB" dirty="0">
                <a:effectLst>
                  <a:outerShdw blurRad="38100" dist="38100" dir="2700000" algn="tl">
                    <a:srgbClr val="000000">
                      <a:alpha val="43137"/>
                    </a:srgbClr>
                  </a:outerShdw>
                </a:effectLst>
              </a:rPr>
              <a:t> programmes</a:t>
            </a:r>
          </a:p>
        </p:txBody>
      </p:sp>
      <p:sp>
        <p:nvSpPr>
          <p:cNvPr id="3" name="Segnaposto contenuto 2"/>
          <p:cNvSpPr>
            <a:spLocks noGrp="1"/>
          </p:cNvSpPr>
          <p:nvPr>
            <p:ph idx="1"/>
          </p:nvPr>
        </p:nvSpPr>
        <p:spPr>
          <a:xfrm>
            <a:off x="1526055" y="1829900"/>
            <a:ext cx="6091892" cy="3742544"/>
          </a:xfrm>
        </p:spPr>
        <p:txBody>
          <a:bodyPr>
            <a:noAutofit/>
          </a:bodyPr>
          <a:lstStyle/>
          <a:p>
            <a:pPr algn="just"/>
            <a:r>
              <a:rPr lang="en-GB" sz="2400" dirty="0"/>
              <a:t>Each cycle should be seen as an entity in itself. In particular, the first two cycles should give access to the </a:t>
            </a:r>
            <a:r>
              <a:rPr lang="en-GB" sz="2400" b="1" dirty="0">
                <a:effectLst>
                  <a:outerShdw blurRad="38100" dist="38100" dir="2700000" algn="tl">
                    <a:srgbClr val="000000">
                      <a:alpha val="43137"/>
                    </a:srgbClr>
                  </a:outerShdw>
                </a:effectLst>
              </a:rPr>
              <a:t>labour market</a:t>
            </a:r>
            <a:r>
              <a:rPr lang="en-GB" sz="2400" dirty="0"/>
              <a:t>. </a:t>
            </a:r>
          </a:p>
          <a:p>
            <a:pPr algn="just"/>
            <a:r>
              <a:rPr lang="en-US" sz="2400" dirty="0"/>
              <a:t>Study </a:t>
            </a:r>
            <a:r>
              <a:rPr lang="en-US" sz="2400" dirty="0" err="1"/>
              <a:t>Programmes</a:t>
            </a:r>
            <a:r>
              <a:rPr lang="en-US" sz="2400" dirty="0"/>
              <a:t> are no longer described and planned according to their contents, but mainly according to the “competences” expected in the graduates at the end of the educational process and the </a:t>
            </a:r>
            <a:r>
              <a:rPr lang="en-US" sz="2400" b="1" dirty="0">
                <a:effectLst>
                  <a:outerShdw blurRad="38100" dist="38100" dir="2700000" algn="tl">
                    <a:srgbClr val="000000">
                      <a:alpha val="43137"/>
                    </a:srgbClr>
                  </a:outerShdw>
                </a:effectLst>
              </a:rPr>
              <a:t>“learning outcomes” (LO) </a:t>
            </a:r>
            <a:r>
              <a:rPr lang="en-US" sz="2400" dirty="0"/>
              <a:t>achieved by students during their educational process. </a:t>
            </a:r>
          </a:p>
          <a:p>
            <a:pPr algn="just"/>
            <a:r>
              <a:rPr lang="en-US" sz="2400" dirty="0"/>
              <a:t>The focus is no more on what a teacher has taught, but on </a:t>
            </a:r>
            <a:r>
              <a:rPr lang="en-US" sz="2400" b="1" i="1" dirty="0">
                <a:effectLst>
                  <a:outerShdw blurRad="38100" dist="38100" dir="2700000" algn="tl">
                    <a:srgbClr val="000000">
                      <a:alpha val="43137"/>
                    </a:srgbClr>
                  </a:outerShdw>
                </a:effectLst>
              </a:rPr>
              <a:t>what a student has learned and is able to do. </a:t>
            </a:r>
          </a:p>
          <a:p>
            <a:pPr algn="just"/>
            <a:endParaRPr lang="en-GB" sz="2072" dirty="0"/>
          </a:p>
          <a:p>
            <a:pPr algn="just"/>
            <a:endParaRPr lang="en-GB" sz="2072" dirty="0"/>
          </a:p>
        </p:txBody>
      </p:sp>
      <p:sp>
        <p:nvSpPr>
          <p:cNvPr id="4" name="Segnaposto piè di pagina 3"/>
          <p:cNvSpPr>
            <a:spLocks noGrp="1"/>
          </p:cNvSpPr>
          <p:nvPr>
            <p:ph type="ftr" sz="quarter" idx="11"/>
          </p:nvPr>
        </p:nvSpPr>
        <p:spPr>
          <a:xfrm>
            <a:off x="3195301" y="5642235"/>
            <a:ext cx="2523948" cy="274862"/>
          </a:xfrm>
          <a:prstGeom prst="rect">
            <a:avLst/>
          </a:prstGeom>
        </p:spPr>
        <p:txBody>
          <a:bodyPr vert="horz" lIns="0" tIns="0" rIns="0" bIns="0" anchor="b"/>
          <a:lstStyle>
            <a:defPPr>
              <a:defRPr lang="it-IT"/>
            </a:defPPr>
            <a:lvl1pPr marL="0" algn="l"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r>
              <a:rPr lang="it-IT">
                <a:solidFill>
                  <a:srgbClr val="1F497D">
                    <a:shade val="90000"/>
                  </a:srgbClr>
                </a:solidFill>
                <a:latin typeface="Calibri"/>
              </a:rPr>
              <a:t>«MERGE» ERASMUS+ CBHE PROJECT</a:t>
            </a:r>
            <a:endParaRPr lang="en-GB" dirty="0">
              <a:solidFill>
                <a:srgbClr val="04617B">
                  <a:shade val="90000"/>
                </a:srgbClr>
              </a:solidFill>
              <a:latin typeface="Calibri"/>
            </a:endParaRPr>
          </a:p>
        </p:txBody>
      </p:sp>
      <p:sp>
        <p:nvSpPr>
          <p:cNvPr id="5" name="Segnaposto numero diapositiva 4"/>
          <p:cNvSpPr>
            <a:spLocks noGrp="1"/>
          </p:cNvSpPr>
          <p:nvPr>
            <p:ph type="sldNum" sz="quarter" idx="12"/>
          </p:nvPr>
        </p:nvSpPr>
        <p:spPr>
          <a:xfrm>
            <a:off x="7153311" y="5642235"/>
            <a:ext cx="573625" cy="274862"/>
          </a:xfrm>
          <a:prstGeom prst="rect">
            <a:avLst/>
          </a:prstGeom>
        </p:spPr>
        <p:txBody>
          <a:bodyPr vert="horz" lIns="0" tIns="0" rIns="0" bIns="0" anchor="b"/>
          <a:lstStyle>
            <a:defPPr>
              <a:defRPr lang="it-IT"/>
            </a:defPPr>
            <a:lvl1pPr marL="0" algn="r"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fld id="{03B3D1FC-5CA6-4447-9D1C-FC31EB21EEC7}" type="slidenum">
              <a:rPr lang="it-IT">
                <a:solidFill>
                  <a:srgbClr val="1F497D">
                    <a:shade val="90000"/>
                  </a:srgbClr>
                </a:solidFill>
                <a:latin typeface="Calibri"/>
              </a:rPr>
              <a:pPr algn="just"/>
              <a:t>14</a:t>
            </a:fld>
            <a:endParaRPr lang="en-GB" dirty="0">
              <a:solidFill>
                <a:srgbClr val="04617B">
                  <a:shade val="90000"/>
                </a:srgbClr>
              </a:solidFill>
              <a:latin typeface="Calibri"/>
            </a:endParaRPr>
          </a:p>
        </p:txBody>
      </p:sp>
    </p:spTree>
    <p:extLst>
      <p:ext uri="{BB962C8B-B14F-4D97-AF65-F5344CB8AC3E}">
        <p14:creationId xmlns:p14="http://schemas.microsoft.com/office/powerpoint/2010/main" val="262340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480" y="752531"/>
            <a:ext cx="6367232" cy="794149"/>
          </a:xfrm>
        </p:spPr>
        <p:txBody>
          <a:bodyPr vert="horz" wrap="square" lIns="26649" tIns="26649" rIns="26649" bIns="26649" rtlCol="0" anchor="t" anchorCtr="0">
            <a:spAutoFit/>
          </a:bodyPr>
          <a:lstStyle/>
          <a:p>
            <a:pPr algn="just"/>
            <a:r>
              <a:rPr lang="en-GB" sz="2635" spc="-38" dirty="0">
                <a:effectLst>
                  <a:outerShdw blurRad="38100" dist="38100" dir="2700000" algn="tl">
                    <a:srgbClr val="000000">
                      <a:alpha val="43137"/>
                    </a:srgbClr>
                  </a:outerShdw>
                </a:effectLst>
              </a:rPr>
              <a:t>Student-centred programmes and </a:t>
            </a:r>
            <a:r>
              <a:rPr lang="en-GB" sz="2635" i="1" spc="-38" dirty="0">
                <a:effectLst>
                  <a:outerShdw blurRad="38100" dist="38100" dir="2700000" algn="tl">
                    <a:srgbClr val="000000">
                      <a:alpha val="43137"/>
                    </a:srgbClr>
                  </a:outerShdw>
                </a:effectLst>
              </a:rPr>
              <a:t>Tuning</a:t>
            </a:r>
            <a:r>
              <a:rPr lang="en-GB" sz="2635" spc="-38" dirty="0">
                <a:effectLst>
                  <a:outerShdw blurRad="38100" dist="38100" dir="2700000" algn="tl">
                    <a:srgbClr val="000000">
                      <a:alpha val="43137"/>
                    </a:srgbClr>
                  </a:outerShdw>
                </a:effectLst>
              </a:rPr>
              <a:t> approach</a:t>
            </a:r>
            <a:r>
              <a:rPr lang="en-GB" spc="-38" dirty="0">
                <a:effectLst>
                  <a:outerShdw blurRad="38100" dist="38100" dir="2700000" algn="tl">
                    <a:srgbClr val="000000">
                      <a:alpha val="43137"/>
                    </a:srgbClr>
                  </a:outerShdw>
                </a:effectLst>
              </a:rPr>
              <a:t> </a:t>
            </a:r>
            <a:r>
              <a:rPr lang="en-GB" sz="1204" spc="-38" dirty="0">
                <a:effectLst>
                  <a:outerShdw blurRad="38100" dist="38100" dir="2700000" algn="tl">
                    <a:srgbClr val="000000">
                      <a:alpha val="43137"/>
                    </a:srgbClr>
                  </a:outerShdw>
                </a:effectLst>
              </a:rPr>
              <a:t>https://www.unideusto.org/tuningeu/tuning-information-centres.html</a:t>
            </a:r>
          </a:p>
        </p:txBody>
      </p:sp>
      <p:sp>
        <p:nvSpPr>
          <p:cNvPr id="3" name="Segnaposto contenuto 2"/>
          <p:cNvSpPr>
            <a:spLocks noGrp="1"/>
          </p:cNvSpPr>
          <p:nvPr>
            <p:ph idx="1"/>
          </p:nvPr>
        </p:nvSpPr>
        <p:spPr>
          <a:xfrm>
            <a:off x="1309948" y="1993693"/>
            <a:ext cx="6367232" cy="3812796"/>
          </a:xfrm>
        </p:spPr>
        <p:txBody>
          <a:bodyPr vert="horz" wrap="square" lIns="26649" tIns="26649" rIns="26649" bIns="26649" rtlCol="0">
            <a:spAutoFit/>
          </a:bodyPr>
          <a:lstStyle/>
          <a:p>
            <a:pPr algn="just"/>
            <a:r>
              <a:rPr lang="en-GB" sz="2400" dirty="0"/>
              <a:t>A methodology for design educational programmes consistent with the Bologna process principles has been developed within the framework of the </a:t>
            </a:r>
            <a:r>
              <a:rPr lang="en-GB" sz="2400" b="1" i="1" dirty="0">
                <a:effectLst>
                  <a:outerShdw blurRad="38100" dist="38100" dir="2700000" algn="tl">
                    <a:srgbClr val="000000">
                      <a:alpha val="43137"/>
                    </a:srgbClr>
                  </a:outerShdw>
                </a:effectLst>
              </a:rPr>
              <a:t>Tuning</a:t>
            </a:r>
            <a:r>
              <a:rPr lang="en-GB" sz="2400" dirty="0"/>
              <a:t> Educational Structures in Europe. </a:t>
            </a:r>
          </a:p>
          <a:p>
            <a:pPr algn="just"/>
            <a:r>
              <a:rPr lang="en-GB" sz="2400" b="1" i="1" dirty="0">
                <a:effectLst>
                  <a:outerShdw blurRad="38100" dist="38100" dir="2700000" algn="tl">
                    <a:srgbClr val="000000">
                      <a:alpha val="43137"/>
                    </a:srgbClr>
                  </a:outerShdw>
                </a:effectLst>
              </a:rPr>
              <a:t>Tuning</a:t>
            </a:r>
            <a:r>
              <a:rPr lang="en-GB" sz="2400" dirty="0"/>
              <a:t> is a university driven initiative originally set up to offer a concrete approach to implement the Bologna process at the level of </a:t>
            </a:r>
            <a:r>
              <a:rPr lang="en-GB" sz="2400" dirty="0" err="1"/>
              <a:t>HEIs</a:t>
            </a:r>
            <a:r>
              <a:rPr lang="en-GB" sz="2400" dirty="0"/>
              <a:t> and subject areas, and is gradually becoming the leading approach within the common European education space. </a:t>
            </a:r>
          </a:p>
        </p:txBody>
      </p:sp>
      <p:sp>
        <p:nvSpPr>
          <p:cNvPr id="4" name="Segnaposto piè di pagina 3"/>
          <p:cNvSpPr>
            <a:spLocks noGrp="1"/>
          </p:cNvSpPr>
          <p:nvPr>
            <p:ph type="ftr" sz="quarter" idx="11"/>
          </p:nvPr>
        </p:nvSpPr>
        <p:spPr>
          <a:xfrm>
            <a:off x="3196158" y="6028725"/>
            <a:ext cx="2523948" cy="274862"/>
          </a:xfrm>
          <a:prstGeom prst="rect">
            <a:avLst/>
          </a:prstGeom>
        </p:spPr>
        <p:txBody>
          <a:bodyPr vert="horz" lIns="0" tIns="0" rIns="0" bIns="0" anchor="b"/>
          <a:lstStyle>
            <a:defPPr>
              <a:defRPr lang="it-IT"/>
            </a:defPPr>
            <a:lvl1pPr marL="0" algn="l"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r>
              <a:rPr lang="it-IT" dirty="0">
                <a:solidFill>
                  <a:srgbClr val="1F497D">
                    <a:shade val="90000"/>
                  </a:srgbClr>
                </a:solidFill>
                <a:latin typeface="Calibri"/>
              </a:rPr>
              <a:t>«MERGE» ERASMUS+ </a:t>
            </a:r>
            <a:r>
              <a:rPr lang="it-IT" dirty="0" err="1">
                <a:solidFill>
                  <a:srgbClr val="1F497D">
                    <a:shade val="90000"/>
                  </a:srgbClr>
                </a:solidFill>
                <a:latin typeface="Calibri"/>
              </a:rPr>
              <a:t>CBHE</a:t>
            </a:r>
            <a:r>
              <a:rPr lang="it-IT" dirty="0">
                <a:solidFill>
                  <a:srgbClr val="1F497D">
                    <a:shade val="90000"/>
                  </a:srgbClr>
                </a:solidFill>
                <a:latin typeface="Calibri"/>
              </a:rPr>
              <a:t> PROJECT</a:t>
            </a:r>
            <a:endParaRPr lang="en-GB" dirty="0">
              <a:solidFill>
                <a:srgbClr val="04617B">
                  <a:shade val="90000"/>
                </a:srgbClr>
              </a:solidFill>
              <a:latin typeface="Calibri"/>
            </a:endParaRPr>
          </a:p>
        </p:txBody>
      </p:sp>
      <p:sp>
        <p:nvSpPr>
          <p:cNvPr id="5" name="Segnaposto numero diapositiva 4"/>
          <p:cNvSpPr>
            <a:spLocks noGrp="1"/>
          </p:cNvSpPr>
          <p:nvPr>
            <p:ph type="sldNum" sz="quarter" idx="12"/>
          </p:nvPr>
        </p:nvSpPr>
        <p:spPr>
          <a:xfrm>
            <a:off x="7154168" y="6028725"/>
            <a:ext cx="573625" cy="274862"/>
          </a:xfrm>
          <a:prstGeom prst="rect">
            <a:avLst/>
          </a:prstGeom>
        </p:spPr>
        <p:txBody>
          <a:bodyPr vert="horz" lIns="0" tIns="0" rIns="0" bIns="0" anchor="b"/>
          <a:lstStyle>
            <a:defPPr>
              <a:defRPr lang="it-IT"/>
            </a:defPPr>
            <a:lvl1pPr marL="0" algn="r"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fld id="{03B3D1FC-5CA6-4447-9D1C-FC31EB21EEC7}" type="slidenum">
              <a:rPr lang="it-IT">
                <a:solidFill>
                  <a:srgbClr val="1F497D">
                    <a:shade val="90000"/>
                  </a:srgbClr>
                </a:solidFill>
                <a:latin typeface="Calibri"/>
              </a:rPr>
              <a:pPr algn="just"/>
              <a:t>15</a:t>
            </a:fld>
            <a:endParaRPr lang="en-GB" dirty="0">
              <a:solidFill>
                <a:srgbClr val="04617B">
                  <a:shade val="90000"/>
                </a:srgbClr>
              </a:solidFill>
              <a:latin typeface="Calibri"/>
            </a:endParaRPr>
          </a:p>
        </p:txBody>
      </p:sp>
    </p:spTree>
    <p:extLst>
      <p:ext uri="{BB962C8B-B14F-4D97-AF65-F5344CB8AC3E}">
        <p14:creationId xmlns:p14="http://schemas.microsoft.com/office/powerpoint/2010/main" val="304224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9283" y="909706"/>
            <a:ext cx="6091892" cy="463867"/>
          </a:xfrm>
        </p:spPr>
        <p:txBody>
          <a:bodyPr vert="horz" wrap="square" lIns="26649" tIns="26649" rIns="26649" bIns="26649" rtlCol="0" anchor="t" anchorCtr="0">
            <a:spAutoFit/>
          </a:bodyPr>
          <a:lstStyle/>
          <a:p>
            <a:pPr algn="just"/>
            <a:r>
              <a:rPr lang="en-GB" sz="2961" i="1" dirty="0">
                <a:effectLst>
                  <a:outerShdw blurRad="38100" dist="38100" dir="2700000" algn="tl">
                    <a:srgbClr val="000000">
                      <a:alpha val="43137"/>
                    </a:srgbClr>
                  </a:outerShdw>
                </a:effectLst>
              </a:rPr>
              <a:t>Tuning</a:t>
            </a:r>
            <a:r>
              <a:rPr lang="en-GB" sz="2961" dirty="0">
                <a:effectLst>
                  <a:outerShdw blurRad="38100" dist="38100" dir="2700000" algn="tl">
                    <a:srgbClr val="000000">
                      <a:alpha val="43137"/>
                    </a:srgbClr>
                  </a:outerShdw>
                </a:effectLst>
              </a:rPr>
              <a:t> approach and </a:t>
            </a:r>
            <a:r>
              <a:rPr lang="en-GB" sz="2961" dirty="0" err="1">
                <a:effectLst>
                  <a:outerShdw blurRad="38100" dist="38100" dir="2700000" algn="tl">
                    <a:srgbClr val="000000">
                      <a:alpha val="43137"/>
                    </a:srgbClr>
                  </a:outerShdw>
                </a:effectLst>
              </a:rPr>
              <a:t>QA</a:t>
            </a:r>
            <a:r>
              <a:rPr lang="en-GB" sz="2961" dirty="0">
                <a:effectLst>
                  <a:outerShdw blurRad="38100" dist="38100" dir="2700000" algn="tl">
                    <a:srgbClr val="000000">
                      <a:alpha val="43137"/>
                    </a:srgbClr>
                  </a:outerShdw>
                </a:effectLst>
              </a:rPr>
              <a:t> system</a:t>
            </a:r>
          </a:p>
        </p:txBody>
      </p:sp>
      <p:sp>
        <p:nvSpPr>
          <p:cNvPr id="3" name="Segnaposto contenuto 2"/>
          <p:cNvSpPr>
            <a:spLocks noGrp="1"/>
          </p:cNvSpPr>
          <p:nvPr>
            <p:ph idx="1"/>
          </p:nvPr>
        </p:nvSpPr>
        <p:spPr>
          <a:xfrm>
            <a:off x="1259540" y="1825594"/>
            <a:ext cx="6419367" cy="3890766"/>
          </a:xfrm>
        </p:spPr>
        <p:txBody>
          <a:bodyPr vert="horz" wrap="square" lIns="26649" tIns="26649" rIns="26649" bIns="26649" rtlCol="0">
            <a:spAutoFit/>
          </a:bodyPr>
          <a:lstStyle/>
          <a:p>
            <a:pPr algn="just"/>
            <a:r>
              <a:rPr lang="en-US" sz="2400" dirty="0"/>
              <a:t>The Tuning approach needs for an adequate QA system having the following features:</a:t>
            </a:r>
          </a:p>
          <a:p>
            <a:pPr algn="just"/>
            <a:r>
              <a:rPr lang="en-US" sz="2400" dirty="0"/>
              <a:t>confirm the existing social need for the </a:t>
            </a:r>
            <a:r>
              <a:rPr lang="en-US" sz="2400" dirty="0" err="1"/>
              <a:t>SP</a:t>
            </a:r>
            <a:r>
              <a:rPr lang="en-US" sz="2400" dirty="0"/>
              <a:t>,</a:t>
            </a:r>
          </a:p>
          <a:p>
            <a:pPr algn="just"/>
            <a:r>
              <a:rPr lang="en-US" sz="2400" dirty="0"/>
              <a:t>describe the Study </a:t>
            </a:r>
            <a:r>
              <a:rPr lang="en-US" sz="2400" dirty="0" err="1"/>
              <a:t>Programme</a:t>
            </a:r>
            <a:r>
              <a:rPr lang="en-US" sz="2400" dirty="0"/>
              <a:t> - SP objectives and identify key competences it should develop,</a:t>
            </a:r>
          </a:p>
          <a:p>
            <a:pPr algn="just"/>
            <a:r>
              <a:rPr lang="en-US" sz="2400" dirty="0"/>
              <a:t>identify and formulate measurable </a:t>
            </a:r>
            <a:r>
              <a:rPr lang="en-US" sz="2400" b="1" dirty="0"/>
              <a:t>LO</a:t>
            </a:r>
            <a:r>
              <a:rPr lang="en-US" sz="2400" dirty="0"/>
              <a:t>,</a:t>
            </a:r>
          </a:p>
          <a:p>
            <a:pPr algn="just"/>
            <a:r>
              <a:rPr lang="en-US" sz="2400" dirty="0"/>
              <a:t>design and describe the </a:t>
            </a:r>
            <a:r>
              <a:rPr lang="en-US" sz="2400" dirty="0" err="1"/>
              <a:t>SP</a:t>
            </a:r>
            <a:r>
              <a:rPr lang="en-US" sz="2400" dirty="0"/>
              <a:t> structure in terms of modules  and credits,</a:t>
            </a:r>
          </a:p>
          <a:p>
            <a:pPr algn="just"/>
            <a:r>
              <a:rPr lang="en-US" sz="2400" dirty="0"/>
              <a:t>select methods of assessment in line with the competences to be developed.</a:t>
            </a:r>
            <a:r>
              <a:rPr lang="en-GB" sz="2400" dirty="0"/>
              <a:t> </a:t>
            </a:r>
          </a:p>
        </p:txBody>
      </p:sp>
      <p:sp>
        <p:nvSpPr>
          <p:cNvPr id="4" name="Segnaposto piè di pagina 3"/>
          <p:cNvSpPr>
            <a:spLocks noGrp="1"/>
          </p:cNvSpPr>
          <p:nvPr>
            <p:ph type="ftr" sz="quarter" idx="11"/>
          </p:nvPr>
        </p:nvSpPr>
        <p:spPr>
          <a:xfrm>
            <a:off x="3197745" y="6021360"/>
            <a:ext cx="2523948" cy="274862"/>
          </a:xfrm>
          <a:prstGeom prst="rect">
            <a:avLst/>
          </a:prstGeom>
        </p:spPr>
        <p:txBody>
          <a:bodyPr vert="horz" lIns="0" tIns="0" rIns="0" bIns="0" anchor="b"/>
          <a:lstStyle>
            <a:defPPr>
              <a:defRPr lang="it-IT"/>
            </a:defPPr>
            <a:lvl1pPr marL="0" algn="l"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r>
              <a:rPr lang="it-IT" dirty="0">
                <a:solidFill>
                  <a:srgbClr val="1F497D">
                    <a:shade val="90000"/>
                  </a:srgbClr>
                </a:solidFill>
                <a:latin typeface="Calibri"/>
              </a:rPr>
              <a:t>«MERGE» ERASMUS+ </a:t>
            </a:r>
            <a:r>
              <a:rPr lang="it-IT" dirty="0" err="1">
                <a:solidFill>
                  <a:srgbClr val="1F497D">
                    <a:shade val="90000"/>
                  </a:srgbClr>
                </a:solidFill>
                <a:latin typeface="Calibri"/>
              </a:rPr>
              <a:t>CBHE</a:t>
            </a:r>
            <a:r>
              <a:rPr lang="it-IT" dirty="0">
                <a:solidFill>
                  <a:srgbClr val="1F497D">
                    <a:shade val="90000"/>
                  </a:srgbClr>
                </a:solidFill>
                <a:latin typeface="Calibri"/>
              </a:rPr>
              <a:t> PROJECT</a:t>
            </a:r>
            <a:endParaRPr lang="en-GB" dirty="0">
              <a:solidFill>
                <a:srgbClr val="04617B">
                  <a:shade val="90000"/>
                </a:srgbClr>
              </a:solidFill>
              <a:latin typeface="Calibri"/>
            </a:endParaRPr>
          </a:p>
        </p:txBody>
      </p:sp>
      <p:sp>
        <p:nvSpPr>
          <p:cNvPr id="5" name="Segnaposto numero diapositiva 4"/>
          <p:cNvSpPr>
            <a:spLocks noGrp="1"/>
          </p:cNvSpPr>
          <p:nvPr>
            <p:ph type="sldNum" sz="quarter" idx="12"/>
          </p:nvPr>
        </p:nvSpPr>
        <p:spPr>
          <a:xfrm>
            <a:off x="7155755" y="6021360"/>
            <a:ext cx="573625" cy="274862"/>
          </a:xfrm>
          <a:prstGeom prst="rect">
            <a:avLst/>
          </a:prstGeom>
        </p:spPr>
        <p:txBody>
          <a:bodyPr vert="horz" lIns="0" tIns="0" rIns="0" bIns="0" anchor="b"/>
          <a:lstStyle>
            <a:defPPr>
              <a:defRPr lang="it-IT"/>
            </a:defPPr>
            <a:lvl1pPr marL="0" algn="r" defTabSz="688337" rtl="0" eaLnBrk="1" latinLnBrk="0" hangingPunct="1">
              <a:defRPr kumimoji="0" sz="903" kern="1200">
                <a:solidFill>
                  <a:schemeClr val="tx2">
                    <a:shade val="90000"/>
                  </a:schemeClr>
                </a:solidFill>
                <a:latin typeface="+mn-lt"/>
                <a:ea typeface="+mn-ea"/>
                <a:cs typeface="+mn-cs"/>
              </a:defRPr>
            </a:lvl1pPr>
            <a:lvl2pPr marL="344169" algn="l" defTabSz="688337" rtl="0" eaLnBrk="1" latinLnBrk="0" hangingPunct="1">
              <a:defRPr sz="1355" kern="1200">
                <a:solidFill>
                  <a:schemeClr val="tx1"/>
                </a:solidFill>
                <a:latin typeface="+mn-lt"/>
                <a:ea typeface="+mn-ea"/>
                <a:cs typeface="+mn-cs"/>
              </a:defRPr>
            </a:lvl2pPr>
            <a:lvl3pPr marL="688337" algn="l" defTabSz="688337" rtl="0" eaLnBrk="1" latinLnBrk="0" hangingPunct="1">
              <a:defRPr sz="1355" kern="1200">
                <a:solidFill>
                  <a:schemeClr val="tx1"/>
                </a:solidFill>
                <a:latin typeface="+mn-lt"/>
                <a:ea typeface="+mn-ea"/>
                <a:cs typeface="+mn-cs"/>
              </a:defRPr>
            </a:lvl3pPr>
            <a:lvl4pPr marL="1032506" algn="l" defTabSz="688337" rtl="0" eaLnBrk="1" latinLnBrk="0" hangingPunct="1">
              <a:defRPr sz="1355" kern="1200">
                <a:solidFill>
                  <a:schemeClr val="tx1"/>
                </a:solidFill>
                <a:latin typeface="+mn-lt"/>
                <a:ea typeface="+mn-ea"/>
                <a:cs typeface="+mn-cs"/>
              </a:defRPr>
            </a:lvl4pPr>
            <a:lvl5pPr marL="1376675" algn="l" defTabSz="688337" rtl="0" eaLnBrk="1" latinLnBrk="0" hangingPunct="1">
              <a:defRPr sz="1355" kern="1200">
                <a:solidFill>
                  <a:schemeClr val="tx1"/>
                </a:solidFill>
                <a:latin typeface="+mn-lt"/>
                <a:ea typeface="+mn-ea"/>
                <a:cs typeface="+mn-cs"/>
              </a:defRPr>
            </a:lvl5pPr>
            <a:lvl6pPr marL="1720844" algn="l" defTabSz="688337" rtl="0" eaLnBrk="1" latinLnBrk="0" hangingPunct="1">
              <a:defRPr sz="1355" kern="1200">
                <a:solidFill>
                  <a:schemeClr val="tx1"/>
                </a:solidFill>
                <a:latin typeface="+mn-lt"/>
                <a:ea typeface="+mn-ea"/>
                <a:cs typeface="+mn-cs"/>
              </a:defRPr>
            </a:lvl6pPr>
            <a:lvl7pPr marL="2065013" algn="l" defTabSz="688337" rtl="0" eaLnBrk="1" latinLnBrk="0" hangingPunct="1">
              <a:defRPr sz="1355" kern="1200">
                <a:solidFill>
                  <a:schemeClr val="tx1"/>
                </a:solidFill>
                <a:latin typeface="+mn-lt"/>
                <a:ea typeface="+mn-ea"/>
                <a:cs typeface="+mn-cs"/>
              </a:defRPr>
            </a:lvl7pPr>
            <a:lvl8pPr marL="2409181" algn="l" defTabSz="688337" rtl="0" eaLnBrk="1" latinLnBrk="0" hangingPunct="1">
              <a:defRPr sz="1355" kern="1200">
                <a:solidFill>
                  <a:schemeClr val="tx1"/>
                </a:solidFill>
                <a:latin typeface="+mn-lt"/>
                <a:ea typeface="+mn-ea"/>
                <a:cs typeface="+mn-cs"/>
              </a:defRPr>
            </a:lvl8pPr>
            <a:lvl9pPr marL="2753350" algn="l" defTabSz="688337" rtl="0" eaLnBrk="1" latinLnBrk="0" hangingPunct="1">
              <a:defRPr sz="1355" kern="1200">
                <a:solidFill>
                  <a:schemeClr val="tx1"/>
                </a:solidFill>
                <a:latin typeface="+mn-lt"/>
                <a:ea typeface="+mn-ea"/>
                <a:cs typeface="+mn-cs"/>
              </a:defRPr>
            </a:lvl9pPr>
          </a:lstStyle>
          <a:p>
            <a:pPr algn="just"/>
            <a:fld id="{03B3D1FC-5CA6-4447-9D1C-FC31EB21EEC7}" type="slidenum">
              <a:rPr lang="it-IT">
                <a:solidFill>
                  <a:srgbClr val="1F497D">
                    <a:shade val="90000"/>
                  </a:srgbClr>
                </a:solidFill>
                <a:latin typeface="Calibri"/>
              </a:rPr>
              <a:pPr algn="just"/>
              <a:t>16</a:t>
            </a:fld>
            <a:endParaRPr lang="en-GB" dirty="0">
              <a:solidFill>
                <a:srgbClr val="04617B">
                  <a:shade val="90000"/>
                </a:srgbClr>
              </a:solidFill>
              <a:latin typeface="Calibri"/>
            </a:endParaRPr>
          </a:p>
        </p:txBody>
      </p:sp>
    </p:spTree>
    <p:extLst>
      <p:ext uri="{BB962C8B-B14F-4D97-AF65-F5344CB8AC3E}">
        <p14:creationId xmlns:p14="http://schemas.microsoft.com/office/powerpoint/2010/main" val="107000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A4A06B-4F1B-48AD-BD4E-58C01CC7BC1D}"/>
              </a:ext>
            </a:extLst>
          </p:cNvPr>
          <p:cNvSpPr txBox="1"/>
          <p:nvPr/>
        </p:nvSpPr>
        <p:spPr>
          <a:xfrm>
            <a:off x="755470" y="1101696"/>
            <a:ext cx="7273010" cy="4322209"/>
          </a:xfrm>
          <a:prstGeom prst="rect">
            <a:avLst/>
          </a:prstGeom>
          <a:noFill/>
        </p:spPr>
        <p:txBody>
          <a:bodyPr wrap="square" rtlCol="0">
            <a:spAutoFit/>
          </a:bodyPr>
          <a:lstStyle/>
          <a:p>
            <a:pPr>
              <a:lnSpc>
                <a:spcPct val="90000"/>
              </a:lnSpc>
              <a:spcAft>
                <a:spcPts val="450"/>
              </a:spcAft>
            </a:pPr>
            <a:r>
              <a:rPr lang="en-GB" sz="2100" b="1" dirty="0">
                <a:ea typeface="Calibri" panose="020F0502020204030204" pitchFamily="34" charset="0"/>
                <a:cs typeface="Arial" panose="020B0604020202020204" pitchFamily="34" charset="0"/>
              </a:rPr>
              <a:t>PRIORITY OBJECTIVES</a:t>
            </a:r>
          </a:p>
          <a:p>
            <a:pPr algn="ctr">
              <a:lnSpc>
                <a:spcPct val="90000"/>
              </a:lnSpc>
              <a:spcAft>
                <a:spcPts val="450"/>
              </a:spcAft>
            </a:pPr>
            <a:endParaRPr lang="en-GB" sz="2100" b="1" dirty="0">
              <a:ea typeface="Calibri" panose="020F0502020204030204" pitchFamily="34" charset="0"/>
              <a:cs typeface="Arial" panose="020B0604020202020204" pitchFamily="34" charset="0"/>
            </a:endParaRPr>
          </a:p>
          <a:p>
            <a:pPr algn="just">
              <a:lnSpc>
                <a:spcPct val="90000"/>
              </a:lnSpc>
              <a:spcAft>
                <a:spcPts val="450"/>
              </a:spcAft>
            </a:pPr>
            <a:r>
              <a:rPr lang="en-GB" sz="2400" dirty="0">
                <a:ea typeface="Calibri" panose="020F0502020204030204" pitchFamily="34" charset="0"/>
                <a:cs typeface="Arial" panose="020B0604020202020204" pitchFamily="34" charset="0"/>
              </a:rPr>
              <a:t>Looking at the global context, we can list the </a:t>
            </a:r>
            <a:r>
              <a:rPr lang="en-GB" sz="2400" b="1" i="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following 5 priority objectives to be achieved through internationalization actions:</a:t>
            </a:r>
          </a:p>
          <a:p>
            <a:pPr marL="214313" indent="-214313" algn="just">
              <a:lnSpc>
                <a:spcPct val="90000"/>
              </a:lnSpc>
              <a:spcAft>
                <a:spcPts val="450"/>
              </a:spcAft>
              <a:buFont typeface="Arial" panose="020B0604020202020204" pitchFamily="34" charset="0"/>
              <a:buChar char="•"/>
            </a:pPr>
            <a:r>
              <a:rPr lang="en-GB" sz="2400" i="1" dirty="0">
                <a:ea typeface="Calibri" panose="020F0502020204030204" pitchFamily="34" charset="0"/>
                <a:cs typeface="Arial" panose="020B0604020202020204" pitchFamily="34" charset="0"/>
              </a:rPr>
              <a:t>student's increased international awareness and engagement with global issues;</a:t>
            </a:r>
            <a:endParaRPr lang="en-GB" sz="2400" dirty="0">
              <a:ea typeface="Calibri" panose="020F0502020204030204" pitchFamily="34" charset="0"/>
              <a:cs typeface="Arial" panose="020B0604020202020204" pitchFamily="34" charset="0"/>
            </a:endParaRPr>
          </a:p>
          <a:p>
            <a:pPr marL="214313" indent="-214313" algn="just">
              <a:lnSpc>
                <a:spcPct val="90000"/>
              </a:lnSpc>
              <a:spcAft>
                <a:spcPts val="450"/>
              </a:spcAft>
              <a:buFont typeface="Arial" panose="020B0604020202020204" pitchFamily="34" charset="0"/>
              <a:buChar char="•"/>
            </a:pPr>
            <a:r>
              <a:rPr lang="en-GB" sz="2400" i="1" dirty="0">
                <a:ea typeface="Calibri" panose="020F0502020204030204" pitchFamily="34" charset="0"/>
                <a:cs typeface="Arial" panose="020B0604020202020204" pitchFamily="34" charset="0"/>
              </a:rPr>
              <a:t>improved quality of teaching and learning;</a:t>
            </a:r>
            <a:endParaRPr lang="en-GB" sz="2400" dirty="0">
              <a:ea typeface="Calibri" panose="020F0502020204030204" pitchFamily="34" charset="0"/>
              <a:cs typeface="Arial" panose="020B0604020202020204" pitchFamily="34" charset="0"/>
            </a:endParaRPr>
          </a:p>
          <a:p>
            <a:pPr marL="214313" indent="-214313" algn="just">
              <a:lnSpc>
                <a:spcPct val="90000"/>
              </a:lnSpc>
              <a:spcAft>
                <a:spcPts val="450"/>
              </a:spcAft>
              <a:buFont typeface="Arial" panose="020B0604020202020204" pitchFamily="34" charset="0"/>
              <a:buChar char="•"/>
            </a:pPr>
            <a:r>
              <a:rPr lang="en-GB" sz="2400" i="1" dirty="0">
                <a:ea typeface="Calibri" panose="020F0502020204030204" pitchFamily="34" charset="0"/>
                <a:cs typeface="Arial" panose="020B0604020202020204" pitchFamily="34" charset="0"/>
              </a:rPr>
              <a:t>strengthened knowledge production capacity;</a:t>
            </a:r>
            <a:endParaRPr lang="en-GB" sz="2400" dirty="0">
              <a:ea typeface="Calibri" panose="020F0502020204030204" pitchFamily="34" charset="0"/>
              <a:cs typeface="Arial" panose="020B0604020202020204" pitchFamily="34" charset="0"/>
            </a:endParaRPr>
          </a:p>
          <a:p>
            <a:pPr marL="214313" indent="-214313" algn="just">
              <a:lnSpc>
                <a:spcPct val="90000"/>
              </a:lnSpc>
              <a:spcAft>
                <a:spcPts val="450"/>
              </a:spcAft>
              <a:buFont typeface="Arial" panose="020B0604020202020204" pitchFamily="34" charset="0"/>
              <a:buChar char="•"/>
            </a:pPr>
            <a:r>
              <a:rPr lang="en-GB" sz="2400" i="1" dirty="0">
                <a:ea typeface="Calibri" panose="020F0502020204030204" pitchFamily="34" charset="0"/>
                <a:cs typeface="Arial" panose="020B0604020202020204" pitchFamily="34" charset="0"/>
              </a:rPr>
              <a:t>increased networking of faculty and researchers;</a:t>
            </a:r>
            <a:endParaRPr lang="en-GB" sz="2400" dirty="0">
              <a:ea typeface="Calibri" panose="020F0502020204030204" pitchFamily="34" charset="0"/>
              <a:cs typeface="Arial" panose="020B0604020202020204" pitchFamily="34" charset="0"/>
            </a:endParaRPr>
          </a:p>
          <a:p>
            <a:pPr marL="214313" indent="-214313" algn="just">
              <a:lnSpc>
                <a:spcPct val="90000"/>
              </a:lnSpc>
              <a:buFont typeface="Arial" panose="020B0604020202020204" pitchFamily="34" charset="0"/>
              <a:buChar char="•"/>
            </a:pPr>
            <a:r>
              <a:rPr lang="en-GB" sz="2400" i="1" dirty="0">
                <a:ea typeface="Calibri" panose="020F0502020204030204" pitchFamily="34" charset="0"/>
                <a:cs typeface="Arial" panose="020B0604020202020204" pitchFamily="34" charset="0"/>
              </a:rPr>
              <a:t>revenue generation.</a:t>
            </a:r>
            <a:endParaRPr lang="en-GB" sz="2400" dirty="0">
              <a:ea typeface="Calibri" panose="020F0502020204030204" pitchFamily="34" charset="0"/>
              <a:cs typeface="Arial" panose="020B0604020202020204" pitchFamily="34" charset="0"/>
            </a:endParaRPr>
          </a:p>
          <a:p>
            <a:endParaRPr lang="en-GB" sz="1350" dirty="0"/>
          </a:p>
        </p:txBody>
      </p:sp>
      <p:sp>
        <p:nvSpPr>
          <p:cNvPr id="3" name="Segnaposto numero diapositiva 2">
            <a:extLst>
              <a:ext uri="{FF2B5EF4-FFF2-40B4-BE49-F238E27FC236}">
                <a16:creationId xmlns:a16="http://schemas.microsoft.com/office/drawing/2014/main" id="{CE354AAF-EB23-499A-8F1F-CD9A37651E88}"/>
              </a:ext>
            </a:extLst>
          </p:cNvPr>
          <p:cNvSpPr>
            <a:spLocks noGrp="1"/>
          </p:cNvSpPr>
          <p:nvPr>
            <p:ph type="sldNum" sz="quarter" idx="12"/>
          </p:nvPr>
        </p:nvSpPr>
        <p:spPr/>
        <p:txBody>
          <a:bodyPr/>
          <a:lstStyle/>
          <a:p>
            <a:fld id="{16C683A2-589D-42C0-B3C0-BD9166839D44}" type="slidenum">
              <a:rPr lang="en-GB" smtClean="0"/>
              <a:t>17</a:t>
            </a:fld>
            <a:endParaRPr lang="en-GB"/>
          </a:p>
        </p:txBody>
      </p:sp>
      <p:sp>
        <p:nvSpPr>
          <p:cNvPr id="4" name="Segnaposto piè di pagina 3">
            <a:extLst>
              <a:ext uri="{FF2B5EF4-FFF2-40B4-BE49-F238E27FC236}">
                <a16:creationId xmlns:a16="http://schemas.microsoft.com/office/drawing/2014/main" id="{D12BD9FD-B2CF-5B17-1B26-DE99A0FAC186}"/>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37567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E588230-F96F-46FC-92FF-1B0CF753C7C6}"/>
              </a:ext>
            </a:extLst>
          </p:cNvPr>
          <p:cNvSpPr>
            <a:spLocks noGrp="1"/>
          </p:cNvSpPr>
          <p:nvPr>
            <p:ph type="sldNum" sz="quarter" idx="12"/>
          </p:nvPr>
        </p:nvSpPr>
        <p:spPr/>
        <p:txBody>
          <a:bodyPr/>
          <a:lstStyle/>
          <a:p>
            <a:fld id="{16C683A2-589D-42C0-B3C0-BD9166839D44}" type="slidenum">
              <a:rPr lang="it-IT" smtClean="0"/>
              <a:t>18</a:t>
            </a:fld>
            <a:endParaRPr lang="it-IT"/>
          </a:p>
        </p:txBody>
      </p:sp>
      <p:sp>
        <p:nvSpPr>
          <p:cNvPr id="3" name="CasellaDiTesto 2">
            <a:extLst>
              <a:ext uri="{FF2B5EF4-FFF2-40B4-BE49-F238E27FC236}">
                <a16:creationId xmlns:a16="http://schemas.microsoft.com/office/drawing/2014/main" id="{3F06D66B-442F-4873-9361-EF8186531F82}"/>
              </a:ext>
            </a:extLst>
          </p:cNvPr>
          <p:cNvSpPr txBox="1"/>
          <p:nvPr/>
        </p:nvSpPr>
        <p:spPr>
          <a:xfrm>
            <a:off x="579437" y="1556740"/>
            <a:ext cx="8340045" cy="4016484"/>
          </a:xfrm>
          <a:prstGeom prst="rect">
            <a:avLst/>
          </a:prstGeom>
          <a:noFill/>
        </p:spPr>
        <p:txBody>
          <a:bodyPr wrap="square" rtlCol="0">
            <a:spAutoFit/>
          </a:bodyPr>
          <a:lstStyle/>
          <a:p>
            <a:r>
              <a:rPr lang="en-US" sz="900" b="1" dirty="0">
                <a:latin typeface="Calibri" panose="020F0502020204030204" pitchFamily="34" charset="0"/>
                <a:ea typeface="Calibri" panose="020F0502020204030204" pitchFamily="34" charset="0"/>
                <a:cs typeface="Arial" panose="020B060402020202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WE can group internationalization objectives and actions within the following categories:</a:t>
            </a:r>
            <a:endParaRPr lang="it-IT" sz="900" dirty="0">
              <a:latin typeface="Calibri" panose="020F0502020204030204" pitchFamily="34" charset="0"/>
              <a:ea typeface="Calibri" panose="020F0502020204030204" pitchFamily="34" charset="0"/>
              <a:cs typeface="Arial" panose="020B0604020202020204" pitchFamily="34" charset="0"/>
            </a:endParaRPr>
          </a:p>
          <a:p>
            <a:pPr marL="217170" indent="-217170">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1. Internationalization of the Higher Education offer over the three cycles.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2. Internationalization of research.</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3. Internationalization and mobility of the students.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4. Internationalization and mobility of the teaching staff.</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5. Internationalization of the organization.</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6. Cooperation and transfer of knowledge.</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7. Networks and networking.</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spcAft>
                <a:spcPts val="225"/>
              </a:spcAft>
            </a:pPr>
            <a:r>
              <a:rPr lang="en-US" sz="2100" dirty="0">
                <a:latin typeface="Calibri" panose="020F0502020204030204" pitchFamily="34" charset="0"/>
                <a:ea typeface="Calibri" panose="020F0502020204030204" pitchFamily="34" charset="0"/>
                <a:cs typeface="Arial" panose="020B0604020202020204" pitchFamily="34" charset="0"/>
              </a:rPr>
              <a:t>8. Promotion and communication.</a:t>
            </a:r>
            <a:endParaRPr lang="it-IT" sz="2100" dirty="0">
              <a:latin typeface="Calibri" panose="020F0502020204030204" pitchFamily="34" charset="0"/>
              <a:ea typeface="Calibri" panose="020F0502020204030204" pitchFamily="34" charset="0"/>
              <a:cs typeface="Arial" panose="020B0604020202020204" pitchFamily="34" charset="0"/>
            </a:endParaRPr>
          </a:p>
          <a:p>
            <a:pPr marL="149543" indent="-149543"/>
            <a:r>
              <a:rPr lang="it-IT" sz="2100" dirty="0">
                <a:latin typeface="Calibri" panose="020F0502020204030204" pitchFamily="34" charset="0"/>
                <a:ea typeface="Calibri" panose="020F0502020204030204" pitchFamily="34" charset="0"/>
                <a:cs typeface="Arial" panose="020B0604020202020204" pitchFamily="34" charset="0"/>
              </a:rPr>
              <a:t>9. Language policies.</a:t>
            </a:r>
          </a:p>
        </p:txBody>
      </p:sp>
      <p:sp>
        <p:nvSpPr>
          <p:cNvPr id="4" name="Rettangolo 3">
            <a:extLst>
              <a:ext uri="{FF2B5EF4-FFF2-40B4-BE49-F238E27FC236}">
                <a16:creationId xmlns:a16="http://schemas.microsoft.com/office/drawing/2014/main" id="{4CB792A1-A2EA-488E-B588-E1C026537266}"/>
              </a:ext>
            </a:extLst>
          </p:cNvPr>
          <p:cNvSpPr/>
          <p:nvPr/>
        </p:nvSpPr>
        <p:spPr>
          <a:xfrm>
            <a:off x="611450" y="819779"/>
            <a:ext cx="4998484" cy="553998"/>
          </a:xfrm>
          <a:prstGeom prst="rect">
            <a:avLst/>
          </a:prstGeom>
        </p:spPr>
        <p:txBody>
          <a:bodyPr wrap="none">
            <a:spAutoFit/>
          </a:bodyPr>
          <a:lstStyle/>
          <a:p>
            <a:pPr lvl="0"/>
            <a:r>
              <a:rPr lang="en-US" sz="3000" b="1" i="1" dirty="0">
                <a:solidFill>
                  <a:prstClr val="black"/>
                </a:solidFill>
                <a:latin typeface="Calibri" panose="020F0502020204030204" pitchFamily="34" charset="0"/>
                <a:ea typeface="Calibri" panose="020F0502020204030204" pitchFamily="34" charset="0"/>
                <a:cs typeface="Arial" panose="020B0604020202020204" pitchFamily="34" charset="0"/>
              </a:rPr>
              <a:t>2) Internationalization actions</a:t>
            </a:r>
            <a:endParaRPr lang="it-IT" sz="3000" b="1" i="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E34210F8-14BF-862A-E6C7-BB4A4A9B807D}"/>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202460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C79C1C-2D42-4FED-B519-135369805B81}"/>
              </a:ext>
            </a:extLst>
          </p:cNvPr>
          <p:cNvSpPr>
            <a:spLocks noGrp="1"/>
          </p:cNvSpPr>
          <p:nvPr>
            <p:ph type="sldNum" sz="quarter" idx="12"/>
          </p:nvPr>
        </p:nvSpPr>
        <p:spPr/>
        <p:txBody>
          <a:bodyPr/>
          <a:lstStyle/>
          <a:p>
            <a:fld id="{16C683A2-589D-42C0-B3C0-BD9166839D44}" type="slidenum">
              <a:rPr lang="it-IT" smtClean="0"/>
              <a:t>19</a:t>
            </a:fld>
            <a:endParaRPr lang="it-IT"/>
          </a:p>
        </p:txBody>
      </p:sp>
      <p:sp>
        <p:nvSpPr>
          <p:cNvPr id="3" name="CasellaDiTesto 2">
            <a:extLst>
              <a:ext uri="{FF2B5EF4-FFF2-40B4-BE49-F238E27FC236}">
                <a16:creationId xmlns:a16="http://schemas.microsoft.com/office/drawing/2014/main" id="{7F5765FD-EB71-4D53-A1DC-CB1F9952EC8C}"/>
              </a:ext>
            </a:extLst>
          </p:cNvPr>
          <p:cNvSpPr txBox="1"/>
          <p:nvPr/>
        </p:nvSpPr>
        <p:spPr>
          <a:xfrm>
            <a:off x="557046" y="1844780"/>
            <a:ext cx="8586954" cy="4108561"/>
          </a:xfrm>
          <a:prstGeom prst="rect">
            <a:avLst/>
          </a:prstGeom>
          <a:noFill/>
        </p:spPr>
        <p:txBody>
          <a:bodyPr wrap="square" rtlCol="0">
            <a:spAutoFit/>
          </a:bodyPr>
          <a:lstStyle/>
          <a:p>
            <a:pPr marL="3334">
              <a:lnSpc>
                <a:spcPct val="115000"/>
              </a:lnSpc>
            </a:pPr>
            <a:r>
              <a:rPr lang="en-US" sz="900" dirty="0">
                <a:ea typeface="Times New Roman" panose="02020603050405020304" pitchFamily="18" charset="0"/>
                <a:cs typeface="Arial" panose="020B0604020202020204" pitchFamily="34" charset="0"/>
              </a:rPr>
              <a:t> </a:t>
            </a:r>
            <a:endParaRPr lang="it-IT" sz="900" dirty="0">
              <a:ea typeface="Calibri" panose="020F0502020204030204" pitchFamily="34" charset="0"/>
              <a:cs typeface="Arial" panose="020B0604020202020204" pitchFamily="34" charset="0"/>
            </a:endParaRPr>
          </a:p>
          <a:p>
            <a:pPr marL="3334">
              <a:lnSpc>
                <a:spcPct val="115000"/>
              </a:lnSpc>
            </a:pPr>
            <a:r>
              <a:rPr lang="en-US" sz="2100" b="1" i="1" dirty="0">
                <a:ea typeface="Calibri" panose="020F0502020204030204" pitchFamily="34" charset="0"/>
                <a:cs typeface="Arial" panose="020B0604020202020204" pitchFamily="34" charset="0"/>
              </a:rPr>
              <a:t>Actions</a:t>
            </a:r>
            <a:endParaRPr lang="it-IT" sz="2100"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Study Programmes - or individual courses - taught in a foreign language (or in a multilingual way).</a:t>
            </a:r>
            <a:endParaRPr lang="it-IT"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Design and activation of Study Programmes (over the three cycles) in collaboration with other universities or foreign companies (flexible educational paths, continuously updated in content, based on the actual needs of the companies themselves).</a:t>
            </a:r>
            <a:endParaRPr lang="it-IT"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Design and activation of Study Programmes with educational objectives/learning outcomes/contents relevant in an international context.</a:t>
            </a:r>
            <a:endParaRPr lang="it-IT"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Integrated/joint Study Programmes.</a:t>
            </a:r>
            <a:endParaRPr lang="it-IT"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Disciplinary networks also aimed at mutual recognition (e.g. </a:t>
            </a:r>
            <a:r>
              <a:rPr lang="en-US" dirty="0" err="1">
                <a:ea typeface="Calibri" panose="020F0502020204030204" pitchFamily="34" charset="0"/>
                <a:cs typeface="Arial" panose="020B0604020202020204" pitchFamily="34" charset="0"/>
              </a:rPr>
              <a:t>EuroBachelor</a:t>
            </a:r>
            <a:r>
              <a:rPr lang="en-US" dirty="0">
                <a:ea typeface="Calibri" panose="020F0502020204030204" pitchFamily="34" charset="0"/>
                <a:cs typeface="Arial" panose="020B0604020202020204" pitchFamily="34" charset="0"/>
              </a:rPr>
              <a:t>).</a:t>
            </a:r>
            <a:endParaRPr lang="it-IT" dirty="0">
              <a:ea typeface="Calibri" panose="020F0502020204030204" pitchFamily="34" charset="0"/>
              <a:cs typeface="Arial" panose="020B0604020202020204" pitchFamily="34" charset="0"/>
            </a:endParaRPr>
          </a:p>
          <a:p>
            <a:pPr marL="264319" indent="-250031">
              <a:lnSpc>
                <a:spcPct val="115000"/>
              </a:lnSpc>
              <a:buFont typeface="Arial" panose="020B0604020202020204" pitchFamily="34" charset="0"/>
              <a:buChar char="•"/>
            </a:pPr>
            <a:r>
              <a:rPr lang="en-US" dirty="0">
                <a:ea typeface="Calibri" panose="020F0502020204030204" pitchFamily="34" charset="0"/>
                <a:cs typeface="Arial" panose="020B0604020202020204" pitchFamily="34" charset="0"/>
              </a:rPr>
              <a:t>International integration of PhD Programmes (with other actions than the ones mentioned above).</a:t>
            </a:r>
            <a:endParaRPr lang="it-IT" dirty="0"/>
          </a:p>
        </p:txBody>
      </p:sp>
      <p:sp>
        <p:nvSpPr>
          <p:cNvPr id="4" name="Rettangolo 3">
            <a:extLst>
              <a:ext uri="{FF2B5EF4-FFF2-40B4-BE49-F238E27FC236}">
                <a16:creationId xmlns:a16="http://schemas.microsoft.com/office/drawing/2014/main" id="{214644FF-4642-45E0-BF93-9C27EBB68951}"/>
              </a:ext>
            </a:extLst>
          </p:cNvPr>
          <p:cNvSpPr/>
          <p:nvPr/>
        </p:nvSpPr>
        <p:spPr>
          <a:xfrm>
            <a:off x="585882" y="830168"/>
            <a:ext cx="8306718" cy="575479"/>
          </a:xfrm>
          <a:prstGeom prst="rect">
            <a:avLst/>
          </a:prstGeom>
        </p:spPr>
        <p:txBody>
          <a:bodyPr wrap="square">
            <a:spAutoFit/>
          </a:bodyPr>
          <a:lstStyle/>
          <a:p>
            <a:pPr marL="3334" lvl="0">
              <a:lnSpc>
                <a:spcPct val="115000"/>
              </a:lnSpc>
            </a:pPr>
            <a:r>
              <a:rPr lang="en-US" sz="2900" b="1" i="1" dirty="0">
                <a:solidFill>
                  <a:prstClr val="black"/>
                </a:solidFill>
                <a:latin typeface="Calibri" panose="020F0502020204030204" pitchFamily="34" charset="0"/>
                <a:cs typeface="Arial" panose="020B0604020202020204" pitchFamily="34" charset="0"/>
              </a:rPr>
              <a:t>2.1 Internationalization of HE offer over the 3 cycles</a:t>
            </a:r>
            <a:endParaRPr lang="it-IT" sz="29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D091BD4C-D600-59C3-2170-C2A25966AD46}"/>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248295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50D75A8-D9A9-4D23-8D1A-F254DD047638}"/>
              </a:ext>
            </a:extLst>
          </p:cNvPr>
          <p:cNvSpPr txBox="1"/>
          <p:nvPr/>
        </p:nvSpPr>
        <p:spPr>
          <a:xfrm>
            <a:off x="539440" y="1628750"/>
            <a:ext cx="8137131" cy="5047536"/>
          </a:xfrm>
          <a:prstGeom prst="rect">
            <a:avLst/>
          </a:prstGeom>
          <a:noFill/>
        </p:spPr>
        <p:txBody>
          <a:bodyPr wrap="square" rtlCol="0">
            <a:spAutoFit/>
          </a:bodyPr>
          <a:lstStyle/>
          <a:p>
            <a:pPr marL="449263" marR="390525" indent="-449263">
              <a:spcAft>
                <a:spcPts val="600"/>
              </a:spcAft>
              <a:buSzPct val="86000"/>
              <a:buFont typeface="+mj-lt"/>
              <a:buAutoNum type="arabicPeriod"/>
            </a:pPr>
            <a:r>
              <a:rPr lang="en-US" sz="2400" dirty="0">
                <a:ea typeface="Calibri" panose="020F0502020204030204" pitchFamily="34" charset="0"/>
                <a:cs typeface="Arial" panose="020B0604020202020204" pitchFamily="34" charset="0"/>
              </a:rPr>
              <a:t>Main policy objectives aimed at enhancing the international dimension of the University. The Bologna Process or Declaration</a:t>
            </a:r>
          </a:p>
          <a:p>
            <a:pPr marL="449263" marR="390525" indent="-449263">
              <a:spcAft>
                <a:spcPts val="600"/>
              </a:spcAft>
              <a:buSzPct val="86000"/>
              <a:buFont typeface="+mj-lt"/>
              <a:buAutoNum type="arabicPeriod"/>
            </a:pPr>
            <a:r>
              <a:rPr lang="en-US" sz="2400" dirty="0">
                <a:ea typeface="Calibri" panose="020F0502020204030204" pitchFamily="34" charset="0"/>
                <a:cs typeface="Arial" panose="020B0604020202020204" pitchFamily="34" charset="0"/>
              </a:rPr>
              <a:t>Main internationalization actions undertaken by Italian universities and related indicators currently in use in accordance with the CRUI guidelines </a:t>
            </a:r>
            <a:r>
              <a:rPr lang="en-US" sz="2000" dirty="0">
                <a:ea typeface="Calibri" panose="020F0502020204030204" pitchFamily="34" charset="0"/>
                <a:cs typeface="Arial" panose="020B0604020202020204" pitchFamily="34" charset="0"/>
              </a:rPr>
              <a:t>*</a:t>
            </a:r>
            <a:r>
              <a:rPr lang="en-US" sz="2400" dirty="0">
                <a:ea typeface="Calibri" panose="020F0502020204030204" pitchFamily="34" charset="0"/>
                <a:cs typeface="Arial" panose="020B0604020202020204" pitchFamily="34" charset="0"/>
              </a:rPr>
              <a:t> </a:t>
            </a:r>
            <a:endParaRPr lang="it-IT" sz="2400" dirty="0">
              <a:ea typeface="Calibri" panose="020F0502020204030204" pitchFamily="34" charset="0"/>
              <a:cs typeface="Arial" panose="020B0604020202020204" pitchFamily="34" charset="0"/>
            </a:endParaRPr>
          </a:p>
          <a:p>
            <a:pPr marL="449263" indent="-449263">
              <a:buSzPct val="86000"/>
              <a:buFont typeface="+mj-lt"/>
              <a:buAutoNum type="arabicPeriod"/>
            </a:pPr>
            <a:r>
              <a:rPr lang="en-US" sz="2400" spc="-10" dirty="0">
                <a:cs typeface="Arial" panose="020B0604020202020204" pitchFamily="34" charset="0"/>
              </a:rPr>
              <a:t>Methods of data collection and construction of system indicators</a:t>
            </a:r>
            <a:endParaRPr lang="de-DE" sz="2400" dirty="0">
              <a:solidFill>
                <a:schemeClr val="accent1">
                  <a:lumMod val="50000"/>
                </a:schemeClr>
              </a:solidFill>
            </a:endParaRPr>
          </a:p>
          <a:p>
            <a:pPr marL="449263" indent="-449263">
              <a:buSzPct val="86000"/>
              <a:buFont typeface="+mj-lt"/>
              <a:buAutoNum type="arabicPeriod"/>
            </a:pPr>
            <a:r>
              <a:rPr lang="en-US" sz="2400" dirty="0">
                <a:ea typeface="Calibri" panose="020F0502020204030204" pitchFamily="34" charset="0"/>
                <a:cs typeface="Arial" panose="020B0604020202020204" pitchFamily="34" charset="0"/>
              </a:rPr>
              <a:t>Defining the strategic plan (SWOT Analysis) and contents of the strategic plan</a:t>
            </a:r>
          </a:p>
          <a:p>
            <a:pPr marL="449263" indent="-449263">
              <a:buSzPct val="86000"/>
              <a:buFont typeface="+mj-lt"/>
              <a:buAutoNum type="arabicPeriod"/>
            </a:pPr>
            <a:r>
              <a:rPr lang="en-US" sz="2400" dirty="0">
                <a:ea typeface="Calibri" panose="020F0502020204030204" pitchFamily="34" charset="0"/>
                <a:cs typeface="Arial" panose="020B0604020202020204" pitchFamily="34" charset="0"/>
              </a:rPr>
              <a:t>Process of defining the Study </a:t>
            </a:r>
            <a:r>
              <a:rPr lang="en-US" sz="2400" dirty="0" err="1">
                <a:ea typeface="Calibri" panose="020F0502020204030204" pitchFamily="34" charset="0"/>
                <a:cs typeface="Arial" panose="020B0604020202020204" pitchFamily="34" charset="0"/>
              </a:rPr>
              <a:t>Programmes</a:t>
            </a:r>
            <a:r>
              <a:rPr lang="en-US" sz="2400" dirty="0">
                <a:ea typeface="Calibri" panose="020F0502020204030204" pitchFamily="34" charset="0"/>
                <a:cs typeface="Arial" panose="020B0604020202020204" pitchFamily="34" charset="0"/>
              </a:rPr>
              <a:t> (SPs) for internationalization		</a:t>
            </a:r>
          </a:p>
          <a:p>
            <a:pPr marL="449263" indent="-449263">
              <a:buSzPct val="86000"/>
              <a:buFont typeface="+mj-lt"/>
              <a:buAutoNum type="arabicPeriod"/>
            </a:pPr>
            <a:endParaRPr lang="it-IT"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Segnaposto numero diapositiva 2">
            <a:extLst>
              <a:ext uri="{FF2B5EF4-FFF2-40B4-BE49-F238E27FC236}">
                <a16:creationId xmlns:a16="http://schemas.microsoft.com/office/drawing/2014/main" id="{4B095230-590C-4704-A5EB-AFEE65CB30AC}"/>
              </a:ext>
            </a:extLst>
          </p:cNvPr>
          <p:cNvSpPr>
            <a:spLocks noGrp="1"/>
          </p:cNvSpPr>
          <p:nvPr>
            <p:ph type="sldNum" sz="quarter" idx="12"/>
          </p:nvPr>
        </p:nvSpPr>
        <p:spPr/>
        <p:txBody>
          <a:bodyPr/>
          <a:lstStyle/>
          <a:p>
            <a:fld id="{16C683A2-589D-42C0-B3C0-BD9166839D44}" type="slidenum">
              <a:rPr lang="it-IT" smtClean="0"/>
              <a:t>2</a:t>
            </a:fld>
            <a:endParaRPr lang="it-IT"/>
          </a:p>
        </p:txBody>
      </p:sp>
      <p:sp>
        <p:nvSpPr>
          <p:cNvPr id="4" name="Rettangolo 3">
            <a:extLst>
              <a:ext uri="{FF2B5EF4-FFF2-40B4-BE49-F238E27FC236}">
                <a16:creationId xmlns:a16="http://schemas.microsoft.com/office/drawing/2014/main" id="{E1A886CC-EB76-4283-8EF0-AF7BD8EA9C9E}"/>
              </a:ext>
            </a:extLst>
          </p:cNvPr>
          <p:cNvSpPr/>
          <p:nvPr/>
        </p:nvSpPr>
        <p:spPr>
          <a:xfrm>
            <a:off x="539440" y="883595"/>
            <a:ext cx="4764446" cy="584775"/>
          </a:xfrm>
          <a:prstGeom prst="rect">
            <a:avLst/>
          </a:prstGeom>
        </p:spPr>
        <p:txBody>
          <a:bodyPr wrap="none">
            <a:spAutoFit/>
          </a:bodyPr>
          <a:lstStyle/>
          <a:p>
            <a:r>
              <a:rPr lang="en-US" sz="3200" b="1" i="1" dirty="0">
                <a:latin typeface="Arial Narrow" panose="020B0606020202030204" pitchFamily="34" charset="0"/>
                <a:ea typeface="Calibri" panose="020F0502020204030204" pitchFamily="34" charset="0"/>
                <a:cs typeface="Arial" panose="020B0604020202020204" pitchFamily="34" charset="0"/>
              </a:rPr>
              <a:t>Contents of the presentation</a:t>
            </a:r>
            <a:endParaRPr lang="it-IT" sz="3200" i="1" dirty="0">
              <a:latin typeface="Arial Narrow" panose="020B060602020203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FE3D69EE-9519-4E2C-A783-EA78162719FD}"/>
              </a:ext>
            </a:extLst>
          </p:cNvPr>
          <p:cNvSpPr/>
          <p:nvPr/>
        </p:nvSpPr>
        <p:spPr>
          <a:xfrm>
            <a:off x="395420" y="6239149"/>
            <a:ext cx="3960550" cy="646331"/>
          </a:xfrm>
          <a:prstGeom prst="rect">
            <a:avLst/>
          </a:prstGeom>
        </p:spPr>
        <p:txBody>
          <a:bodyPr wrap="square">
            <a:spAutoFit/>
          </a:bodyPr>
          <a:lstStyle/>
          <a:p>
            <a:pPr marL="266700" indent="-266700"/>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it-IT" sz="1200" dirty="0">
                <a:solidFill>
                  <a:prstClr val="black"/>
                </a:solidFill>
                <a:latin typeface="Calibri" panose="020F0502020204030204" pitchFamily="34" charset="0"/>
                <a:ea typeface="Calibri" panose="020F0502020204030204" pitchFamily="34" charset="0"/>
                <a:cs typeface="Arial" panose="020B0604020202020204" pitchFamily="34" charset="0"/>
              </a:rPr>
              <a:t>Conferenza dei Rettori Università italiane», </a:t>
            </a: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association of the Italian state and non-state universities</a:t>
            </a:r>
            <a:r>
              <a:rPr lang="it-IT" sz="120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it-IT" sz="1200" dirty="0"/>
          </a:p>
        </p:txBody>
      </p:sp>
      <p:sp>
        <p:nvSpPr>
          <p:cNvPr id="7" name="Segnaposto piè di pagina 6">
            <a:extLst>
              <a:ext uri="{FF2B5EF4-FFF2-40B4-BE49-F238E27FC236}">
                <a16:creationId xmlns:a16="http://schemas.microsoft.com/office/drawing/2014/main" id="{876A9728-844F-248E-E863-360877A2F890}"/>
              </a:ext>
            </a:extLst>
          </p:cNvPr>
          <p:cNvSpPr>
            <a:spLocks noGrp="1"/>
          </p:cNvSpPr>
          <p:nvPr>
            <p:ph type="ftr" sz="quarter" idx="11"/>
          </p:nvPr>
        </p:nvSpPr>
        <p:spPr>
          <a:xfrm>
            <a:off x="4067930" y="6356352"/>
            <a:ext cx="3086100" cy="365125"/>
          </a:xfrm>
        </p:spPr>
        <p:txBody>
          <a:bodyPr/>
          <a:lstStyle/>
          <a:p>
            <a:r>
              <a:rPr lang="it-IT" dirty="0"/>
              <a:t>MERGE Training November 2022</a:t>
            </a:r>
          </a:p>
        </p:txBody>
      </p:sp>
    </p:spTree>
    <p:extLst>
      <p:ext uri="{BB962C8B-B14F-4D97-AF65-F5344CB8AC3E}">
        <p14:creationId xmlns:p14="http://schemas.microsoft.com/office/powerpoint/2010/main" val="45456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FC3B0F8-FC90-4A92-BC9F-1F452C5F4641}"/>
              </a:ext>
            </a:extLst>
          </p:cNvPr>
          <p:cNvSpPr>
            <a:spLocks noGrp="1"/>
          </p:cNvSpPr>
          <p:nvPr>
            <p:ph type="sldNum" sz="quarter" idx="12"/>
          </p:nvPr>
        </p:nvSpPr>
        <p:spPr/>
        <p:txBody>
          <a:bodyPr/>
          <a:lstStyle/>
          <a:p>
            <a:fld id="{16C683A2-589D-42C0-B3C0-BD9166839D44}" type="slidenum">
              <a:rPr lang="it-IT" smtClean="0"/>
              <a:t>20</a:t>
            </a:fld>
            <a:endParaRPr lang="it-IT"/>
          </a:p>
        </p:txBody>
      </p:sp>
      <p:sp>
        <p:nvSpPr>
          <p:cNvPr id="5" name="CasellaDiTesto 4">
            <a:extLst>
              <a:ext uri="{FF2B5EF4-FFF2-40B4-BE49-F238E27FC236}">
                <a16:creationId xmlns:a16="http://schemas.microsoft.com/office/drawing/2014/main" id="{4A06CBD6-7037-4CA0-9E76-73A83213FB42}"/>
              </a:ext>
            </a:extLst>
          </p:cNvPr>
          <p:cNvSpPr txBox="1"/>
          <p:nvPr/>
        </p:nvSpPr>
        <p:spPr>
          <a:xfrm>
            <a:off x="449034" y="2276840"/>
            <a:ext cx="8694966" cy="2351669"/>
          </a:xfrm>
          <a:prstGeom prst="rect">
            <a:avLst/>
          </a:prstGeom>
          <a:noFill/>
        </p:spPr>
        <p:txBody>
          <a:bodyPr wrap="square" rtlCol="0">
            <a:spAutoFit/>
          </a:bodyPr>
          <a:lstStyle/>
          <a:p>
            <a:pPr marL="346234" indent="-342900">
              <a:lnSpc>
                <a:spcPct val="115000"/>
              </a:lnSpc>
              <a:spcAft>
                <a:spcPts val="225"/>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Number of international Study Programmes (Bachelor and/or Master and/or single cycle Master Degree Programmes) with joint, double or multiple degree awarded.</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46234" indent="-342900">
              <a:lnSpc>
                <a:spcPct val="115000"/>
              </a:lnSpc>
              <a:spcAft>
                <a:spcPts val="225"/>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Number of Study Programmes offered in a foreign language.</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46234" indent="-342900">
              <a:lnSpc>
                <a:spcPct val="115000"/>
              </a:lnSpc>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Number of PhD Programmes offered in the frame of a cooperation agreement with foreign universities or research institutions.</a:t>
            </a:r>
            <a:endParaRPr lang="it-IT" sz="2100" dirty="0"/>
          </a:p>
        </p:txBody>
      </p:sp>
      <p:sp>
        <p:nvSpPr>
          <p:cNvPr id="3" name="Rettangolo 2">
            <a:extLst>
              <a:ext uri="{FF2B5EF4-FFF2-40B4-BE49-F238E27FC236}">
                <a16:creationId xmlns:a16="http://schemas.microsoft.com/office/drawing/2014/main" id="{654D45FA-9282-4A8D-913F-CB8FAF7C2577}"/>
              </a:ext>
            </a:extLst>
          </p:cNvPr>
          <p:cNvSpPr/>
          <p:nvPr/>
        </p:nvSpPr>
        <p:spPr>
          <a:xfrm>
            <a:off x="755470" y="836640"/>
            <a:ext cx="1770934" cy="592085"/>
          </a:xfrm>
          <a:prstGeom prst="rect">
            <a:avLst/>
          </a:prstGeom>
        </p:spPr>
        <p:txBody>
          <a:bodyPr wrap="none">
            <a:spAutoFit/>
          </a:bodyPr>
          <a:lstStyle/>
          <a:p>
            <a:pPr marL="3334">
              <a:lnSpc>
                <a:spcPct val="115000"/>
              </a:lnSpc>
              <a:spcAft>
                <a:spcPts val="225"/>
              </a:spcAft>
            </a:pPr>
            <a:r>
              <a:rPr lang="it-IT" sz="3000" b="1" i="1" dirty="0" err="1">
                <a:solidFill>
                  <a:prstClr val="black"/>
                </a:solidFill>
                <a:latin typeface="Calibri" panose="020F0502020204030204" pitchFamily="34" charset="0"/>
                <a:cs typeface="Arial" panose="020B0604020202020204" pitchFamily="34" charset="0"/>
              </a:rPr>
              <a:t>Indicators</a:t>
            </a:r>
            <a:endParaRPr lang="it-IT" sz="3000" b="1" i="1" dirty="0">
              <a:solidFill>
                <a:prstClr val="black"/>
              </a:solidFill>
              <a:latin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C3132760-56B1-70A6-2EDD-CCDE6E1E33D0}"/>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227354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8475EDF-41E6-48DE-9D4D-820028B97331}"/>
              </a:ext>
            </a:extLst>
          </p:cNvPr>
          <p:cNvSpPr>
            <a:spLocks noGrp="1"/>
          </p:cNvSpPr>
          <p:nvPr>
            <p:ph type="sldNum" sz="quarter" idx="12"/>
          </p:nvPr>
        </p:nvSpPr>
        <p:spPr/>
        <p:txBody>
          <a:bodyPr/>
          <a:lstStyle/>
          <a:p>
            <a:fld id="{16C683A2-589D-42C0-B3C0-BD9166839D44}" type="slidenum">
              <a:rPr lang="it-IT" smtClean="0"/>
              <a:t>21</a:t>
            </a:fld>
            <a:endParaRPr lang="it-IT"/>
          </a:p>
        </p:txBody>
      </p:sp>
      <p:sp>
        <p:nvSpPr>
          <p:cNvPr id="3" name="CasellaDiTesto 2">
            <a:extLst>
              <a:ext uri="{FF2B5EF4-FFF2-40B4-BE49-F238E27FC236}">
                <a16:creationId xmlns:a16="http://schemas.microsoft.com/office/drawing/2014/main" id="{36DB8FEB-F80A-46BE-B56F-662584E79333}"/>
              </a:ext>
            </a:extLst>
          </p:cNvPr>
          <p:cNvSpPr txBox="1"/>
          <p:nvPr/>
        </p:nvSpPr>
        <p:spPr>
          <a:xfrm>
            <a:off x="332529" y="1844780"/>
            <a:ext cx="8478942" cy="3813865"/>
          </a:xfrm>
          <a:prstGeom prst="rect">
            <a:avLst/>
          </a:prstGeom>
          <a:noFill/>
        </p:spPr>
        <p:txBody>
          <a:bodyPr wrap="square" rtlCol="0">
            <a:spAutoFit/>
          </a:bodyPr>
          <a:lstStyle/>
          <a:p>
            <a:r>
              <a:rPr lang="en-US" sz="2100" b="1" i="1" dirty="0">
                <a:solidFill>
                  <a:srgbClr val="000000"/>
                </a:solidFill>
                <a:latin typeface="Calibri" panose="020F0502020204030204" pitchFamily="34" charset="0"/>
                <a:ea typeface="Calibri" panose="020F0502020204030204" pitchFamily="34" charset="0"/>
              </a:rPr>
              <a:t> </a:t>
            </a:r>
            <a:endParaRPr lang="it-IT" sz="2100" dirty="0">
              <a:solidFill>
                <a:srgbClr val="000000"/>
              </a:solidFill>
              <a:latin typeface="Calibri" panose="020F0502020204030204" pitchFamily="34" charset="0"/>
              <a:ea typeface="Calibri" panose="020F0502020204030204" pitchFamily="34" charset="0"/>
            </a:endParaRPr>
          </a:p>
          <a:p>
            <a:pPr>
              <a:spcAft>
                <a:spcPts val="225"/>
              </a:spcAft>
            </a:pPr>
            <a:r>
              <a:rPr lang="en-US" sz="2100" b="1" i="1" dirty="0">
                <a:solidFill>
                  <a:srgbClr val="000000"/>
                </a:solidFill>
                <a:latin typeface="Calibri" panose="020F0502020204030204" pitchFamily="34" charset="0"/>
                <a:ea typeface="Calibri" panose="020F0502020204030204" pitchFamily="34" charset="0"/>
              </a:rPr>
              <a:t>Actions</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Research projects funded by foreign/international bodies.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Research projects with international partners.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Knowledge transfer initiatives with international partners.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139"/>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Research initiatives on global topics (e.g. UN post-2015 agenda).</a:t>
            </a:r>
            <a:endParaRPr lang="it-IT" sz="2100" dirty="0">
              <a:solidFill>
                <a:srgbClr val="000000"/>
              </a:solidFill>
              <a:latin typeface="Calibri" panose="020F0502020204030204" pitchFamily="34" charset="0"/>
              <a:ea typeface="Calibri" panose="020F0502020204030204" pitchFamily="34" charset="0"/>
            </a:endParaRPr>
          </a:p>
          <a:p>
            <a:r>
              <a:rPr lang="en-US" sz="2100" dirty="0">
                <a:solidFill>
                  <a:srgbClr val="000000"/>
                </a:solidFill>
                <a:latin typeface="Calibri" panose="020F0502020204030204" pitchFamily="34" charset="0"/>
                <a:ea typeface="Calibri" panose="020F0502020204030204" pitchFamily="34" charset="0"/>
              </a:rPr>
              <a:t> </a:t>
            </a:r>
            <a:endParaRPr lang="it-IT" sz="2100" dirty="0">
              <a:solidFill>
                <a:srgbClr val="000000"/>
              </a:solidFill>
              <a:latin typeface="Calibri" panose="020F0502020204030204" pitchFamily="34" charset="0"/>
              <a:ea typeface="Calibri" panose="020F0502020204030204" pitchFamily="34" charset="0"/>
            </a:endParaRPr>
          </a:p>
          <a:p>
            <a:pPr>
              <a:spcAft>
                <a:spcPts val="225"/>
              </a:spcAft>
            </a:pPr>
            <a:r>
              <a:rPr lang="it-IT" sz="2100" b="1" i="1" dirty="0" err="1">
                <a:solidFill>
                  <a:srgbClr val="000000"/>
                </a:solidFill>
                <a:latin typeface="Calibri" panose="020F0502020204030204" pitchFamily="34" charset="0"/>
                <a:ea typeface="Calibri" panose="020F0502020204030204" pitchFamily="34" charset="0"/>
              </a:rPr>
              <a:t>Indicators</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The size of the resources acquired by the European Union and by foreign and international agencies and bodies.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publications with foreign co-authors.</a:t>
            </a:r>
            <a:endParaRPr lang="it-IT" sz="2100" dirty="0">
              <a:solidFill>
                <a:srgbClr val="000000"/>
              </a:solidFill>
              <a:latin typeface="Calibri" panose="020F0502020204030204" pitchFamily="34" charset="0"/>
              <a:ea typeface="Calibri" panose="020F0502020204030204" pitchFamily="34" charset="0"/>
            </a:endParaRPr>
          </a:p>
        </p:txBody>
      </p:sp>
      <p:sp>
        <p:nvSpPr>
          <p:cNvPr id="4" name="Rettangolo 3">
            <a:extLst>
              <a:ext uri="{FF2B5EF4-FFF2-40B4-BE49-F238E27FC236}">
                <a16:creationId xmlns:a16="http://schemas.microsoft.com/office/drawing/2014/main" id="{04EEB1F5-C003-44C4-A6C2-C0C2F3EAF89C}"/>
              </a:ext>
            </a:extLst>
          </p:cNvPr>
          <p:cNvSpPr/>
          <p:nvPr/>
        </p:nvSpPr>
        <p:spPr>
          <a:xfrm>
            <a:off x="683460" y="885463"/>
            <a:ext cx="5891356" cy="553998"/>
          </a:xfrm>
          <a:prstGeom prst="rect">
            <a:avLst/>
          </a:prstGeom>
        </p:spPr>
        <p:txBody>
          <a:bodyPr wrap="none">
            <a:spAutoFit/>
          </a:bodyPr>
          <a:lstStyle/>
          <a:p>
            <a:r>
              <a:rPr lang="en-US" sz="3000" b="1" i="1" dirty="0">
                <a:solidFill>
                  <a:prstClr val="black"/>
                </a:solidFill>
                <a:latin typeface="Calibri" panose="020F0502020204030204" pitchFamily="34" charset="0"/>
                <a:cs typeface="Arial" panose="020B0604020202020204" pitchFamily="34" charset="0"/>
              </a:rPr>
              <a:t>2.2 Internationalization of research </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ADF8220D-AF5E-3D45-76D7-C8FF6443828A}"/>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2101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80C333E-6021-426C-8555-E437C4BA01F2}"/>
              </a:ext>
            </a:extLst>
          </p:cNvPr>
          <p:cNvSpPr>
            <a:spLocks noGrp="1"/>
          </p:cNvSpPr>
          <p:nvPr>
            <p:ph type="sldNum" sz="quarter" idx="12"/>
          </p:nvPr>
        </p:nvSpPr>
        <p:spPr/>
        <p:txBody>
          <a:bodyPr/>
          <a:lstStyle/>
          <a:p>
            <a:fld id="{16C683A2-589D-42C0-B3C0-BD9166839D44}" type="slidenum">
              <a:rPr lang="it-IT" smtClean="0"/>
              <a:t>22</a:t>
            </a:fld>
            <a:endParaRPr lang="it-IT"/>
          </a:p>
        </p:txBody>
      </p:sp>
      <p:sp>
        <p:nvSpPr>
          <p:cNvPr id="3" name="CasellaDiTesto 2">
            <a:extLst>
              <a:ext uri="{FF2B5EF4-FFF2-40B4-BE49-F238E27FC236}">
                <a16:creationId xmlns:a16="http://schemas.microsoft.com/office/drawing/2014/main" id="{FF1012E5-F7AD-4648-9034-A760CCADE37A}"/>
              </a:ext>
            </a:extLst>
          </p:cNvPr>
          <p:cNvSpPr txBox="1"/>
          <p:nvPr/>
        </p:nvSpPr>
        <p:spPr>
          <a:xfrm>
            <a:off x="359532" y="1598480"/>
            <a:ext cx="8424936" cy="4288353"/>
          </a:xfrm>
          <a:prstGeom prst="rect">
            <a:avLst/>
          </a:prstGeom>
          <a:noFill/>
        </p:spPr>
        <p:txBody>
          <a:bodyPr wrap="square" rtlCol="0">
            <a:spAutoFit/>
          </a:bodyPr>
          <a:lstStyle/>
          <a:p>
            <a:r>
              <a:rPr lang="en-US" sz="900" b="1" i="1" dirty="0">
                <a:solidFill>
                  <a:srgbClr val="000000"/>
                </a:solidFill>
                <a:latin typeface="Calibri" panose="020F0502020204030204" pitchFamily="34" charset="0"/>
                <a:ea typeface="Calibri" panose="020F0502020204030204" pitchFamily="34" charset="0"/>
              </a:rPr>
              <a:t> </a:t>
            </a:r>
            <a:endParaRPr lang="it-IT" sz="900" dirty="0">
              <a:solidFill>
                <a:srgbClr val="000000"/>
              </a:solidFill>
              <a:latin typeface="Calibri" panose="020F0502020204030204" pitchFamily="34" charset="0"/>
              <a:ea typeface="Calibri" panose="020F0502020204030204" pitchFamily="34" charset="0"/>
            </a:endParaRPr>
          </a:p>
          <a:p>
            <a:pPr>
              <a:spcAft>
                <a:spcPts val="225"/>
              </a:spcAft>
            </a:pPr>
            <a:r>
              <a:rPr lang="en-US" sz="2100" b="1" i="1" dirty="0">
                <a:solidFill>
                  <a:srgbClr val="000000"/>
                </a:solidFill>
                <a:latin typeface="Calibri" panose="020F0502020204030204" pitchFamily="34" charset="0"/>
                <a:ea typeface="Calibri" panose="020F0502020204030204" pitchFamily="34" charset="0"/>
              </a:rPr>
              <a:t>Actions</a:t>
            </a:r>
            <a:endParaRPr lang="it-IT" sz="2100" dirty="0">
              <a:solidFill>
                <a:srgbClr val="000000"/>
              </a:solidFill>
              <a:latin typeface="Calibri" panose="020F0502020204030204" pitchFamily="34" charset="0"/>
              <a:ea typeface="Calibri" panose="020F0502020204030204" pitchFamily="34" charset="0"/>
            </a:endParaRPr>
          </a:p>
          <a:p>
            <a:pPr>
              <a:spcAft>
                <a:spcPts val="225"/>
              </a:spcAft>
            </a:pPr>
            <a:r>
              <a:rPr lang="en-US" sz="2100" dirty="0">
                <a:solidFill>
                  <a:srgbClr val="000000"/>
                </a:solidFill>
                <a:latin typeface="Calibri" panose="020F0502020204030204" pitchFamily="34" charset="0"/>
                <a:ea typeface="Calibri" panose="020F0502020204030204" pitchFamily="34" charset="0"/>
              </a:rPr>
              <a:t>Here are included the actions aimed at the international recruitment of students and PhD students and at fostering mobility as functional to the same political objective.</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Appropriate scholarships for international students.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PhD scholarships for candidates from abroad (even for periods limited to one semester).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Reduction of fees for international students.</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Development of specific reception, accommodation and communication services.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Monitoring quality performance of international students.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a:t>
            </a:r>
            <a:endParaRPr lang="it-IT" sz="2100" dirty="0"/>
          </a:p>
        </p:txBody>
      </p:sp>
      <p:sp>
        <p:nvSpPr>
          <p:cNvPr id="4" name="Rettangolo 3">
            <a:extLst>
              <a:ext uri="{FF2B5EF4-FFF2-40B4-BE49-F238E27FC236}">
                <a16:creationId xmlns:a16="http://schemas.microsoft.com/office/drawing/2014/main" id="{0962A708-5339-4E29-B294-46F1624BE2FB}"/>
              </a:ext>
            </a:extLst>
          </p:cNvPr>
          <p:cNvSpPr/>
          <p:nvPr/>
        </p:nvSpPr>
        <p:spPr>
          <a:xfrm>
            <a:off x="657564" y="875045"/>
            <a:ext cx="8126903" cy="523220"/>
          </a:xfrm>
          <a:prstGeom prst="rect">
            <a:avLst/>
          </a:prstGeom>
        </p:spPr>
        <p:txBody>
          <a:bodyPr wrap="square">
            <a:spAutoFit/>
          </a:bodyPr>
          <a:lstStyle/>
          <a:p>
            <a:r>
              <a:rPr lang="en-US" sz="2700" b="1" i="1" dirty="0">
                <a:solidFill>
                  <a:prstClr val="black"/>
                </a:solidFill>
                <a:latin typeface="Calibri" panose="020F0502020204030204" pitchFamily="34" charset="0"/>
                <a:cs typeface="Arial" panose="020B0604020202020204" pitchFamily="34" charset="0"/>
              </a:rPr>
              <a:t>2.3. Internationalization and mobility of the students </a:t>
            </a:r>
            <a:r>
              <a:rPr lang="en-US" sz="2000" b="1" i="1" dirty="0">
                <a:solidFill>
                  <a:prstClr val="black"/>
                </a:solidFill>
                <a:latin typeface="Calibri" panose="020F0502020204030204" pitchFamily="34" charset="0"/>
                <a:cs typeface="Arial" panose="020B0604020202020204" pitchFamily="34" charset="0"/>
              </a:rPr>
              <a:t>*</a:t>
            </a:r>
            <a:endParaRPr lang="it-IT" sz="2000" b="1" i="1" dirty="0">
              <a:solidFill>
                <a:prstClr val="black"/>
              </a:solidFill>
              <a:latin typeface="Calibri" panose="020F050202020403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F834FC61-2B11-4F30-BAC8-FF52F20D4301}"/>
              </a:ext>
            </a:extLst>
          </p:cNvPr>
          <p:cNvSpPr/>
          <p:nvPr/>
        </p:nvSpPr>
        <p:spPr>
          <a:xfrm>
            <a:off x="179390" y="5945589"/>
            <a:ext cx="8209140" cy="400110"/>
          </a:xfrm>
          <a:prstGeom prst="rect">
            <a:avLst/>
          </a:prstGeom>
        </p:spPr>
        <p:txBody>
          <a:bodyPr wrap="square">
            <a:spAutoFit/>
          </a:bodyPr>
          <a:lstStyle/>
          <a:p>
            <a:r>
              <a:rPr lang="en-US" sz="2000" b="1" i="1" dirty="0">
                <a:solidFill>
                  <a:prstClr val="black"/>
                </a:solidFill>
                <a:latin typeface="Calibri" panose="020F0502020204030204" pitchFamily="34" charset="0"/>
                <a:cs typeface="Arial" panose="020B0604020202020204" pitchFamily="34" charset="0"/>
              </a:rPr>
              <a:t>* including mobility of PhD students, graduates and placement</a:t>
            </a:r>
            <a:endParaRPr lang="it-IT" sz="2000" b="1" i="1" dirty="0">
              <a:solidFill>
                <a:prstClr val="black"/>
              </a:solidFill>
              <a:latin typeface="Calibri" panose="020F0502020204030204" pitchFamily="34" charset="0"/>
              <a:cs typeface="Arial" panose="020B0604020202020204" pitchFamily="34" charset="0"/>
            </a:endParaRPr>
          </a:p>
        </p:txBody>
      </p:sp>
      <p:sp>
        <p:nvSpPr>
          <p:cNvPr id="6" name="Segnaposto piè di pagina 5">
            <a:extLst>
              <a:ext uri="{FF2B5EF4-FFF2-40B4-BE49-F238E27FC236}">
                <a16:creationId xmlns:a16="http://schemas.microsoft.com/office/drawing/2014/main" id="{5B2365CD-E0E7-586F-D415-48417EB0B9CA}"/>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17442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80C333E-6021-426C-8555-E437C4BA01F2}"/>
              </a:ext>
            </a:extLst>
          </p:cNvPr>
          <p:cNvSpPr>
            <a:spLocks noGrp="1"/>
          </p:cNvSpPr>
          <p:nvPr>
            <p:ph type="sldNum" sz="quarter" idx="12"/>
          </p:nvPr>
        </p:nvSpPr>
        <p:spPr/>
        <p:txBody>
          <a:bodyPr/>
          <a:lstStyle/>
          <a:p>
            <a:fld id="{16C683A2-589D-42C0-B3C0-BD9166839D44}" type="slidenum">
              <a:rPr lang="it-IT" smtClean="0"/>
              <a:t>23</a:t>
            </a:fld>
            <a:endParaRPr lang="it-IT"/>
          </a:p>
        </p:txBody>
      </p:sp>
      <p:sp>
        <p:nvSpPr>
          <p:cNvPr id="3" name="CasellaDiTesto 2">
            <a:extLst>
              <a:ext uri="{FF2B5EF4-FFF2-40B4-BE49-F238E27FC236}">
                <a16:creationId xmlns:a16="http://schemas.microsoft.com/office/drawing/2014/main" id="{FF1012E5-F7AD-4648-9034-A760CCADE37A}"/>
              </a:ext>
            </a:extLst>
          </p:cNvPr>
          <p:cNvSpPr txBox="1"/>
          <p:nvPr/>
        </p:nvSpPr>
        <p:spPr>
          <a:xfrm>
            <a:off x="359532" y="2060810"/>
            <a:ext cx="8424936" cy="3503523"/>
          </a:xfrm>
          <a:prstGeom prst="rect">
            <a:avLst/>
          </a:prstGeom>
          <a:noFill/>
        </p:spPr>
        <p:txBody>
          <a:bodyPr wrap="square" rtlCol="0">
            <a:spAutoFit/>
          </a:bodyPr>
          <a:lstStyle/>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a:t>
            </a: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Mutual visits of teachers to learn about the academic cultures in force (quality and evaluation systems, study conditions, etc.).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Student mobility for periods of study integrated into the curriculum and recognition.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Easier and less standardized recognition of credits acquired from abroad.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Student mobility for traineeships.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Student mobility for research activities. </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it-IT" sz="2100" dirty="0">
                <a:solidFill>
                  <a:srgbClr val="000000"/>
                </a:solidFill>
                <a:latin typeface="Calibri" panose="020F0502020204030204" pitchFamily="34" charset="0"/>
                <a:ea typeface="Calibri" panose="020F0502020204030204" pitchFamily="34" charset="0"/>
              </a:rPr>
              <a:t>S</a:t>
            </a:r>
            <a:r>
              <a:rPr lang="en-US" sz="2100" dirty="0" err="1">
                <a:solidFill>
                  <a:srgbClr val="000000"/>
                </a:solidFill>
                <a:latin typeface="Calibri" panose="020F0502020204030204" pitchFamily="34" charset="0"/>
                <a:ea typeface="Calibri" panose="020F0502020204030204" pitchFamily="34" charset="0"/>
              </a:rPr>
              <a:t>tudent</a:t>
            </a:r>
            <a:r>
              <a:rPr lang="en-US" sz="2100" dirty="0">
                <a:solidFill>
                  <a:srgbClr val="000000"/>
                </a:solidFill>
                <a:latin typeface="Calibri" panose="020F0502020204030204" pitchFamily="34" charset="0"/>
                <a:ea typeface="Calibri" panose="020F0502020204030204" pitchFamily="34" charset="0"/>
              </a:rPr>
              <a:t> mobility for intensive courses, also in groups.</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225"/>
              </a:spcAft>
              <a:buFont typeface="Arial" panose="020B0604020202020204" pitchFamily="34" charset="0"/>
              <a:buChar char="•"/>
            </a:pPr>
            <a:r>
              <a:rPr lang="it-IT" sz="2100" dirty="0">
                <a:latin typeface="Calibri" panose="020F0502020204030204" pitchFamily="34" charset="0"/>
                <a:ea typeface="Calibri" panose="020F0502020204030204" pitchFamily="34" charset="0"/>
                <a:cs typeface="Arial" panose="020B0604020202020204" pitchFamily="34" charset="0"/>
              </a:rPr>
              <a:t>Intensive </a:t>
            </a:r>
            <a:r>
              <a:rPr lang="it-IT" sz="2100" dirty="0" err="1">
                <a:latin typeface="Calibri" panose="020F0502020204030204" pitchFamily="34" charset="0"/>
                <a:ea typeface="Calibri" panose="020F0502020204030204" pitchFamily="34" charset="0"/>
                <a:cs typeface="Arial" panose="020B0604020202020204" pitchFamily="34" charset="0"/>
              </a:rPr>
              <a:t>language</a:t>
            </a:r>
            <a:r>
              <a:rPr lang="it-IT" sz="2100" dirty="0">
                <a:latin typeface="Calibri" panose="020F0502020204030204" pitchFamily="34" charset="0"/>
                <a:ea typeface="Calibri" panose="020F0502020204030204" pitchFamily="34" charset="0"/>
                <a:cs typeface="Arial" panose="020B0604020202020204" pitchFamily="34" charset="0"/>
              </a:rPr>
              <a:t> </a:t>
            </a:r>
            <a:r>
              <a:rPr lang="it-IT" sz="2100" dirty="0" err="1">
                <a:latin typeface="Calibri" panose="020F0502020204030204" pitchFamily="34" charset="0"/>
                <a:ea typeface="Calibri" panose="020F0502020204030204" pitchFamily="34" charset="0"/>
                <a:cs typeface="Arial" panose="020B0604020202020204" pitchFamily="34" charset="0"/>
              </a:rPr>
              <a:t>preparation</a:t>
            </a:r>
            <a:r>
              <a:rPr lang="it-IT" sz="2100" dirty="0">
                <a:latin typeface="Calibri" panose="020F0502020204030204" pitchFamily="34" charset="0"/>
                <a:ea typeface="Calibri" panose="020F0502020204030204" pitchFamily="34" charset="0"/>
                <a:cs typeface="Arial" panose="020B0604020202020204" pitchFamily="34" charset="0"/>
              </a:rPr>
              <a:t>. </a:t>
            </a:r>
            <a:endParaRPr lang="it-IT" sz="2100" dirty="0"/>
          </a:p>
        </p:txBody>
      </p:sp>
      <p:sp>
        <p:nvSpPr>
          <p:cNvPr id="4" name="Segnaposto piè di pagina 3">
            <a:extLst>
              <a:ext uri="{FF2B5EF4-FFF2-40B4-BE49-F238E27FC236}">
                <a16:creationId xmlns:a16="http://schemas.microsoft.com/office/drawing/2014/main" id="{CDB7C755-8B29-1237-935D-B884ABC6F0B2}"/>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6674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DF7771-F7A2-4FE1-9A47-290A29F4FF54}"/>
              </a:ext>
            </a:extLst>
          </p:cNvPr>
          <p:cNvSpPr>
            <a:spLocks noGrp="1"/>
          </p:cNvSpPr>
          <p:nvPr>
            <p:ph type="sldNum" sz="quarter" idx="12"/>
          </p:nvPr>
        </p:nvSpPr>
        <p:spPr/>
        <p:txBody>
          <a:bodyPr/>
          <a:lstStyle/>
          <a:p>
            <a:fld id="{16C683A2-589D-42C0-B3C0-BD9166839D44}" type="slidenum">
              <a:rPr lang="it-IT" smtClean="0"/>
              <a:t>24</a:t>
            </a:fld>
            <a:endParaRPr lang="it-IT"/>
          </a:p>
        </p:txBody>
      </p:sp>
      <p:sp>
        <p:nvSpPr>
          <p:cNvPr id="3" name="CasellaDiTesto 2">
            <a:extLst>
              <a:ext uri="{FF2B5EF4-FFF2-40B4-BE49-F238E27FC236}">
                <a16:creationId xmlns:a16="http://schemas.microsoft.com/office/drawing/2014/main" id="{E148EC4D-DDFB-4B5A-9106-CC3B2D84D218}"/>
              </a:ext>
            </a:extLst>
          </p:cNvPr>
          <p:cNvSpPr txBox="1"/>
          <p:nvPr/>
        </p:nvSpPr>
        <p:spPr>
          <a:xfrm>
            <a:off x="179390" y="1988800"/>
            <a:ext cx="8586954" cy="3647152"/>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enrolled students who have participated in international mobility programmes (exchange and non-exchange regime).</a:t>
            </a: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foreign students enrolled in the first year of study programmes (Bachelor and/or Master and/or single cycle Master Degree Programmes) with a degree obtained abroad.</a:t>
            </a: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foreign students enrolled in study programmes (Bachelor and/or Master and/or single cycle Master Degree Programmes) with a degree obtained abroad.</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PhD students enrolled in the first year of PhD Programmes with a degree obtained abroad.</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it-IT" sz="2100" dirty="0">
                <a:solidFill>
                  <a:srgbClr val="000000"/>
                </a:solidFill>
                <a:latin typeface="Calibri" panose="020F0502020204030204" pitchFamily="34" charset="0"/>
                <a:ea typeface="Calibri" panose="020F0502020204030204" pitchFamily="34" charset="0"/>
              </a:rPr>
              <a:t>...</a:t>
            </a:r>
          </a:p>
        </p:txBody>
      </p:sp>
      <p:sp>
        <p:nvSpPr>
          <p:cNvPr id="4" name="Rettangolo 3">
            <a:extLst>
              <a:ext uri="{FF2B5EF4-FFF2-40B4-BE49-F238E27FC236}">
                <a16:creationId xmlns:a16="http://schemas.microsoft.com/office/drawing/2014/main" id="{50483817-7935-4C99-A2A6-B06A1526D224}"/>
              </a:ext>
            </a:extLst>
          </p:cNvPr>
          <p:cNvSpPr/>
          <p:nvPr/>
        </p:nvSpPr>
        <p:spPr>
          <a:xfrm>
            <a:off x="683460" y="776263"/>
            <a:ext cx="1767728" cy="553998"/>
          </a:xfrm>
          <a:prstGeom prst="rect">
            <a:avLst/>
          </a:prstGeom>
        </p:spPr>
        <p:txBody>
          <a:bodyPr wrap="none">
            <a:spAutoFit/>
          </a:bodyPr>
          <a:lstStyle/>
          <a:p>
            <a:r>
              <a:rPr lang="it-IT" sz="3000" b="1" i="1" dirty="0" err="1">
                <a:solidFill>
                  <a:prstClr val="black"/>
                </a:solidFill>
                <a:latin typeface="Calibri" panose="020F0502020204030204" pitchFamily="34" charset="0"/>
                <a:cs typeface="Arial" panose="020B0604020202020204" pitchFamily="34" charset="0"/>
              </a:rPr>
              <a:t>Indicators</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A26CF6C0-F585-3694-FAC7-2421B9F1EEE5}"/>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17561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DF7771-F7A2-4FE1-9A47-290A29F4FF54}"/>
              </a:ext>
            </a:extLst>
          </p:cNvPr>
          <p:cNvSpPr>
            <a:spLocks noGrp="1"/>
          </p:cNvSpPr>
          <p:nvPr>
            <p:ph type="sldNum" sz="quarter" idx="12"/>
          </p:nvPr>
        </p:nvSpPr>
        <p:spPr/>
        <p:txBody>
          <a:bodyPr/>
          <a:lstStyle/>
          <a:p>
            <a:fld id="{16C683A2-589D-42C0-B3C0-BD9166839D44}" type="slidenum">
              <a:rPr lang="it-IT" smtClean="0"/>
              <a:t>25</a:t>
            </a:fld>
            <a:endParaRPr lang="it-IT"/>
          </a:p>
        </p:txBody>
      </p:sp>
      <p:sp>
        <p:nvSpPr>
          <p:cNvPr id="3" name="CasellaDiTesto 2">
            <a:extLst>
              <a:ext uri="{FF2B5EF4-FFF2-40B4-BE49-F238E27FC236}">
                <a16:creationId xmlns:a16="http://schemas.microsoft.com/office/drawing/2014/main" id="{E148EC4D-DDFB-4B5A-9106-CC3B2D84D218}"/>
              </a:ext>
            </a:extLst>
          </p:cNvPr>
          <p:cNvSpPr txBox="1"/>
          <p:nvPr/>
        </p:nvSpPr>
        <p:spPr>
          <a:xfrm>
            <a:off x="554757" y="1916790"/>
            <a:ext cx="8586954" cy="4293483"/>
          </a:xfrm>
          <a:prstGeom prst="rect">
            <a:avLst/>
          </a:prstGeom>
          <a:noFill/>
        </p:spPr>
        <p:txBody>
          <a:bodyPr wrap="square" rtlCol="0">
            <a:spAutoFit/>
          </a:bodyPr>
          <a:lstStyle/>
          <a:p>
            <a:pPr marL="342900" indent="-342900">
              <a:buFont typeface="Arial" panose="020B0604020202020204" pitchFamily="34" charset="0"/>
              <a:buChar char="•"/>
            </a:pPr>
            <a:r>
              <a:rPr lang="it-IT" sz="2100" dirty="0">
                <a:solidFill>
                  <a:srgbClr val="000000"/>
                </a:solidFill>
                <a:latin typeface="Calibri" panose="020F0502020204030204" pitchFamily="34" charset="0"/>
                <a:ea typeface="Calibri" panose="020F0502020204030204" pitchFamily="34" charset="0"/>
              </a:rPr>
              <a:t>...</a:t>
            </a: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foreign students (foreign citizenship) enrolled in study programmes (Bachelor and/or Master and/or single cycle Master Degree Programmes).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foreign students (foreign citizenship) enrolled in PhD Programmes.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foreign students enrolled in the first year in all the Study Programmes fully taught in a foreign language.</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Proportion of graduates who, under the Erasmus Programme, spent a period of study abroad lasting at least 3 months.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students on mobility abroad.</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incoming students.</a:t>
            </a: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a:t>
            </a:r>
            <a:endParaRPr lang="it-IT" sz="2100" dirty="0">
              <a:solidFill>
                <a:srgbClr val="000000"/>
              </a:solidFill>
              <a:latin typeface="Calibri" panose="020F0502020204030204" pitchFamily="34" charset="0"/>
              <a:ea typeface="Calibri" panose="020F0502020204030204" pitchFamily="34" charset="0"/>
            </a:endParaRPr>
          </a:p>
        </p:txBody>
      </p:sp>
      <p:sp>
        <p:nvSpPr>
          <p:cNvPr id="4" name="Segnaposto piè di pagina 3">
            <a:extLst>
              <a:ext uri="{FF2B5EF4-FFF2-40B4-BE49-F238E27FC236}">
                <a16:creationId xmlns:a16="http://schemas.microsoft.com/office/drawing/2014/main" id="{CA22DAB0-0DB5-6043-06C7-0822A3B2016D}"/>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45601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701EC3-1D06-4810-B797-7A5854321EA5}"/>
              </a:ext>
            </a:extLst>
          </p:cNvPr>
          <p:cNvSpPr>
            <a:spLocks noGrp="1"/>
          </p:cNvSpPr>
          <p:nvPr>
            <p:ph type="sldNum" sz="quarter" idx="12"/>
          </p:nvPr>
        </p:nvSpPr>
        <p:spPr/>
        <p:txBody>
          <a:bodyPr/>
          <a:lstStyle/>
          <a:p>
            <a:fld id="{16C683A2-589D-42C0-B3C0-BD9166839D44}" type="slidenum">
              <a:rPr lang="it-IT" smtClean="0"/>
              <a:t>26</a:t>
            </a:fld>
            <a:endParaRPr lang="it-IT"/>
          </a:p>
        </p:txBody>
      </p:sp>
      <p:sp>
        <p:nvSpPr>
          <p:cNvPr id="3" name="CasellaDiTesto 2">
            <a:extLst>
              <a:ext uri="{FF2B5EF4-FFF2-40B4-BE49-F238E27FC236}">
                <a16:creationId xmlns:a16="http://schemas.microsoft.com/office/drawing/2014/main" id="{8E755E6D-6D5E-4716-856A-2F32F463BFFB}"/>
              </a:ext>
            </a:extLst>
          </p:cNvPr>
          <p:cNvSpPr txBox="1"/>
          <p:nvPr/>
        </p:nvSpPr>
        <p:spPr>
          <a:xfrm>
            <a:off x="305526" y="1916790"/>
            <a:ext cx="8532948" cy="3826689"/>
          </a:xfrm>
          <a:prstGeom prst="rect">
            <a:avLst/>
          </a:prstGeom>
          <a:noFill/>
        </p:spPr>
        <p:txBody>
          <a:bodyPr wrap="square" rtlCol="0">
            <a:spAutoFit/>
          </a:bodyPr>
          <a:lstStyle/>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a:t>
            </a: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Proportion of credits achieved abroad.</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Number of credits achieved abroad for ERASMUS mobility/Number of months spent in mobility.</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Number of incoming ERASMUS mobility students/Number of outgoing ERASMUS mobility students.</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Number of ERASMUS mobility students enrolling in A.Y. ….</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Number of ERASMUS mobility students graduating in A.Y. ….</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Credits obtained abroad in the A.Y. … by students, within the normal duration of the Study Programme.</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a:t>
            </a:r>
            <a:endParaRPr lang="it-IT" sz="1350" dirty="0"/>
          </a:p>
        </p:txBody>
      </p:sp>
      <p:sp>
        <p:nvSpPr>
          <p:cNvPr id="4" name="Segnaposto piè di pagina 3">
            <a:extLst>
              <a:ext uri="{FF2B5EF4-FFF2-40B4-BE49-F238E27FC236}">
                <a16:creationId xmlns:a16="http://schemas.microsoft.com/office/drawing/2014/main" id="{9B6FCF8A-9954-BB21-CCBC-BFB5478A98D0}"/>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50660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701EC3-1D06-4810-B797-7A5854321EA5}"/>
              </a:ext>
            </a:extLst>
          </p:cNvPr>
          <p:cNvSpPr>
            <a:spLocks noGrp="1"/>
          </p:cNvSpPr>
          <p:nvPr>
            <p:ph type="sldNum" sz="quarter" idx="12"/>
          </p:nvPr>
        </p:nvSpPr>
        <p:spPr/>
        <p:txBody>
          <a:bodyPr/>
          <a:lstStyle/>
          <a:p>
            <a:fld id="{16C683A2-589D-42C0-B3C0-BD9166839D44}" type="slidenum">
              <a:rPr lang="it-IT" smtClean="0"/>
              <a:t>27</a:t>
            </a:fld>
            <a:endParaRPr lang="it-IT"/>
          </a:p>
        </p:txBody>
      </p:sp>
      <p:sp>
        <p:nvSpPr>
          <p:cNvPr id="3" name="CasellaDiTesto 2">
            <a:extLst>
              <a:ext uri="{FF2B5EF4-FFF2-40B4-BE49-F238E27FC236}">
                <a16:creationId xmlns:a16="http://schemas.microsoft.com/office/drawing/2014/main" id="{8E755E6D-6D5E-4716-856A-2F32F463BFFB}"/>
              </a:ext>
            </a:extLst>
          </p:cNvPr>
          <p:cNvSpPr txBox="1"/>
          <p:nvPr/>
        </p:nvSpPr>
        <p:spPr>
          <a:xfrm>
            <a:off x="305526" y="1626257"/>
            <a:ext cx="8532948" cy="4719241"/>
          </a:xfrm>
          <a:prstGeom prst="rect">
            <a:avLst/>
          </a:prstGeom>
          <a:noFill/>
        </p:spPr>
        <p:txBody>
          <a:bodyPr wrap="square" rtlCol="0">
            <a:spAutoFit/>
          </a:bodyPr>
          <a:lstStyle/>
          <a:p>
            <a:pPr marL="342900" indent="-342900">
              <a:spcAft>
                <a:spcPts val="225"/>
              </a:spcAft>
              <a:buFont typeface="Arial" panose="020B0604020202020204" pitchFamily="34" charset="0"/>
              <a:buChar char="•"/>
            </a:pPr>
            <a:r>
              <a:rPr lang="it-IT" sz="2100" dirty="0">
                <a:solidFill>
                  <a:srgbClr val="000000"/>
                </a:solidFill>
                <a:ea typeface="Calibri" panose="020F0502020204030204" pitchFamily="34" charset="0"/>
              </a:rPr>
              <a:t>...</a:t>
            </a: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Number of graduates, who acquired at least 9 credits abroad within the normal duration of their Study Programme.</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solidFill>
                  <a:srgbClr val="000000"/>
                </a:solidFill>
                <a:ea typeface="Calibri" panose="020F0502020204030204" pitchFamily="34" charset="0"/>
              </a:rPr>
              <a:t>Proportion of graduates who, under the ERASMUS Programme, spent a period of study abroad lasting at least 3 months.</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Ratio between the percentage of PhD students who spent a documented period of at least one month in foreign universities or in a foreign laboratory or archive or library, and the average percentage of PhD students who spent a documented period of at least one </a:t>
            </a:r>
            <a:r>
              <a:rPr lang="en-US" sz="2100" dirty="0">
                <a:solidFill>
                  <a:srgbClr val="000000"/>
                </a:solidFill>
                <a:ea typeface="Calibri" panose="020F0502020204030204" pitchFamily="34" charset="0"/>
              </a:rPr>
              <a:t>month in foreign universities or laboratory or archive or library, during PhD Programmes of the same area.</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Ratio between the percentage of foreign candidates, i.e. the ones who graduated in foreign universities, and the average percentage of external Italian candidates in PhD Programmes of the area.</a:t>
            </a:r>
            <a:endParaRPr lang="it-IT" sz="2100" dirty="0"/>
          </a:p>
        </p:txBody>
      </p:sp>
      <p:sp>
        <p:nvSpPr>
          <p:cNvPr id="4" name="Segnaposto piè di pagina 3">
            <a:extLst>
              <a:ext uri="{FF2B5EF4-FFF2-40B4-BE49-F238E27FC236}">
                <a16:creationId xmlns:a16="http://schemas.microsoft.com/office/drawing/2014/main" id="{F27C53DD-BFBF-A266-3D29-08E31ED202D3}"/>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890747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701EC3-1D06-4810-B797-7A5854321EA5}"/>
              </a:ext>
            </a:extLst>
          </p:cNvPr>
          <p:cNvSpPr>
            <a:spLocks noGrp="1"/>
          </p:cNvSpPr>
          <p:nvPr>
            <p:ph type="sldNum" sz="quarter" idx="12"/>
          </p:nvPr>
        </p:nvSpPr>
        <p:spPr/>
        <p:txBody>
          <a:bodyPr/>
          <a:lstStyle/>
          <a:p>
            <a:fld id="{16C683A2-589D-42C0-B3C0-BD9166839D44}" type="slidenum">
              <a:rPr lang="it-IT" smtClean="0"/>
              <a:t>28</a:t>
            </a:fld>
            <a:endParaRPr lang="it-IT"/>
          </a:p>
        </p:txBody>
      </p:sp>
      <p:sp>
        <p:nvSpPr>
          <p:cNvPr id="4" name="CasellaDiTesto 3">
            <a:extLst>
              <a:ext uri="{FF2B5EF4-FFF2-40B4-BE49-F238E27FC236}">
                <a16:creationId xmlns:a16="http://schemas.microsoft.com/office/drawing/2014/main" id="{43AF04E2-A994-4A82-93F1-BA7680080BF4}"/>
              </a:ext>
            </a:extLst>
          </p:cNvPr>
          <p:cNvSpPr txBox="1"/>
          <p:nvPr/>
        </p:nvSpPr>
        <p:spPr>
          <a:xfrm>
            <a:off x="359532" y="1916790"/>
            <a:ext cx="8424936" cy="3103414"/>
          </a:xfrm>
          <a:prstGeom prst="rect">
            <a:avLst/>
          </a:prstGeom>
          <a:noFill/>
        </p:spPr>
        <p:txBody>
          <a:bodyPr wrap="square" rtlCol="0">
            <a:spAutoFit/>
          </a:bodyPr>
          <a:lstStyle/>
          <a:p>
            <a:pPr marL="217170" indent="-217170"/>
            <a:endParaRPr lang="en-US" sz="2100" dirty="0">
              <a:ea typeface="Calibri" panose="020F0502020204030204" pitchFamily="34" charset="0"/>
              <a:cs typeface="Arial" panose="020B0604020202020204" pitchFamily="34" charset="0"/>
            </a:endParaRPr>
          </a:p>
          <a:p>
            <a:pPr marL="217170" indent="-217170">
              <a:spcAft>
                <a:spcPts val="225"/>
              </a:spcAft>
            </a:pPr>
            <a:r>
              <a:rPr lang="en-US" sz="2100" b="1" i="1" dirty="0">
                <a:ea typeface="Calibri" panose="020F0502020204030204" pitchFamily="34" charset="0"/>
                <a:cs typeface="Arial" panose="020B0604020202020204" pitchFamily="34" charset="0"/>
              </a:rPr>
              <a:t>Actions</a:t>
            </a: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Integration of visiting professors into teaching activities.</a:t>
            </a:r>
            <a:endParaRPr lang="it-IT" sz="2100" dirty="0">
              <a:ea typeface="Calibri" panose="020F0502020204030204" pitchFamily="34" charset="0"/>
              <a:cs typeface="Arial" panose="020B060402020202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Recruitment of international researchers and teachers, also through the so-called ‘brain return’.</a:t>
            </a:r>
            <a:endParaRPr lang="it-IT" sz="2100" dirty="0">
              <a:ea typeface="Calibri" panose="020F0502020204030204" pitchFamily="34" charset="0"/>
              <a:cs typeface="Arial" panose="020B060402020202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Outbound teacher mobility and survey/database of teachers' international experiences.</a:t>
            </a:r>
            <a:endParaRPr lang="it-IT" sz="21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ea typeface="Calibri" panose="020F0502020204030204" pitchFamily="34" charset="0"/>
                <a:cs typeface="Arial" panose="020B0604020202020204" pitchFamily="34" charset="0"/>
              </a:rPr>
              <a:t>Professional updating of teachers with a view to exchange between </a:t>
            </a:r>
            <a:r>
              <a:rPr lang="en-US" sz="2100" dirty="0" err="1">
                <a:ea typeface="Calibri" panose="020F0502020204030204" pitchFamily="34" charset="0"/>
                <a:cs typeface="Arial" panose="020B0604020202020204" pitchFamily="34" charset="0"/>
              </a:rPr>
              <a:t>centres</a:t>
            </a:r>
            <a:r>
              <a:rPr lang="en-US" sz="2100" dirty="0">
                <a:ea typeface="Calibri" panose="020F0502020204030204" pitchFamily="34" charset="0"/>
                <a:cs typeface="Arial" panose="020B0604020202020204" pitchFamily="34" charset="0"/>
              </a:rPr>
              <a:t> of excellence (improving the quality of teaching).</a:t>
            </a:r>
            <a:endParaRPr lang="it-IT" sz="2100" dirty="0"/>
          </a:p>
        </p:txBody>
      </p:sp>
      <p:sp>
        <p:nvSpPr>
          <p:cNvPr id="3" name="Rettangolo 2">
            <a:extLst>
              <a:ext uri="{FF2B5EF4-FFF2-40B4-BE49-F238E27FC236}">
                <a16:creationId xmlns:a16="http://schemas.microsoft.com/office/drawing/2014/main" id="{4E2F818C-24FF-4D43-96D4-9F8236C268E0}"/>
              </a:ext>
            </a:extLst>
          </p:cNvPr>
          <p:cNvSpPr/>
          <p:nvPr/>
        </p:nvSpPr>
        <p:spPr>
          <a:xfrm>
            <a:off x="611450" y="908650"/>
            <a:ext cx="8281150" cy="523220"/>
          </a:xfrm>
          <a:prstGeom prst="rect">
            <a:avLst/>
          </a:prstGeom>
        </p:spPr>
        <p:txBody>
          <a:bodyPr wrap="square">
            <a:spAutoFit/>
          </a:bodyPr>
          <a:lstStyle/>
          <a:p>
            <a:pPr marL="217170" indent="-217170"/>
            <a:r>
              <a:rPr lang="en-US" sz="2800" b="1" i="1" dirty="0">
                <a:solidFill>
                  <a:prstClr val="black"/>
                </a:solidFill>
                <a:latin typeface="Calibri" panose="020F0502020204030204" pitchFamily="34" charset="0"/>
                <a:cs typeface="Arial" panose="020B0604020202020204" pitchFamily="34" charset="0"/>
              </a:rPr>
              <a:t>2.4 Internationalization and mobility of teaching staff</a:t>
            </a:r>
          </a:p>
        </p:txBody>
      </p:sp>
      <p:sp>
        <p:nvSpPr>
          <p:cNvPr id="5" name="Segnaposto piè di pagina 4">
            <a:extLst>
              <a:ext uri="{FF2B5EF4-FFF2-40B4-BE49-F238E27FC236}">
                <a16:creationId xmlns:a16="http://schemas.microsoft.com/office/drawing/2014/main" id="{EAECA74A-AA0E-77FC-F49E-36397A557413}"/>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06751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29</a:t>
            </a:fld>
            <a:endParaRPr lang="it-IT"/>
          </a:p>
        </p:txBody>
      </p:sp>
      <p:sp>
        <p:nvSpPr>
          <p:cNvPr id="3" name="CasellaDiTesto 2">
            <a:extLst>
              <a:ext uri="{FF2B5EF4-FFF2-40B4-BE49-F238E27FC236}">
                <a16:creationId xmlns:a16="http://schemas.microsoft.com/office/drawing/2014/main" id="{83D20025-C602-4C88-8E11-4B76B0F0E4A6}"/>
              </a:ext>
            </a:extLst>
          </p:cNvPr>
          <p:cNvSpPr txBox="1"/>
          <p:nvPr/>
        </p:nvSpPr>
        <p:spPr>
          <a:xfrm>
            <a:off x="278523" y="1585815"/>
            <a:ext cx="8586954" cy="3749744"/>
          </a:xfrm>
          <a:prstGeom prst="rect">
            <a:avLst/>
          </a:prstGeom>
          <a:noFill/>
        </p:spPr>
        <p:txBody>
          <a:bodyPr wrap="square" rtlCol="0">
            <a:spAutoFit/>
          </a:bodyPr>
          <a:lstStyle/>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teachers from foreign universities (visiting professors), who have been assigned an official course or in any case with certified visiting professor periods of at least three months.</a:t>
            </a:r>
            <a:endParaRPr lang="it-IT" sz="2100" dirty="0">
              <a:solidFill>
                <a:srgbClr val="000000"/>
              </a:solidFill>
              <a:latin typeface="Calibri" panose="020F0502020204030204" pitchFamily="34" charset="0"/>
              <a:ea typeface="Calibri" panose="020F0502020204030204" pitchFamily="34" charset="0"/>
            </a:endParaRP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researchers recruited as winners of programmes funded at national level (like the ‘Levi Montalcini’ </a:t>
            </a:r>
            <a:r>
              <a:rPr lang="en-US" sz="2100" dirty="0" err="1">
                <a:solidFill>
                  <a:srgbClr val="000000"/>
                </a:solidFill>
                <a:latin typeface="Calibri" panose="020F0502020204030204" pitchFamily="34" charset="0"/>
                <a:ea typeface="Calibri" panose="020F0502020204030204" pitchFamily="34" charset="0"/>
              </a:rPr>
              <a:t>programme</a:t>
            </a:r>
            <a:r>
              <a:rPr lang="en-US" sz="2100" dirty="0">
                <a:solidFill>
                  <a:srgbClr val="000000"/>
                </a:solidFill>
                <a:latin typeface="Calibri" panose="020F0502020204030204" pitchFamily="34" charset="0"/>
                <a:ea typeface="Calibri" panose="020F0502020204030204" pitchFamily="34" charset="0"/>
              </a:rPr>
              <a:t>).</a:t>
            </a:r>
            <a:endParaRPr lang="it-IT" sz="2100" dirty="0">
              <a:solidFill>
                <a:srgbClr val="000000"/>
              </a:solidFill>
              <a:latin typeface="Calibri" panose="020F0502020204030204" pitchFamily="34" charset="0"/>
              <a:ea typeface="Calibri" panose="020F0502020204030204" pitchFamily="34" charset="0"/>
            </a:endParaRP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professors recruited for ‘clear fame’, or who have served for at least 3 years in universities or foreign research institutions in equivalent academic positions, or who have previously been beneficiaries of direct call in the frame of the so-called ‘brain return’ programme.</a:t>
            </a:r>
            <a:endParaRPr lang="it-IT" sz="2100" dirty="0">
              <a:solidFill>
                <a:srgbClr val="000000"/>
              </a:solidFill>
              <a:latin typeface="Calibri" panose="020F0502020204030204" pitchFamily="34" charset="0"/>
              <a:ea typeface="Calibri" panose="020F0502020204030204" pitchFamily="34" charset="0"/>
            </a:endParaRP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Teachers on international mobility (months/person in and out).</a:t>
            </a:r>
            <a:endParaRPr lang="it-IT" sz="2100" dirty="0">
              <a:solidFill>
                <a:srgbClr val="000000"/>
              </a:solidFill>
              <a:latin typeface="Calibri" panose="020F0502020204030204" pitchFamily="34" charset="0"/>
              <a:ea typeface="Calibri" panose="020F0502020204030204" pitchFamily="34" charset="0"/>
            </a:endParaRPr>
          </a:p>
          <a:p>
            <a:pPr marL="346234" indent="-342900">
              <a:buFont typeface="Arial" panose="020B0604020202020204" pitchFamily="34" charset="0"/>
              <a:buChar char="•"/>
            </a:pPr>
            <a:r>
              <a:rPr lang="it-IT" sz="2100" dirty="0">
                <a:solidFill>
                  <a:srgbClr val="000000"/>
                </a:solidFill>
                <a:latin typeface="Calibri" panose="020F0502020204030204" pitchFamily="34" charset="0"/>
                <a:ea typeface="Calibri" panose="020F0502020204030204" pitchFamily="34" charset="0"/>
              </a:rPr>
              <a:t>...</a:t>
            </a:r>
            <a:endParaRPr lang="it-IT" sz="1350" dirty="0"/>
          </a:p>
        </p:txBody>
      </p:sp>
      <p:sp>
        <p:nvSpPr>
          <p:cNvPr id="4" name="Rettangolo 3">
            <a:extLst>
              <a:ext uri="{FF2B5EF4-FFF2-40B4-BE49-F238E27FC236}">
                <a16:creationId xmlns:a16="http://schemas.microsoft.com/office/drawing/2014/main" id="{B2B13BF5-03C8-4BE0-B119-9C7DEF36DA66}"/>
              </a:ext>
            </a:extLst>
          </p:cNvPr>
          <p:cNvSpPr/>
          <p:nvPr/>
        </p:nvSpPr>
        <p:spPr>
          <a:xfrm>
            <a:off x="683460" y="883801"/>
            <a:ext cx="1662378" cy="523220"/>
          </a:xfrm>
          <a:prstGeom prst="rect">
            <a:avLst/>
          </a:prstGeom>
        </p:spPr>
        <p:txBody>
          <a:bodyPr wrap="none">
            <a:spAutoFit/>
          </a:bodyPr>
          <a:lstStyle/>
          <a:p>
            <a:pPr marL="3334">
              <a:spcAft>
                <a:spcPts val="225"/>
              </a:spcAft>
            </a:pPr>
            <a:r>
              <a:rPr lang="it-IT" sz="2800" b="1" i="1" dirty="0" err="1">
                <a:solidFill>
                  <a:prstClr val="black"/>
                </a:solidFill>
                <a:latin typeface="Calibri" panose="020F0502020204030204" pitchFamily="34" charset="0"/>
                <a:cs typeface="Arial" panose="020B0604020202020204" pitchFamily="34" charset="0"/>
              </a:rPr>
              <a:t>Indicators</a:t>
            </a:r>
            <a:endParaRPr lang="it-IT" sz="28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333A3588-2CD8-A660-A1FA-61307C17D1F1}"/>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09705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460" y="908650"/>
            <a:ext cx="8030743" cy="500393"/>
          </a:xfrm>
          <a:prstGeom prst="rect">
            <a:avLst/>
          </a:prstGeom>
        </p:spPr>
        <p:txBody>
          <a:bodyPr vert="horz" wrap="square" lIns="0" tIns="0" rIns="0" bIns="0" rtlCol="0" anchor="ctr">
            <a:spAutoFit/>
          </a:bodyPr>
          <a:lstStyle/>
          <a:p>
            <a:pPr algn="ctr"/>
            <a:r>
              <a:rPr lang="en-US" kern="0" dirty="0">
                <a:solidFill>
                  <a:srgbClr val="0070C0"/>
                </a:solidFill>
              </a:rPr>
              <a:t>Main actions implemented by the EU</a:t>
            </a:r>
          </a:p>
        </p:txBody>
      </p:sp>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a:xfrm>
            <a:off x="7019465" y="6377940"/>
            <a:ext cx="1384347" cy="342900"/>
          </a:xfrm>
        </p:spPr>
        <p:txBody>
          <a:bodyPr/>
          <a:lstStyle/>
          <a:p>
            <a:fld id="{B6F15528-21DE-4FAA-801E-634DDDAF4B2B}" type="slidenum">
              <a:rPr lang="it-IT" smtClean="0"/>
              <a:t>3</a:t>
            </a:fld>
            <a:endParaRPr lang="it-IT" dirty="0"/>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790575" y="2132820"/>
            <a:ext cx="7648327" cy="4119835"/>
          </a:xfrm>
          <a:prstGeom prst="rect">
            <a:avLst/>
          </a:prstGeom>
        </p:spPr>
        <p:txBody>
          <a:bodyPr wrap="square" lIns="36134" tIns="36134" rIns="36134" bIns="36134">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613" b="1" i="1" kern="0" dirty="0">
                <a:solidFill>
                  <a:srgbClr val="FF0000"/>
                </a:solidFill>
              </a:rPr>
              <a:t>Erasmus+</a:t>
            </a:r>
            <a:r>
              <a:rPr lang="en-US" sz="3613" i="1" kern="0" dirty="0">
                <a:solidFill>
                  <a:sysClr val="windowText" lastClr="000000"/>
                </a:solidFill>
              </a:rPr>
              <a:t> </a:t>
            </a:r>
            <a:r>
              <a:rPr lang="en-US" sz="2810" kern="0" dirty="0">
                <a:solidFill>
                  <a:sysClr val="windowText" lastClr="000000"/>
                </a:solidFill>
              </a:rPr>
              <a:t>(European Community Action Scheme for the Mobility of University Students), 2021-2027 </a:t>
            </a:r>
            <a:r>
              <a:rPr lang="en-US" sz="2810" kern="0" dirty="0" err="1">
                <a:solidFill>
                  <a:sysClr val="windowText" lastClr="000000"/>
                </a:solidFill>
              </a:rPr>
              <a:t>programme</a:t>
            </a:r>
            <a:r>
              <a:rPr lang="en-US" sz="2810" kern="0" dirty="0">
                <a:solidFill>
                  <a:sysClr val="windowText" lastClr="000000"/>
                </a:solidFill>
              </a:rPr>
              <a:t> and former </a:t>
            </a:r>
            <a:r>
              <a:rPr lang="en-US" sz="2810" b="1" i="1" kern="0" dirty="0">
                <a:solidFill>
                  <a:srgbClr val="FF0000"/>
                </a:solidFill>
              </a:rPr>
              <a:t>Erasmus</a:t>
            </a:r>
            <a:r>
              <a:rPr lang="en-US" sz="2810" kern="0" dirty="0">
                <a:solidFill>
                  <a:srgbClr val="FF0000"/>
                </a:solidFill>
              </a:rPr>
              <a:t> </a:t>
            </a:r>
            <a:r>
              <a:rPr lang="en-US" sz="2810" kern="0" dirty="0" err="1">
                <a:solidFill>
                  <a:sysClr val="windowText" lastClr="000000"/>
                </a:solidFill>
              </a:rPr>
              <a:t>programme</a:t>
            </a:r>
            <a:r>
              <a:rPr lang="en-US" sz="2810" kern="0" dirty="0">
                <a:solidFill>
                  <a:sysClr val="windowText" lastClr="000000"/>
                </a:solidFill>
              </a:rPr>
              <a:t>.</a:t>
            </a:r>
          </a:p>
          <a:p>
            <a:pPr algn="just"/>
            <a:endParaRPr lang="en-US" sz="2810" kern="0" dirty="0">
              <a:solidFill>
                <a:sysClr val="windowText" lastClr="000000"/>
              </a:solidFill>
            </a:endParaRPr>
          </a:p>
          <a:p>
            <a:pPr marL="458892" lvl="1" algn="just" defTabSz="917783">
              <a:defRPr/>
            </a:pPr>
            <a:r>
              <a:rPr lang="en-US" sz="2208" kern="0" dirty="0">
                <a:solidFill>
                  <a:sysClr val="windowText" lastClr="000000"/>
                </a:solidFill>
                <a:latin typeface="Calibri"/>
              </a:rPr>
              <a:t>Large scale mobility for driving changes, keeping into account:</a:t>
            </a:r>
          </a:p>
          <a:p>
            <a:pPr marL="917783" lvl="2" algn="just" defTabSz="917783">
              <a:defRPr/>
            </a:pPr>
            <a:endParaRPr lang="en-US" sz="2409" kern="0" dirty="0">
              <a:solidFill>
                <a:sysClr val="windowText" lastClr="000000"/>
              </a:solidFill>
              <a:latin typeface="Calibri"/>
            </a:endParaRPr>
          </a:p>
          <a:p>
            <a:pPr marL="917783" lvl="2" algn="just" defTabSz="917783">
              <a:defRPr/>
            </a:pPr>
            <a:r>
              <a:rPr lang="en-US" sz="2409" kern="0" dirty="0">
                <a:solidFill>
                  <a:sysClr val="windowText" lastClr="000000"/>
                </a:solidFill>
                <a:latin typeface="Calibri"/>
              </a:rPr>
              <a:t>compatibility of Higher Education systems, </a:t>
            </a:r>
          </a:p>
          <a:p>
            <a:pPr marL="917783" lvl="2" algn="just" defTabSz="917783">
              <a:defRPr/>
            </a:pPr>
            <a:endParaRPr lang="en-US" sz="2409" kern="0" dirty="0">
              <a:solidFill>
                <a:sysClr val="windowText" lastClr="000000"/>
              </a:solidFill>
              <a:latin typeface="Calibri"/>
            </a:endParaRPr>
          </a:p>
          <a:p>
            <a:pPr marL="917783" lvl="2" algn="just" defTabSz="917783">
              <a:defRPr/>
            </a:pPr>
            <a:r>
              <a:rPr lang="en-US" sz="2409" kern="0" dirty="0">
                <a:solidFill>
                  <a:sysClr val="windowText" lastClr="000000"/>
                </a:solidFill>
                <a:latin typeface="Calibri"/>
              </a:rPr>
              <a:t>definition of clear rules for the recognition of periods of study abroad. </a:t>
            </a: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506952" y="6377940"/>
            <a:ext cx="3509051" cy="342900"/>
          </a:xfrm>
        </p:spPr>
        <p:txBody>
          <a:bodyPr/>
          <a:lstStyle/>
          <a:p>
            <a:r>
              <a:rPr lang="it-IT" dirty="0"/>
              <a:t>«MERGE» ERASMUS+ </a:t>
            </a:r>
            <a:r>
              <a:rPr lang="it-IT" dirty="0" err="1"/>
              <a:t>CBHE</a:t>
            </a:r>
            <a:r>
              <a:rPr lang="it-IT" dirty="0"/>
              <a:t> PROJECT</a:t>
            </a:r>
          </a:p>
        </p:txBody>
      </p:sp>
    </p:spTree>
    <p:extLst>
      <p:ext uri="{BB962C8B-B14F-4D97-AF65-F5344CB8AC3E}">
        <p14:creationId xmlns:p14="http://schemas.microsoft.com/office/powerpoint/2010/main" val="1549061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30</a:t>
            </a:fld>
            <a:endParaRPr lang="it-IT"/>
          </a:p>
        </p:txBody>
      </p:sp>
      <p:sp>
        <p:nvSpPr>
          <p:cNvPr id="3" name="CasellaDiTesto 2">
            <a:extLst>
              <a:ext uri="{FF2B5EF4-FFF2-40B4-BE49-F238E27FC236}">
                <a16:creationId xmlns:a16="http://schemas.microsoft.com/office/drawing/2014/main" id="{83D20025-C602-4C88-8E11-4B76B0F0E4A6}"/>
              </a:ext>
            </a:extLst>
          </p:cNvPr>
          <p:cNvSpPr txBox="1"/>
          <p:nvPr/>
        </p:nvSpPr>
        <p:spPr>
          <a:xfrm>
            <a:off x="557046" y="1877293"/>
            <a:ext cx="8586954" cy="3103414"/>
          </a:xfrm>
          <a:prstGeom prst="rect">
            <a:avLst/>
          </a:prstGeom>
          <a:noFill/>
        </p:spPr>
        <p:txBody>
          <a:bodyPr wrap="square" rtlCol="0">
            <a:spAutoFit/>
          </a:bodyPr>
          <a:lstStyle/>
          <a:p>
            <a:pPr marL="346234" indent="-342900">
              <a:spcAft>
                <a:spcPts val="225"/>
              </a:spcAft>
              <a:buFont typeface="Arial" panose="020B0604020202020204" pitchFamily="34" charset="0"/>
              <a:buChar char="•"/>
            </a:pPr>
            <a:r>
              <a:rPr lang="it-IT" sz="2100" dirty="0">
                <a:solidFill>
                  <a:srgbClr val="000000"/>
                </a:solidFill>
                <a:latin typeface="Calibri" panose="020F0502020204030204" pitchFamily="34" charset="0"/>
                <a:ea typeface="Calibri" panose="020F0502020204030204" pitchFamily="34" charset="0"/>
              </a:rPr>
              <a:t>... </a:t>
            </a: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foreign researchers (affiliated to foreign bodies/institutions) visiting the Department in the reference years.</a:t>
            </a:r>
            <a:endParaRPr lang="it-IT" sz="2100" dirty="0">
              <a:solidFill>
                <a:srgbClr val="000000"/>
              </a:solidFill>
              <a:latin typeface="Calibri" panose="020F0502020204030204" pitchFamily="34" charset="0"/>
              <a:ea typeface="Calibri" panose="020F0502020204030204" pitchFamily="34" charset="0"/>
            </a:endParaRP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teachers, researchers, PhD students and grant holders on international mobility during the reference years.</a:t>
            </a:r>
            <a:endParaRPr lang="it-IT" sz="2100" dirty="0">
              <a:solidFill>
                <a:srgbClr val="000000"/>
              </a:solidFill>
              <a:latin typeface="Calibri" panose="020F0502020204030204" pitchFamily="34" charset="0"/>
              <a:ea typeface="Calibri" panose="020F0502020204030204" pitchFamily="34" charset="0"/>
            </a:endParaRPr>
          </a:p>
          <a:p>
            <a:pPr marL="346234" indent="-342900">
              <a:spcAft>
                <a:spcPts val="225"/>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fellows of international scientific societies.</a:t>
            </a:r>
            <a:endParaRPr lang="it-IT" sz="2100" dirty="0">
              <a:solidFill>
                <a:srgbClr val="000000"/>
              </a:solidFill>
              <a:latin typeface="Calibri" panose="020F0502020204030204" pitchFamily="34" charset="0"/>
              <a:ea typeface="Calibri" panose="020F0502020204030204" pitchFamily="34" charset="0"/>
            </a:endParaRPr>
          </a:p>
          <a:p>
            <a:pPr marL="346234"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Assignment to teachers, researchers, PhD students and fellows of officialized and documented teaching activities at foreign universities, during the reference period.</a:t>
            </a:r>
            <a:endParaRPr lang="it-IT" sz="2100" dirty="0">
              <a:solidFill>
                <a:srgbClr val="000000"/>
              </a:solidFill>
              <a:latin typeface="Calibri" panose="020F0502020204030204" pitchFamily="34" charset="0"/>
              <a:ea typeface="Calibri" panose="020F0502020204030204" pitchFamily="34" charset="0"/>
            </a:endParaRPr>
          </a:p>
        </p:txBody>
      </p:sp>
      <p:sp>
        <p:nvSpPr>
          <p:cNvPr id="4" name="Segnaposto piè di pagina 3">
            <a:extLst>
              <a:ext uri="{FF2B5EF4-FFF2-40B4-BE49-F238E27FC236}">
                <a16:creationId xmlns:a16="http://schemas.microsoft.com/office/drawing/2014/main" id="{9953A68C-DF52-FD50-4950-8749E38AEF03}"/>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00782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31</a:t>
            </a:fld>
            <a:endParaRPr lang="it-IT"/>
          </a:p>
        </p:txBody>
      </p:sp>
      <p:sp>
        <p:nvSpPr>
          <p:cNvPr id="3" name="CasellaDiTesto 2">
            <a:extLst>
              <a:ext uri="{FF2B5EF4-FFF2-40B4-BE49-F238E27FC236}">
                <a16:creationId xmlns:a16="http://schemas.microsoft.com/office/drawing/2014/main" id="{C743B029-E73E-44E7-AFAD-8DDD44CF5046}"/>
              </a:ext>
            </a:extLst>
          </p:cNvPr>
          <p:cNvSpPr txBox="1"/>
          <p:nvPr/>
        </p:nvSpPr>
        <p:spPr>
          <a:xfrm>
            <a:off x="391236" y="1844780"/>
            <a:ext cx="8101812" cy="4148508"/>
          </a:xfrm>
          <a:prstGeom prst="rect">
            <a:avLst/>
          </a:prstGeom>
          <a:noFill/>
        </p:spPr>
        <p:txBody>
          <a:bodyPr wrap="square" rtlCol="0">
            <a:spAutoFit/>
          </a:bodyPr>
          <a:lstStyle/>
          <a:p>
            <a:pPr>
              <a:lnSpc>
                <a:spcPts val="1065"/>
              </a:lnSpc>
            </a:pPr>
            <a:r>
              <a:rPr lang="en-GB"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pPr marL="3334">
              <a:spcAft>
                <a:spcPts val="225"/>
              </a:spcAft>
            </a:pPr>
            <a:r>
              <a:rPr lang="en-GB" sz="2100" b="1" i="1" dirty="0">
                <a:ea typeface="Calibri" panose="020F0502020204030204" pitchFamily="34" charset="0"/>
                <a:cs typeface="Arial" panose="020B0604020202020204" pitchFamily="34" charset="0"/>
              </a:rPr>
              <a:t>Actions</a:t>
            </a:r>
            <a:endParaRPr lang="it-IT" sz="2100" dirty="0">
              <a:ea typeface="Calibri" panose="020F0502020204030204" pitchFamily="34" charset="0"/>
              <a:cs typeface="Arial" panose="020B0604020202020204" pitchFamily="34" charset="0"/>
            </a:endParaRPr>
          </a:p>
          <a:p>
            <a:pPr marL="342900" indent="-342900">
              <a:lnSpc>
                <a:spcPct val="110000"/>
              </a:lnSpc>
              <a:spcBef>
                <a:spcPts val="600"/>
              </a:spcBef>
              <a:spcAft>
                <a:spcPts val="600"/>
              </a:spcAft>
              <a:buFont typeface="Arial" panose="020B0604020202020204" pitchFamily="34" charset="0"/>
              <a:buChar char="•"/>
            </a:pPr>
            <a:r>
              <a:rPr lang="en-US" sz="2100" dirty="0">
                <a:ea typeface="Calibri" panose="020F0502020204030204" pitchFamily="34" charset="0"/>
                <a:cs typeface="Arial" panose="020B0604020202020204" pitchFamily="34" charset="0"/>
              </a:rPr>
              <a:t>Development of skills useful for enhancing the international dimension of the university concerning all the actors involved, students, university staff (e.g. foreign language training, knowledge of different academic systems regarding admission rules, assessment and evaluation systems, exams, student rights, etc.).</a:t>
            </a:r>
            <a:endParaRPr lang="it-IT" sz="2100" dirty="0">
              <a:ea typeface="Calibri" panose="020F0502020204030204" pitchFamily="34" charset="0"/>
              <a:cs typeface="Arial" panose="020B0604020202020204" pitchFamily="34" charset="0"/>
            </a:endParaRPr>
          </a:p>
          <a:p>
            <a:pPr marL="342900" indent="-342900">
              <a:lnSpc>
                <a:spcPct val="110000"/>
              </a:lnSpc>
              <a:spcBef>
                <a:spcPts val="600"/>
              </a:spcBef>
              <a:spcAft>
                <a:spcPts val="600"/>
              </a:spcAft>
              <a:buFont typeface="Arial" panose="020B0604020202020204" pitchFamily="34" charset="0"/>
              <a:buChar char="•"/>
            </a:pPr>
            <a:r>
              <a:rPr lang="en-US" sz="2100" dirty="0">
                <a:ea typeface="Calibri" panose="020F0502020204030204" pitchFamily="34" charset="0"/>
                <a:cs typeface="Arial" panose="020B0604020202020204" pitchFamily="34" charset="0"/>
              </a:rPr>
              <a:t>Development of administrative services to support teacher mobility, student mobility, reception. Improving IROs organization</a:t>
            </a:r>
            <a:endParaRPr lang="it-IT" sz="2100" dirty="0">
              <a:ea typeface="Calibri" panose="020F0502020204030204" pitchFamily="34" charset="0"/>
              <a:cs typeface="Arial" panose="020B0604020202020204" pitchFamily="34" charset="0"/>
            </a:endParaRPr>
          </a:p>
          <a:p>
            <a:pPr marL="342900" indent="-342900">
              <a:lnSpc>
                <a:spcPct val="110000"/>
              </a:lnSpc>
              <a:spcBef>
                <a:spcPts val="600"/>
              </a:spcBef>
              <a:spcAft>
                <a:spcPts val="600"/>
              </a:spcAft>
              <a:buFont typeface="Arial" panose="020B0604020202020204" pitchFamily="34" charset="0"/>
              <a:buChar char="•"/>
            </a:pPr>
            <a:r>
              <a:rPr lang="en-US" sz="2100" dirty="0">
                <a:ea typeface="Calibri" panose="020F0502020204030204" pitchFamily="34" charset="0"/>
                <a:cs typeface="Arial" panose="020B0604020202020204" pitchFamily="34" charset="0"/>
              </a:rPr>
              <a:t>Systematization: internal coordination of strategies, creation of governance bodies.</a:t>
            </a:r>
            <a:endParaRPr lang="it-IT" sz="2100" dirty="0">
              <a:ea typeface="Calibri" panose="020F050202020403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F24A7DEA-0F6C-489D-8DA5-451051B6BC41}"/>
              </a:ext>
            </a:extLst>
          </p:cNvPr>
          <p:cNvSpPr/>
          <p:nvPr/>
        </p:nvSpPr>
        <p:spPr>
          <a:xfrm>
            <a:off x="611450" y="848272"/>
            <a:ext cx="7185557" cy="553998"/>
          </a:xfrm>
          <a:prstGeom prst="rect">
            <a:avLst/>
          </a:prstGeom>
        </p:spPr>
        <p:txBody>
          <a:bodyPr wrap="none">
            <a:spAutoFit/>
          </a:bodyPr>
          <a:lstStyle/>
          <a:p>
            <a:pPr marL="3334"/>
            <a:r>
              <a:rPr lang="en-GB" sz="3000" b="1" i="1" dirty="0">
                <a:solidFill>
                  <a:prstClr val="black"/>
                </a:solidFill>
                <a:latin typeface="Calibri" panose="020F0502020204030204" pitchFamily="34" charset="0"/>
                <a:cs typeface="Arial" panose="020B0604020202020204" pitchFamily="34" charset="0"/>
              </a:rPr>
              <a:t>2.5 Internationalization of the organization</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E23F0A83-37DA-E35A-F68D-DC7DBEDF4C64}"/>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588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32</a:t>
            </a:fld>
            <a:endParaRPr lang="it-IT"/>
          </a:p>
        </p:txBody>
      </p:sp>
      <p:sp>
        <p:nvSpPr>
          <p:cNvPr id="3" name="CasellaDiTesto 2">
            <a:extLst>
              <a:ext uri="{FF2B5EF4-FFF2-40B4-BE49-F238E27FC236}">
                <a16:creationId xmlns:a16="http://schemas.microsoft.com/office/drawing/2014/main" id="{E154C23B-F5CD-44CE-BDC6-4DEADFD5D51D}"/>
              </a:ext>
            </a:extLst>
          </p:cNvPr>
          <p:cNvSpPr txBox="1"/>
          <p:nvPr/>
        </p:nvSpPr>
        <p:spPr>
          <a:xfrm>
            <a:off x="413538" y="1592796"/>
            <a:ext cx="8316924" cy="3642023"/>
          </a:xfrm>
          <a:prstGeom prst="rect">
            <a:avLst/>
          </a:prstGeom>
          <a:noFill/>
        </p:spPr>
        <p:txBody>
          <a:bodyPr wrap="square" rtlCol="0">
            <a:spAutoFit/>
          </a:bodyPr>
          <a:lstStyle/>
          <a:p>
            <a:pPr marL="149543" indent="-149543">
              <a:spcAft>
                <a:spcPts val="225"/>
              </a:spcAft>
            </a:pPr>
            <a:endParaRPr lang="it-IT" sz="2100" b="1" i="1" dirty="0">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Skills of the staff: methods of selection and promotion of specific professional competence.</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120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ICT policies, managerial and management support to internationalization actions.</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120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Synergies with the local territory and the entrepreneurial domain.</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120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Widespread culture of internationalization, incentives for innovation.</a:t>
            </a:r>
            <a:endParaRPr lang="it-IT" sz="2100" dirty="0">
              <a:solidFill>
                <a:srgbClr val="000000"/>
              </a:solidFill>
              <a:latin typeface="Calibri" panose="020F0502020204030204" pitchFamily="34" charset="0"/>
              <a:ea typeface="Calibri" panose="020F0502020204030204" pitchFamily="34" charset="0"/>
            </a:endParaRPr>
          </a:p>
          <a:p>
            <a:pPr marL="342900" indent="-342900">
              <a:spcAft>
                <a:spcPts val="1200"/>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Commitment and planning of financial resources, also in terms of incentives.</a:t>
            </a:r>
            <a:endParaRPr lang="it-IT" sz="2100" dirty="0"/>
          </a:p>
        </p:txBody>
      </p:sp>
      <p:sp>
        <p:nvSpPr>
          <p:cNvPr id="4" name="Rettangolo 3">
            <a:extLst>
              <a:ext uri="{FF2B5EF4-FFF2-40B4-BE49-F238E27FC236}">
                <a16:creationId xmlns:a16="http://schemas.microsoft.com/office/drawing/2014/main" id="{2EDB704A-B15D-4DB0-A059-1C15B80E81F4}"/>
              </a:ext>
            </a:extLst>
          </p:cNvPr>
          <p:cNvSpPr/>
          <p:nvPr/>
        </p:nvSpPr>
        <p:spPr>
          <a:xfrm>
            <a:off x="755470" y="980660"/>
            <a:ext cx="1608133" cy="507831"/>
          </a:xfrm>
          <a:prstGeom prst="rect">
            <a:avLst/>
          </a:prstGeom>
        </p:spPr>
        <p:txBody>
          <a:bodyPr wrap="none">
            <a:spAutoFit/>
          </a:bodyPr>
          <a:lstStyle/>
          <a:p>
            <a:r>
              <a:rPr lang="en-GB" sz="2700" b="1" i="1" dirty="0">
                <a:solidFill>
                  <a:prstClr val="black"/>
                </a:solidFill>
                <a:latin typeface="Calibri" panose="020F0502020204030204" pitchFamily="34" charset="0"/>
                <a:cs typeface="Arial" panose="020B0604020202020204" pitchFamily="34" charset="0"/>
              </a:rPr>
              <a:t>Indicators</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06800ED1-E4E1-480E-D35D-00C33D38868C}"/>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83015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33</a:t>
            </a:fld>
            <a:endParaRPr lang="it-IT"/>
          </a:p>
        </p:txBody>
      </p:sp>
      <p:sp>
        <p:nvSpPr>
          <p:cNvPr id="3" name="CasellaDiTesto 2">
            <a:extLst>
              <a:ext uri="{FF2B5EF4-FFF2-40B4-BE49-F238E27FC236}">
                <a16:creationId xmlns:a16="http://schemas.microsoft.com/office/drawing/2014/main" id="{7BC16DDC-2323-4E60-83E2-C250FBC1A152}"/>
              </a:ext>
            </a:extLst>
          </p:cNvPr>
          <p:cNvSpPr txBox="1"/>
          <p:nvPr/>
        </p:nvSpPr>
        <p:spPr>
          <a:xfrm>
            <a:off x="278523" y="1556740"/>
            <a:ext cx="8586954" cy="4230710"/>
          </a:xfrm>
          <a:prstGeom prst="rect">
            <a:avLst/>
          </a:prstGeom>
          <a:noFill/>
        </p:spPr>
        <p:txBody>
          <a:bodyPr wrap="square" rtlCol="0">
            <a:spAutoFit/>
          </a:bodyPr>
          <a:lstStyle/>
          <a:p>
            <a:r>
              <a:rPr lang="en-US" sz="900" b="1" dirty="0">
                <a:solidFill>
                  <a:srgbClr val="000000"/>
                </a:solidFill>
                <a:latin typeface="Calibri" panose="020F0502020204030204" pitchFamily="34" charset="0"/>
                <a:ea typeface="Calibri" panose="020F0502020204030204" pitchFamily="34" charset="0"/>
              </a:rPr>
              <a:t> </a:t>
            </a:r>
            <a:endParaRPr lang="it-IT" sz="900" dirty="0">
              <a:solidFill>
                <a:srgbClr val="000000"/>
              </a:solidFill>
              <a:latin typeface="Calibri" panose="020F0502020204030204" pitchFamily="34" charset="0"/>
              <a:ea typeface="Calibri" panose="020F0502020204030204" pitchFamily="34" charset="0"/>
            </a:endParaRPr>
          </a:p>
          <a:p>
            <a:pPr marL="3334"/>
            <a:r>
              <a:rPr lang="en-US" sz="2100" b="1" i="1" dirty="0">
                <a:latin typeface="Calibri" panose="020F0502020204030204" pitchFamily="34" charset="0"/>
                <a:ea typeface="Calibri" panose="020F0502020204030204" pitchFamily="34" charset="0"/>
                <a:cs typeface="Arial" panose="020B0604020202020204" pitchFamily="34" charset="0"/>
              </a:rPr>
              <a:t>Actions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46234"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International cooperation initiatives and commitment for the development with international partners.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46234"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Cultural promotion initiatives with partners on international and development issues (also with a view to offering to NGOs, humanitarian workers, etc. the skills of the university system).</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46234"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Interaction with the territory and regional convergence.</a:t>
            </a:r>
            <a:endParaRPr lang="it-IT" sz="900" dirty="0">
              <a:latin typeface="Calibri" panose="020F0502020204030204" pitchFamily="34" charset="0"/>
              <a:ea typeface="Calibri" panose="020F0502020204030204" pitchFamily="34" charset="0"/>
              <a:cs typeface="Arial" panose="020B0604020202020204" pitchFamily="34" charset="0"/>
            </a:endParaRPr>
          </a:p>
          <a:p>
            <a:pPr>
              <a:lnSpc>
                <a:spcPct val="88000"/>
              </a:lnSpc>
            </a:pPr>
            <a:r>
              <a:rPr lang="en-US" sz="900" b="1" i="1" dirty="0">
                <a:latin typeface="Calibri" panose="020F0502020204030204" pitchFamily="34" charset="0"/>
                <a:ea typeface="Calibri" panose="020F0502020204030204" pitchFamily="34" charset="0"/>
                <a:cs typeface="Arial" panose="020B060402020202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r>
              <a:rPr lang="en-GB" sz="2100" b="1" i="1" dirty="0">
                <a:solidFill>
                  <a:srgbClr val="000000"/>
                </a:solidFill>
                <a:latin typeface="Calibri" panose="020F0502020204030204" pitchFamily="34" charset="0"/>
                <a:ea typeface="Calibri" panose="020F0502020204030204" pitchFamily="34" charset="0"/>
              </a:rPr>
              <a:t>Indicators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international cooperation initiatives.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rPr>
              <a:t>Number of cultural promotion initiatives.</a:t>
            </a:r>
            <a:endParaRPr lang="it-IT" sz="2100" dirty="0">
              <a:solidFill>
                <a:srgbClr val="00000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libri" panose="020F0502020204030204" pitchFamily="34" charset="0"/>
                <a:cs typeface="Arial" panose="020B0604020202020204" pitchFamily="34" charset="0"/>
              </a:rPr>
              <a:t>Number of initiatives of interaction with the territory and regional convergence.</a:t>
            </a:r>
            <a:endParaRPr lang="it-IT" sz="2100" dirty="0"/>
          </a:p>
        </p:txBody>
      </p:sp>
      <p:sp>
        <p:nvSpPr>
          <p:cNvPr id="4" name="Rettangolo 3">
            <a:extLst>
              <a:ext uri="{FF2B5EF4-FFF2-40B4-BE49-F238E27FC236}">
                <a16:creationId xmlns:a16="http://schemas.microsoft.com/office/drawing/2014/main" id="{E61D8F7E-13AF-4CEF-BAC9-7DD303A9A6FB}"/>
              </a:ext>
            </a:extLst>
          </p:cNvPr>
          <p:cNvSpPr/>
          <p:nvPr/>
        </p:nvSpPr>
        <p:spPr>
          <a:xfrm>
            <a:off x="611450" y="816634"/>
            <a:ext cx="7146572" cy="553998"/>
          </a:xfrm>
          <a:prstGeom prst="rect">
            <a:avLst/>
          </a:prstGeom>
        </p:spPr>
        <p:txBody>
          <a:bodyPr wrap="none">
            <a:spAutoFit/>
          </a:bodyPr>
          <a:lstStyle/>
          <a:p>
            <a:r>
              <a:rPr lang="en-US" sz="3000" b="1" i="1" dirty="0">
                <a:solidFill>
                  <a:prstClr val="black"/>
                </a:solidFill>
                <a:latin typeface="Calibri" panose="020F0502020204030204" pitchFamily="34" charset="0"/>
                <a:cs typeface="Arial" panose="020B0604020202020204" pitchFamily="34" charset="0"/>
              </a:rPr>
              <a:t>2.6. Cooperation and transfer of knowledge</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CE0EE23B-BCA1-3C88-DE57-0FB432E3D872}"/>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61489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34</a:t>
            </a:fld>
            <a:endParaRPr lang="it-IT"/>
          </a:p>
        </p:txBody>
      </p:sp>
      <p:sp>
        <p:nvSpPr>
          <p:cNvPr id="3" name="CasellaDiTesto 2">
            <a:extLst>
              <a:ext uri="{FF2B5EF4-FFF2-40B4-BE49-F238E27FC236}">
                <a16:creationId xmlns:a16="http://schemas.microsoft.com/office/drawing/2014/main" id="{BEF33477-B8B1-4DDA-9961-70F4A9C4C4A2}"/>
              </a:ext>
            </a:extLst>
          </p:cNvPr>
          <p:cNvSpPr txBox="1"/>
          <p:nvPr/>
        </p:nvSpPr>
        <p:spPr>
          <a:xfrm>
            <a:off x="449034" y="1484784"/>
            <a:ext cx="8694966" cy="2789866"/>
          </a:xfrm>
          <a:prstGeom prst="rect">
            <a:avLst/>
          </a:prstGeom>
          <a:noFill/>
        </p:spPr>
        <p:txBody>
          <a:bodyPr wrap="square" rtlCol="0">
            <a:spAutoFit/>
          </a:bodyPr>
          <a:lstStyle/>
          <a:p>
            <a:pPr>
              <a:lnSpc>
                <a:spcPts val="75"/>
              </a:lnSpc>
            </a:pPr>
            <a:r>
              <a:rPr lang="en-GB"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endParaRPr lang="en-GB" sz="2100" b="1" i="1" dirty="0">
              <a:ea typeface="Calibri" panose="020F0502020204030204" pitchFamily="34" charset="0"/>
              <a:cs typeface="Arial" panose="020B0604020202020204" pitchFamily="34" charset="0"/>
            </a:endParaRPr>
          </a:p>
          <a:p>
            <a:pPr>
              <a:spcAft>
                <a:spcPts val="225"/>
              </a:spcAft>
            </a:pPr>
            <a:r>
              <a:rPr lang="en-GB" sz="2100" b="1" i="1" dirty="0">
                <a:ea typeface="Calibri" panose="020F0502020204030204" pitchFamily="34" charset="0"/>
                <a:cs typeface="Arial" panose="020B0604020202020204" pitchFamily="34" charset="0"/>
              </a:rPr>
              <a:t>Actions</a:t>
            </a:r>
            <a:endParaRPr lang="it-IT" sz="2100" dirty="0">
              <a:ea typeface="Calibri" panose="020F0502020204030204" pitchFamily="34" charset="0"/>
              <a:cs typeface="Arial" panose="020B060402020202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Participation of Italian Universities in international networks.</a:t>
            </a:r>
            <a:endParaRPr lang="it-IT" sz="21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ea typeface="Calibri" panose="020F0502020204030204" pitchFamily="34" charset="0"/>
                <a:cs typeface="Arial" panose="020B0604020202020204" pitchFamily="34" charset="0"/>
              </a:rPr>
              <a:t>International networks coordinated by Italian universities.</a:t>
            </a:r>
            <a:endParaRPr lang="it-IT" sz="2100" dirty="0">
              <a:ea typeface="Calibri" panose="020F0502020204030204" pitchFamily="34" charset="0"/>
              <a:cs typeface="Arial" panose="020B0604020202020204" pitchFamily="34" charset="0"/>
            </a:endParaRPr>
          </a:p>
          <a:p>
            <a:pPr>
              <a:lnSpc>
                <a:spcPct val="99000"/>
              </a:lnSpc>
            </a:pPr>
            <a:r>
              <a:rPr lang="en-GB" sz="2100" dirty="0">
                <a:ea typeface="Symbol" panose="05050102010706020507" pitchFamily="18" charset="2"/>
                <a:cs typeface="Arial" panose="020B0604020202020204" pitchFamily="34" charset="0"/>
              </a:rPr>
              <a:t> </a:t>
            </a:r>
            <a:endParaRPr lang="it-IT" sz="2100" dirty="0">
              <a:ea typeface="Calibri" panose="020F0502020204030204" pitchFamily="34" charset="0"/>
              <a:cs typeface="Arial" panose="020B0604020202020204" pitchFamily="34" charset="0"/>
            </a:endParaRPr>
          </a:p>
          <a:p>
            <a:pPr>
              <a:spcAft>
                <a:spcPts val="225"/>
              </a:spcAft>
            </a:pPr>
            <a:r>
              <a:rPr lang="en-GB" sz="2100" b="1" i="1" dirty="0">
                <a:solidFill>
                  <a:srgbClr val="000000"/>
                </a:solidFill>
                <a:ea typeface="Calibri" panose="020F0502020204030204" pitchFamily="34" charset="0"/>
              </a:rPr>
              <a:t>Indicators</a:t>
            </a:r>
            <a:endParaRPr lang="it-IT" sz="2100" b="1" i="1"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Number of participations of Italian Universities in international networks.</a:t>
            </a:r>
            <a:endParaRPr lang="it-IT" sz="21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ea typeface="Calibri" panose="020F0502020204030204" pitchFamily="34" charset="0"/>
                <a:cs typeface="Arial" panose="020B0604020202020204" pitchFamily="34" charset="0"/>
              </a:rPr>
              <a:t>Number of international networks coordinated by Italian universities.</a:t>
            </a:r>
            <a:endParaRPr lang="it-IT" sz="2100" dirty="0"/>
          </a:p>
        </p:txBody>
      </p:sp>
      <p:sp>
        <p:nvSpPr>
          <p:cNvPr id="4" name="Rettangolo 3">
            <a:extLst>
              <a:ext uri="{FF2B5EF4-FFF2-40B4-BE49-F238E27FC236}">
                <a16:creationId xmlns:a16="http://schemas.microsoft.com/office/drawing/2014/main" id="{15F336AB-C39A-4CA2-813F-84AD7CAEA756}"/>
              </a:ext>
            </a:extLst>
          </p:cNvPr>
          <p:cNvSpPr/>
          <p:nvPr/>
        </p:nvSpPr>
        <p:spPr>
          <a:xfrm>
            <a:off x="683460" y="836640"/>
            <a:ext cx="5017271" cy="553998"/>
          </a:xfrm>
          <a:prstGeom prst="rect">
            <a:avLst/>
          </a:prstGeom>
        </p:spPr>
        <p:txBody>
          <a:bodyPr wrap="none">
            <a:spAutoFit/>
          </a:bodyPr>
          <a:lstStyle/>
          <a:p>
            <a:r>
              <a:rPr lang="en-GB" sz="3000" b="1" i="1" dirty="0">
                <a:solidFill>
                  <a:prstClr val="black"/>
                </a:solidFill>
                <a:latin typeface="Calibri" panose="020F0502020204030204" pitchFamily="34" charset="0"/>
                <a:cs typeface="Arial" panose="020B0604020202020204" pitchFamily="34" charset="0"/>
              </a:rPr>
              <a:t>2.7. Networks and networking</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444C8A65-6FBD-38F8-3232-0E9EBA439C52}"/>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816583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35</a:t>
            </a:fld>
            <a:endParaRPr lang="it-IT"/>
          </a:p>
        </p:txBody>
      </p:sp>
      <p:sp>
        <p:nvSpPr>
          <p:cNvPr id="3" name="CasellaDiTesto 2">
            <a:extLst>
              <a:ext uri="{FF2B5EF4-FFF2-40B4-BE49-F238E27FC236}">
                <a16:creationId xmlns:a16="http://schemas.microsoft.com/office/drawing/2014/main" id="{F8F4885D-9384-4616-BB39-00BA4BEC436F}"/>
              </a:ext>
            </a:extLst>
          </p:cNvPr>
          <p:cNvSpPr txBox="1"/>
          <p:nvPr/>
        </p:nvSpPr>
        <p:spPr>
          <a:xfrm>
            <a:off x="359532" y="1322766"/>
            <a:ext cx="8478942" cy="2789866"/>
          </a:xfrm>
          <a:prstGeom prst="rect">
            <a:avLst/>
          </a:prstGeom>
          <a:noFill/>
        </p:spPr>
        <p:txBody>
          <a:bodyPr wrap="square" rtlCol="0">
            <a:spAutoFit/>
          </a:bodyPr>
          <a:lstStyle/>
          <a:p>
            <a:pPr>
              <a:lnSpc>
                <a:spcPts val="75"/>
              </a:lnSpc>
            </a:pPr>
            <a:r>
              <a:rPr lang="en-GB"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endParaRPr lang="en-GB" sz="2100" b="1" i="1" dirty="0">
              <a:ea typeface="Calibri" panose="020F0502020204030204" pitchFamily="34" charset="0"/>
              <a:cs typeface="Arial" panose="020B0604020202020204" pitchFamily="34" charset="0"/>
            </a:endParaRPr>
          </a:p>
          <a:p>
            <a:pPr>
              <a:spcAft>
                <a:spcPts val="225"/>
              </a:spcAft>
            </a:pPr>
            <a:r>
              <a:rPr lang="en-GB" sz="2100" b="1" i="1" dirty="0">
                <a:ea typeface="Calibri" panose="020F0502020204030204" pitchFamily="34" charset="0"/>
                <a:cs typeface="Arial" panose="020B0604020202020204" pitchFamily="34" charset="0"/>
              </a:rPr>
              <a:t>Actions</a:t>
            </a:r>
            <a:endParaRPr lang="it-IT" sz="2100" dirty="0">
              <a:ea typeface="Calibri" panose="020F0502020204030204" pitchFamily="34" charset="0"/>
              <a:cs typeface="Arial" panose="020B060402020202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National Portals.</a:t>
            </a:r>
            <a:endParaRPr lang="it-IT" sz="21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ea typeface="Calibri" panose="020F0502020204030204" pitchFamily="34" charset="0"/>
                <a:cs typeface="Arial" panose="020B0604020202020204" pitchFamily="34" charset="0"/>
              </a:rPr>
              <a:t>Participation in HE fears.</a:t>
            </a:r>
            <a:endParaRPr lang="it-IT" sz="2100" dirty="0">
              <a:ea typeface="Calibri" panose="020F0502020204030204" pitchFamily="34" charset="0"/>
              <a:cs typeface="Arial" panose="020B0604020202020204" pitchFamily="34" charset="0"/>
            </a:endParaRPr>
          </a:p>
          <a:p>
            <a:pPr>
              <a:lnSpc>
                <a:spcPct val="99000"/>
              </a:lnSpc>
            </a:pPr>
            <a:r>
              <a:rPr lang="en-GB" sz="2100" dirty="0">
                <a:ea typeface="Symbol" panose="05050102010706020507" pitchFamily="18" charset="2"/>
                <a:cs typeface="Arial" panose="020B0604020202020204" pitchFamily="34" charset="0"/>
              </a:rPr>
              <a:t> </a:t>
            </a:r>
            <a:endParaRPr lang="it-IT" sz="2100" dirty="0">
              <a:ea typeface="Calibri" panose="020F0502020204030204" pitchFamily="34" charset="0"/>
              <a:cs typeface="Arial" panose="020B0604020202020204" pitchFamily="34" charset="0"/>
            </a:endParaRPr>
          </a:p>
          <a:p>
            <a:pPr>
              <a:spcAft>
                <a:spcPts val="225"/>
              </a:spcAft>
            </a:pPr>
            <a:r>
              <a:rPr lang="en-GB" sz="2100" b="1" i="1" dirty="0">
                <a:solidFill>
                  <a:srgbClr val="000000"/>
                </a:solidFill>
                <a:ea typeface="Calibri" panose="020F0502020204030204" pitchFamily="34" charset="0"/>
              </a:rPr>
              <a:t>Indicators</a:t>
            </a:r>
            <a:endParaRPr lang="it-IT" sz="2100" dirty="0">
              <a:solidFill>
                <a:srgbClr val="000000"/>
              </a:solidFill>
              <a:ea typeface="Calibri" panose="020F0502020204030204" pitchFamily="34" charset="0"/>
            </a:endParaRPr>
          </a:p>
          <a:p>
            <a:pPr marL="342900" indent="-342900">
              <a:spcAft>
                <a:spcPts val="225"/>
              </a:spcAft>
              <a:buFont typeface="Arial" panose="020B0604020202020204" pitchFamily="34" charset="0"/>
              <a:buChar char="•"/>
            </a:pPr>
            <a:r>
              <a:rPr lang="en-US" sz="2100" dirty="0">
                <a:ea typeface="Calibri" panose="020F0502020204030204" pitchFamily="34" charset="0"/>
                <a:cs typeface="Arial" panose="020B0604020202020204" pitchFamily="34" charset="0"/>
              </a:rPr>
              <a:t>Number of participations in national portals.</a:t>
            </a:r>
            <a:endParaRPr lang="it-IT" sz="21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ea typeface="Calibri" panose="020F0502020204030204" pitchFamily="34" charset="0"/>
                <a:cs typeface="Arial" panose="020B0604020202020204" pitchFamily="34" charset="0"/>
              </a:rPr>
              <a:t>Number of participations in HE fears.</a:t>
            </a:r>
            <a:endParaRPr lang="it-IT" sz="2100" dirty="0"/>
          </a:p>
        </p:txBody>
      </p:sp>
      <p:sp>
        <p:nvSpPr>
          <p:cNvPr id="4" name="Rettangolo 3">
            <a:extLst>
              <a:ext uri="{FF2B5EF4-FFF2-40B4-BE49-F238E27FC236}">
                <a16:creationId xmlns:a16="http://schemas.microsoft.com/office/drawing/2014/main" id="{596FDD68-33FA-489F-B5DD-0FC5CC76B1BE}"/>
              </a:ext>
            </a:extLst>
          </p:cNvPr>
          <p:cNvSpPr/>
          <p:nvPr/>
        </p:nvSpPr>
        <p:spPr>
          <a:xfrm>
            <a:off x="611450" y="908650"/>
            <a:ext cx="5815823" cy="553998"/>
          </a:xfrm>
          <a:prstGeom prst="rect">
            <a:avLst/>
          </a:prstGeom>
        </p:spPr>
        <p:txBody>
          <a:bodyPr wrap="none">
            <a:spAutoFit/>
          </a:bodyPr>
          <a:lstStyle/>
          <a:p>
            <a:r>
              <a:rPr lang="en-GB" sz="3000" b="1" i="1" dirty="0">
                <a:solidFill>
                  <a:prstClr val="black"/>
                </a:solidFill>
                <a:latin typeface="Calibri" panose="020F0502020204030204" pitchFamily="34" charset="0"/>
                <a:cs typeface="Arial" panose="020B0604020202020204" pitchFamily="34" charset="0"/>
              </a:rPr>
              <a:t>2.8. Promotion and communication</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B8454538-B688-6B6C-9C7B-B9DC714C9EC3}"/>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62496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36</a:t>
            </a:fld>
            <a:endParaRPr lang="it-IT"/>
          </a:p>
        </p:txBody>
      </p:sp>
      <p:sp>
        <p:nvSpPr>
          <p:cNvPr id="3" name="CasellaDiTesto 2">
            <a:extLst>
              <a:ext uri="{FF2B5EF4-FFF2-40B4-BE49-F238E27FC236}">
                <a16:creationId xmlns:a16="http://schemas.microsoft.com/office/drawing/2014/main" id="{CBA03809-7C3A-4661-A733-D021EC4B4787}"/>
              </a:ext>
            </a:extLst>
          </p:cNvPr>
          <p:cNvSpPr txBox="1"/>
          <p:nvPr/>
        </p:nvSpPr>
        <p:spPr>
          <a:xfrm>
            <a:off x="305526" y="1274563"/>
            <a:ext cx="8532948" cy="3362459"/>
          </a:xfrm>
          <a:prstGeom prst="rect">
            <a:avLst/>
          </a:prstGeom>
          <a:noFill/>
        </p:spPr>
        <p:txBody>
          <a:bodyPr wrap="square" rtlCol="0">
            <a:spAutoFit/>
          </a:bodyPr>
          <a:lstStyle/>
          <a:p>
            <a:pPr>
              <a:lnSpc>
                <a:spcPts val="75"/>
              </a:lnSpc>
            </a:pPr>
            <a:r>
              <a:rPr lang="en-GB"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pPr marL="3334"/>
            <a:endParaRPr lang="en-GB" sz="2100" b="1" i="1" dirty="0">
              <a:ea typeface="Calibri" panose="020F0502020204030204" pitchFamily="34" charset="0"/>
              <a:cs typeface="Arial" panose="020B0604020202020204" pitchFamily="34" charset="0"/>
            </a:endParaRPr>
          </a:p>
          <a:p>
            <a:pPr marL="3334"/>
            <a:r>
              <a:rPr lang="en-GB" sz="2100" b="1" i="1" dirty="0">
                <a:ea typeface="Calibri" panose="020F0502020204030204" pitchFamily="34" charset="0"/>
                <a:cs typeface="Arial" panose="020B0604020202020204" pitchFamily="34" charset="0"/>
              </a:rPr>
              <a:t>Actions </a:t>
            </a:r>
            <a:endParaRPr lang="it-IT" sz="2100" dirty="0">
              <a:ea typeface="Calibri" panose="020F0502020204030204" pitchFamily="34" charset="0"/>
              <a:cs typeface="Arial" panose="020B0604020202020204" pitchFamily="34" charset="0"/>
            </a:endParaRPr>
          </a:p>
          <a:p>
            <a:pPr>
              <a:lnSpc>
                <a:spcPts val="244"/>
              </a:lnSpc>
            </a:pPr>
            <a:r>
              <a:rPr lang="en-GB"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Policies for the </a:t>
            </a:r>
            <a:r>
              <a:rPr lang="it-IT" sz="2100" dirty="0" err="1">
                <a:ea typeface="Times New Roman" panose="02020603050405020304" pitchFamily="18" charset="0"/>
                <a:cs typeface="Courier New" panose="02070309020205020404" pitchFamily="49" charset="0"/>
              </a:rPr>
              <a:t>language</a:t>
            </a:r>
            <a:r>
              <a:rPr lang="it-IT" sz="2100" dirty="0">
                <a:ea typeface="Times New Roman" panose="02020603050405020304" pitchFamily="18" charset="0"/>
                <a:cs typeface="Courier New" panose="02070309020205020404" pitchFamily="49" charset="0"/>
              </a:rPr>
              <a:t> training of </a:t>
            </a:r>
            <a:r>
              <a:rPr lang="it-IT" sz="2100" dirty="0" err="1">
                <a:ea typeface="Times New Roman" panose="02020603050405020304" pitchFamily="18" charset="0"/>
                <a:cs typeface="Courier New" panose="02070309020205020404" pitchFamily="49" charset="0"/>
              </a:rPr>
              <a:t>students</a:t>
            </a:r>
            <a:r>
              <a:rPr lang="it-IT" sz="2100" dirty="0">
                <a:ea typeface="Times New Roman" panose="02020603050405020304" pitchFamily="18" charset="0"/>
                <a:cs typeface="Courier New" panose="02070309020205020404" pitchFamily="49" charset="0"/>
              </a:rPr>
              <a:t> with </a:t>
            </a:r>
            <a:r>
              <a:rPr lang="it-IT" sz="2100" dirty="0" err="1">
                <a:ea typeface="Times New Roman" panose="02020603050405020304" pitchFamily="18" charset="0"/>
                <a:cs typeface="Courier New" panose="02070309020205020404" pitchFamily="49" charset="0"/>
              </a:rPr>
              <a:t>attention</a:t>
            </a:r>
            <a:r>
              <a:rPr lang="it-IT" sz="2100" dirty="0">
                <a:ea typeface="Times New Roman" panose="02020603050405020304" pitchFamily="18" charset="0"/>
                <a:cs typeface="Courier New" panose="02070309020205020404" pitchFamily="49" charset="0"/>
              </a:rPr>
              <a:t> to the </a:t>
            </a:r>
            <a:r>
              <a:rPr lang="it-IT" sz="2100" dirty="0" err="1">
                <a:ea typeface="Times New Roman" panose="02020603050405020304" pitchFamily="18" charset="0"/>
                <a:cs typeface="Courier New" panose="02070309020205020404" pitchFamily="49" charset="0"/>
              </a:rPr>
              <a:t>European</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objectives</a:t>
            </a:r>
            <a:r>
              <a:rPr lang="it-IT" sz="2100" dirty="0">
                <a:ea typeface="Times New Roman" panose="02020603050405020304" pitchFamily="18" charset="0"/>
                <a:cs typeface="Courier New" panose="02070309020205020404" pitchFamily="49" charset="0"/>
              </a:rPr>
              <a:t> of </a:t>
            </a:r>
            <a:r>
              <a:rPr lang="it-IT" sz="2100" dirty="0" err="1">
                <a:ea typeface="Times New Roman" panose="02020603050405020304" pitchFamily="18" charset="0"/>
                <a:cs typeface="Courier New" panose="02070309020205020404" pitchFamily="49" charset="0"/>
              </a:rPr>
              <a:t>multilingualism</a:t>
            </a:r>
            <a:r>
              <a:rPr lang="it-IT" sz="2100" dirty="0">
                <a:ea typeface="Times New Roman" panose="02020603050405020304" pitchFamily="18" charset="0"/>
                <a:cs typeface="Courier New" panose="02070309020205020404" pitchFamily="49" charset="0"/>
              </a:rPr>
              <a:t>.</a:t>
            </a: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err="1">
                <a:ea typeface="Times New Roman" panose="02020603050405020304" pitchFamily="18" charset="0"/>
                <a:cs typeface="Courier New" panose="02070309020205020404" pitchFamily="49" charset="0"/>
              </a:rPr>
              <a:t>Linguistic</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certifications</a:t>
            </a:r>
            <a:r>
              <a:rPr lang="it-IT" sz="2100" dirty="0">
                <a:ea typeface="Times New Roman" panose="02020603050405020304" pitchFamily="18" charset="0"/>
                <a:cs typeface="Courier New" panose="02070309020205020404" pitchFamily="49" charset="0"/>
              </a:rPr>
              <a:t>.</a:t>
            </a: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Language training </a:t>
            </a:r>
            <a:r>
              <a:rPr lang="it-IT" sz="2100" dirty="0" err="1">
                <a:ea typeface="Times New Roman" panose="02020603050405020304" pitchFamily="18" charset="0"/>
                <a:cs typeface="Courier New" panose="02070309020205020404" pitchFamily="49" charset="0"/>
              </a:rPr>
              <a:t>functional</a:t>
            </a:r>
            <a:r>
              <a:rPr lang="it-IT" sz="2100" dirty="0">
                <a:ea typeface="Times New Roman" panose="02020603050405020304" pitchFamily="18" charset="0"/>
                <a:cs typeface="Courier New" panose="02070309020205020404" pitchFamily="49" charset="0"/>
              </a:rPr>
              <a:t> to </a:t>
            </a:r>
            <a:r>
              <a:rPr lang="it-IT" sz="2100" dirty="0" err="1">
                <a:ea typeface="Times New Roman" panose="02020603050405020304" pitchFamily="18" charset="0"/>
                <a:cs typeface="Courier New" panose="02070309020205020404" pitchFamily="49" charset="0"/>
              </a:rPr>
              <a:t>mobility</a:t>
            </a:r>
            <a:r>
              <a:rPr lang="it-IT" sz="2100" dirty="0">
                <a:ea typeface="Times New Roman" panose="02020603050405020304" pitchFamily="18" charset="0"/>
                <a:cs typeface="Courier New" panose="02070309020205020404" pitchFamily="49" charset="0"/>
              </a:rPr>
              <a:t>.</a:t>
            </a: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err="1">
                <a:ea typeface="Times New Roman" panose="02020603050405020304" pitchFamily="18" charset="0"/>
                <a:cs typeface="Courier New" panose="02070309020205020404" pitchFamily="49" charset="0"/>
              </a:rPr>
              <a:t>Policies</a:t>
            </a:r>
            <a:r>
              <a:rPr lang="it-IT" sz="2100" dirty="0">
                <a:ea typeface="Times New Roman" panose="02020603050405020304" pitchFamily="18" charset="0"/>
                <a:cs typeface="Courier New" panose="02070309020205020404" pitchFamily="49" charset="0"/>
              </a:rPr>
              <a:t> for </a:t>
            </a:r>
            <a:r>
              <a:rPr lang="it-IT" sz="2100" dirty="0" err="1">
                <a:ea typeface="Times New Roman" panose="02020603050405020304" pitchFamily="18" charset="0"/>
                <a:cs typeface="Courier New" panose="02070309020205020404" pitchFamily="49" charset="0"/>
              </a:rPr>
              <a:t>intercultural</a:t>
            </a:r>
            <a:r>
              <a:rPr lang="it-IT" sz="2100" dirty="0">
                <a:ea typeface="Times New Roman" panose="02020603050405020304" pitchFamily="18" charset="0"/>
                <a:cs typeface="Courier New" panose="02070309020205020404" pitchFamily="49" charset="0"/>
              </a:rPr>
              <a:t> training.</a:t>
            </a: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Use of international </a:t>
            </a:r>
            <a:r>
              <a:rPr lang="it-IT" sz="2100" dirty="0" err="1">
                <a:ea typeface="Times New Roman" panose="02020603050405020304" pitchFamily="18" charset="0"/>
                <a:cs typeface="Courier New" panose="02070309020205020404" pitchFamily="49" charset="0"/>
              </a:rPr>
              <a:t>publications</a:t>
            </a:r>
            <a:r>
              <a:rPr lang="it-IT" sz="2100" dirty="0">
                <a:ea typeface="Times New Roman" panose="02020603050405020304" pitchFamily="18" charset="0"/>
                <a:cs typeface="Courier New" panose="02070309020205020404" pitchFamily="49" charset="0"/>
              </a:rPr>
              <a:t> in </a:t>
            </a:r>
            <a:r>
              <a:rPr lang="it-IT" sz="2100" dirty="0" err="1">
                <a:ea typeface="Times New Roman" panose="02020603050405020304" pitchFamily="18" charset="0"/>
                <a:cs typeface="Courier New" panose="02070309020205020404" pitchFamily="49" charset="0"/>
              </a:rPr>
              <a:t>different</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languages</a:t>
            </a:r>
            <a:r>
              <a:rPr lang="it-IT" sz="2100" dirty="0">
                <a:ea typeface="Times New Roman" panose="02020603050405020304" pitchFamily="18" charset="0"/>
                <a:cs typeface="Courier New" panose="02070309020205020404" pitchFamily="49" charset="0"/>
              </a:rPr>
              <a:t> </a:t>
            </a:r>
            <a:r>
              <a:rPr lang="it-IT" sz="2100" dirty="0">
                <a:ea typeface="Times New Roman" panose="02020603050405020304" pitchFamily="18" charset="0"/>
                <a:cs typeface="Cambria Math" panose="02040503050406030204" pitchFamily="18" charset="0"/>
              </a:rPr>
              <a:t>​​</a:t>
            </a:r>
            <a:r>
              <a:rPr lang="it-IT" sz="2100" dirty="0">
                <a:ea typeface="Times New Roman" panose="02020603050405020304" pitchFamily="18" charset="0"/>
                <a:cs typeface="Courier New" panose="02070309020205020404" pitchFamily="49" charset="0"/>
              </a:rPr>
              <a:t>in the </a:t>
            </a:r>
            <a:r>
              <a:rPr lang="it-IT" sz="2100" dirty="0" err="1">
                <a:ea typeface="Times New Roman" panose="02020603050405020304" pitchFamily="18" charset="0"/>
                <a:cs typeface="Courier New" panose="02070309020205020404" pitchFamily="49" charset="0"/>
              </a:rPr>
              <a:t>prescribed</a:t>
            </a:r>
            <a:r>
              <a:rPr lang="it-IT" sz="2100" dirty="0">
                <a:ea typeface="Times New Roman" panose="02020603050405020304" pitchFamily="18" charset="0"/>
                <a:cs typeface="Courier New" panose="02070309020205020404" pitchFamily="49" charset="0"/>
              </a:rPr>
              <a:t> text.</a:t>
            </a:r>
          </a:p>
          <a:p>
            <a:pPr marL="628650" indent="-271463">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a:t>
            </a:r>
            <a:endParaRPr lang="it-IT" sz="1350" dirty="0"/>
          </a:p>
        </p:txBody>
      </p:sp>
      <p:sp>
        <p:nvSpPr>
          <p:cNvPr id="4" name="Rettangolo 3">
            <a:extLst>
              <a:ext uri="{FF2B5EF4-FFF2-40B4-BE49-F238E27FC236}">
                <a16:creationId xmlns:a16="http://schemas.microsoft.com/office/drawing/2014/main" id="{8410B27E-8C46-460D-A94A-0BFB59E18AFE}"/>
              </a:ext>
            </a:extLst>
          </p:cNvPr>
          <p:cNvSpPr/>
          <p:nvPr/>
        </p:nvSpPr>
        <p:spPr>
          <a:xfrm>
            <a:off x="683460" y="931107"/>
            <a:ext cx="3720890" cy="553998"/>
          </a:xfrm>
          <a:prstGeom prst="rect">
            <a:avLst/>
          </a:prstGeom>
        </p:spPr>
        <p:txBody>
          <a:bodyPr wrap="none">
            <a:spAutoFit/>
          </a:bodyPr>
          <a:lstStyle/>
          <a:p>
            <a:pPr marL="3334"/>
            <a:r>
              <a:rPr lang="en-GB" sz="3000" b="1" i="1" dirty="0">
                <a:solidFill>
                  <a:prstClr val="black"/>
                </a:solidFill>
                <a:latin typeface="Calibri" panose="020F0502020204030204" pitchFamily="34" charset="0"/>
                <a:cs typeface="Arial" panose="020B0604020202020204" pitchFamily="34" charset="0"/>
              </a:rPr>
              <a:t>2.9. Language policies</a:t>
            </a:r>
            <a:endParaRPr lang="it-IT" sz="30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D4288168-8DA8-C807-A727-7EDEBBC84201}"/>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259912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37</a:t>
            </a:fld>
            <a:endParaRPr lang="it-IT"/>
          </a:p>
        </p:txBody>
      </p:sp>
      <p:sp>
        <p:nvSpPr>
          <p:cNvPr id="3" name="CasellaDiTesto 2">
            <a:extLst>
              <a:ext uri="{FF2B5EF4-FFF2-40B4-BE49-F238E27FC236}">
                <a16:creationId xmlns:a16="http://schemas.microsoft.com/office/drawing/2014/main" id="{CBA03809-7C3A-4661-A733-D021EC4B4787}"/>
              </a:ext>
            </a:extLst>
          </p:cNvPr>
          <p:cNvSpPr txBox="1"/>
          <p:nvPr/>
        </p:nvSpPr>
        <p:spPr>
          <a:xfrm>
            <a:off x="224517" y="1646802"/>
            <a:ext cx="8694966" cy="2684068"/>
          </a:xfrm>
          <a:prstGeom prst="rect">
            <a:avLst/>
          </a:prstGeom>
          <a:noFill/>
        </p:spPr>
        <p:txBody>
          <a:bodyPr wrap="square" rtlCol="0">
            <a:spAutoFit/>
          </a:bodyPr>
          <a:lstStyle/>
          <a:p>
            <a:pPr marL="342900" indent="-342900">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a:t>
            </a:r>
          </a:p>
          <a:p>
            <a:pPr marL="342900" indent="-342900">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Policies for </a:t>
            </a:r>
            <a:r>
              <a:rPr lang="it-IT" sz="2100" dirty="0" err="1">
                <a:ea typeface="Times New Roman" panose="02020603050405020304" pitchFamily="18" charset="0"/>
                <a:cs typeface="Courier New" panose="02070309020205020404" pitchFamily="49" charset="0"/>
              </a:rPr>
              <a:t>teaching</a:t>
            </a:r>
            <a:r>
              <a:rPr lang="it-IT" sz="2100" dirty="0">
                <a:ea typeface="Times New Roman" panose="02020603050405020304" pitchFamily="18" charset="0"/>
                <a:cs typeface="Courier New" panose="02070309020205020404" pitchFamily="49" charset="0"/>
              </a:rPr>
              <a:t> in </a:t>
            </a:r>
            <a:r>
              <a:rPr lang="it-IT" sz="2100" dirty="0" err="1">
                <a:ea typeface="Times New Roman" panose="02020603050405020304" pitchFamily="18" charset="0"/>
                <a:cs typeface="Courier New" panose="02070309020205020404" pitchFamily="49" charset="0"/>
              </a:rPr>
              <a:t>vehicular</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language</a:t>
            </a:r>
            <a:r>
              <a:rPr lang="it-IT" sz="2100" dirty="0">
                <a:ea typeface="Times New Roman" panose="02020603050405020304" pitchFamily="18" charset="0"/>
                <a:cs typeface="Courier New" panose="02070309020205020404" pitchFamily="49" charset="0"/>
              </a:rPr>
              <a:t> and for </a:t>
            </a:r>
            <a:r>
              <a:rPr lang="it-IT" sz="2100" dirty="0" err="1">
                <a:ea typeface="Times New Roman" panose="02020603050405020304" pitchFamily="18" charset="0"/>
                <a:cs typeface="Courier New" panose="02070309020205020404" pitchFamily="49" charset="0"/>
              </a:rPr>
              <a:t>teacher</a:t>
            </a:r>
            <a:r>
              <a:rPr lang="it-IT" sz="2100" dirty="0">
                <a:ea typeface="Times New Roman" panose="02020603050405020304" pitchFamily="18" charset="0"/>
                <a:cs typeface="Courier New" panose="02070309020205020404" pitchFamily="49" charset="0"/>
              </a:rPr>
              <a:t> training.</a:t>
            </a:r>
            <a:endParaRPr lang="it-IT" sz="2100"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err="1">
                <a:ea typeface="Times New Roman" panose="02020603050405020304" pitchFamily="18" charset="0"/>
                <a:cs typeface="Courier New" panose="02070309020205020404" pitchFamily="49" charset="0"/>
              </a:rPr>
              <a:t>Mother</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tongue</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foreign</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language</a:t>
            </a:r>
            <a:r>
              <a:rPr lang="it-IT" sz="2100" dirty="0">
                <a:ea typeface="Times New Roman" panose="02020603050405020304" pitchFamily="18" charset="0"/>
                <a:cs typeface="Courier New" panose="02070309020205020404" pitchFamily="49" charset="0"/>
              </a:rPr>
              <a:t> </a:t>
            </a:r>
            <a:r>
              <a:rPr lang="it-IT" sz="2100" dirty="0" err="1">
                <a:ea typeface="Times New Roman" panose="02020603050405020304" pitchFamily="18" charset="0"/>
                <a:cs typeface="Courier New" panose="02070309020205020404" pitchFamily="49" charset="0"/>
              </a:rPr>
              <a:t>teachers</a:t>
            </a:r>
            <a:r>
              <a:rPr lang="it-IT" sz="2100" dirty="0">
                <a:ea typeface="Times New Roman" panose="02020603050405020304" pitchFamily="18" charset="0"/>
                <a:cs typeface="Courier New" panose="02070309020205020404" pitchFamily="49" charset="0"/>
              </a:rPr>
              <a:t>.</a:t>
            </a:r>
            <a:endParaRPr lang="it-IT" sz="2100"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it-IT" sz="2100" dirty="0">
                <a:ea typeface="Times New Roman" panose="02020603050405020304" pitchFamily="18" charset="0"/>
                <a:cs typeface="Courier New" panose="02070309020205020404" pitchFamily="49" charset="0"/>
              </a:rPr>
              <a:t>Create </a:t>
            </a:r>
            <a:r>
              <a:rPr lang="it-IT" sz="2100" dirty="0" err="1">
                <a:ea typeface="Times New Roman" panose="02020603050405020304" pitchFamily="18" charset="0"/>
                <a:cs typeface="Courier New" panose="02070309020205020404" pitchFamily="49" charset="0"/>
              </a:rPr>
              <a:t>multicultural</a:t>
            </a:r>
            <a:r>
              <a:rPr lang="it-IT" sz="2100" dirty="0">
                <a:ea typeface="Times New Roman" panose="02020603050405020304" pitchFamily="18" charset="0"/>
                <a:cs typeface="Courier New" panose="02070309020205020404" pitchFamily="49" charset="0"/>
              </a:rPr>
              <a:t> events, make more </a:t>
            </a:r>
            <a:r>
              <a:rPr lang="it-IT" sz="2100" dirty="0" err="1">
                <a:ea typeface="Times New Roman" panose="02020603050405020304" pitchFamily="18" charset="0"/>
                <a:cs typeface="Courier New" panose="02070309020205020404" pitchFamily="49" charset="0"/>
              </a:rPr>
              <a:t>visible</a:t>
            </a:r>
            <a:r>
              <a:rPr lang="it-IT" sz="2100" dirty="0">
                <a:ea typeface="Times New Roman" panose="02020603050405020304" pitchFamily="18" charset="0"/>
                <a:cs typeface="Courier New" panose="02070309020205020404" pitchFamily="49" charset="0"/>
              </a:rPr>
              <a:t> the </a:t>
            </a:r>
            <a:r>
              <a:rPr lang="it-IT" sz="2100" dirty="0" err="1">
                <a:ea typeface="Times New Roman" panose="02020603050405020304" pitchFamily="18" charset="0"/>
                <a:cs typeface="Courier New" panose="02070309020205020404" pitchFamily="49" charset="0"/>
              </a:rPr>
              <a:t>presence</a:t>
            </a:r>
            <a:r>
              <a:rPr lang="it-IT" sz="2100" dirty="0">
                <a:ea typeface="Times New Roman" panose="02020603050405020304" pitchFamily="18" charset="0"/>
                <a:cs typeface="Courier New" panose="02070309020205020404" pitchFamily="49" charset="0"/>
              </a:rPr>
              <a:t> of a body of international </a:t>
            </a:r>
            <a:r>
              <a:rPr lang="it-IT" sz="2100" dirty="0" err="1">
                <a:ea typeface="Times New Roman" panose="02020603050405020304" pitchFamily="18" charset="0"/>
                <a:cs typeface="Courier New" panose="02070309020205020404" pitchFamily="49" charset="0"/>
              </a:rPr>
              <a:t>students</a:t>
            </a:r>
            <a:r>
              <a:rPr lang="it-IT" sz="2100" dirty="0">
                <a:ea typeface="Times New Roman" panose="02020603050405020304" pitchFamily="18" charset="0"/>
                <a:cs typeface="Courier New" panose="02070309020205020404" pitchFamily="49" charset="0"/>
              </a:rPr>
              <a:t> and </a:t>
            </a:r>
            <a:r>
              <a:rPr lang="it-IT" sz="2100" dirty="0" err="1">
                <a:ea typeface="Times New Roman" panose="02020603050405020304" pitchFamily="18" charset="0"/>
                <a:cs typeface="Courier New" panose="02070309020205020404" pitchFamily="49" charset="0"/>
              </a:rPr>
              <a:t>teachers</a:t>
            </a:r>
            <a:r>
              <a:rPr lang="it-IT" sz="2100" dirty="0">
                <a:ea typeface="Times New Roman" panose="02020603050405020304" pitchFamily="18" charset="0"/>
                <a:cs typeface="Courier New" panose="02070309020205020404" pitchFamily="49" charset="0"/>
              </a:rPr>
              <a:t>.</a:t>
            </a:r>
          </a:p>
          <a:p>
            <a:pP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it-IT" sz="2100" dirty="0">
              <a:ea typeface="Calibri" panose="020F0502020204030204" pitchFamily="34" charset="0"/>
              <a:cs typeface="Arial" panose="020B0604020202020204" pitchFamily="34" charset="0"/>
            </a:endParaRPr>
          </a:p>
          <a:p>
            <a:pPr>
              <a:lnSpc>
                <a:spcPts val="75"/>
              </a:lnSpc>
            </a:pPr>
            <a:r>
              <a:rPr lang="en-US" sz="2100" dirty="0">
                <a:ea typeface="Times New Roman" panose="02020603050405020304" pitchFamily="18" charset="0"/>
                <a:cs typeface="Arial" panose="020B0604020202020204" pitchFamily="34" charset="0"/>
              </a:rPr>
              <a:t> </a:t>
            </a:r>
            <a:endParaRPr lang="it-IT" sz="2100" dirty="0">
              <a:ea typeface="Calibri" panose="020F0502020204030204" pitchFamily="34" charset="0"/>
              <a:cs typeface="Arial" panose="020B0604020202020204" pitchFamily="34" charset="0"/>
            </a:endParaRPr>
          </a:p>
          <a:p>
            <a:pPr>
              <a:lnSpc>
                <a:spcPct val="99000"/>
              </a:lnSpc>
            </a:pPr>
            <a:r>
              <a:rPr lang="en-GB" sz="2100" b="1" i="1" dirty="0">
                <a:ea typeface="Calibri" panose="020F0502020204030204" pitchFamily="34" charset="0"/>
                <a:cs typeface="Arial" panose="020B0604020202020204" pitchFamily="34" charset="0"/>
              </a:rPr>
              <a:t>Indicators</a:t>
            </a:r>
            <a:endParaRPr lang="it-IT" sz="2100" dirty="0">
              <a:ea typeface="Calibri" panose="020F0502020204030204" pitchFamily="34" charset="0"/>
              <a:cs typeface="Arial" panose="020B0604020202020204" pitchFamily="34" charset="0"/>
            </a:endParaRPr>
          </a:p>
          <a:p>
            <a:pPr>
              <a:lnSpc>
                <a:spcPct val="99000"/>
              </a:lnSpc>
            </a:pPr>
            <a:r>
              <a:rPr lang="en-GB" sz="2100" dirty="0">
                <a:ea typeface="Calibri" panose="020F0502020204030204" pitchFamily="34" charset="0"/>
                <a:cs typeface="Arial" panose="020B0604020202020204" pitchFamily="34" charset="0"/>
              </a:rPr>
              <a:t>In general, presence of the actions.</a:t>
            </a:r>
            <a:endParaRPr lang="it-IT" sz="2100" dirty="0">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AF8DFCAC-2D44-BFCE-D8BB-F51C82C01009}"/>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92845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38</a:t>
            </a:fld>
            <a:endParaRPr lang="it-IT"/>
          </a:p>
        </p:txBody>
      </p:sp>
      <p:sp>
        <p:nvSpPr>
          <p:cNvPr id="3" name="CasellaDiTesto 2">
            <a:extLst>
              <a:ext uri="{FF2B5EF4-FFF2-40B4-BE49-F238E27FC236}">
                <a16:creationId xmlns:a16="http://schemas.microsoft.com/office/drawing/2014/main" id="{42348473-A26B-43CD-BBC9-DE976A95A10F}"/>
              </a:ext>
            </a:extLst>
          </p:cNvPr>
          <p:cNvSpPr txBox="1"/>
          <p:nvPr/>
        </p:nvSpPr>
        <p:spPr>
          <a:xfrm>
            <a:off x="332529" y="1484730"/>
            <a:ext cx="8478942" cy="4435317"/>
          </a:xfrm>
          <a:prstGeom prst="rect">
            <a:avLst/>
          </a:prstGeom>
          <a:noFill/>
        </p:spPr>
        <p:txBody>
          <a:bodyPr wrap="square" rtlCol="0">
            <a:spAutoFit/>
          </a:bodyPr>
          <a:lstStyle/>
          <a:p>
            <a:pPr algn="just">
              <a:lnSpc>
                <a:spcPct val="96000"/>
              </a:lnSpc>
            </a:pPr>
            <a:r>
              <a:rPr lang="en-US" sz="2100" dirty="0">
                <a:latin typeface="Calibri" panose="020F0502020204030204" pitchFamily="34" charset="0"/>
                <a:ea typeface="Calibri" panose="020F0502020204030204" pitchFamily="34" charset="0"/>
                <a:cs typeface="Calibri" panose="020F0502020204030204" pitchFamily="34" charset="0"/>
              </a:rPr>
              <a:t> </a:t>
            </a:r>
            <a:endParaRPr lang="it-IT" sz="2100" dirty="0">
              <a:latin typeface="Calibri" panose="020F0502020204030204" pitchFamily="34" charset="0"/>
              <a:ea typeface="Calibri" panose="020F0502020204030204" pitchFamily="34" charset="0"/>
              <a:cs typeface="Arial" panose="020B0604020202020204" pitchFamily="34" charset="0"/>
            </a:endParaRPr>
          </a:p>
          <a:p>
            <a:pPr algn="just">
              <a:lnSpc>
                <a:spcPct val="96000"/>
              </a:lnSpc>
            </a:pPr>
            <a:r>
              <a:rPr lang="en-US" sz="2100" dirty="0">
                <a:latin typeface="Calibri" panose="020F0502020204030204" pitchFamily="34" charset="0"/>
                <a:ea typeface="Calibri" panose="020F0502020204030204" pitchFamily="34" charset="0"/>
                <a:cs typeface="Calibri" panose="020F0502020204030204" pitchFamily="34" charset="0"/>
              </a:rPr>
              <a:t>It should be noted, as can be seen from the mapping of the indicators above shown, that the Indicators can be functional to two objectives:</a:t>
            </a:r>
            <a:endParaRPr lang="it-IT" sz="2100" dirty="0">
              <a:latin typeface="Calibri" panose="020F0502020204030204" pitchFamily="34" charset="0"/>
              <a:ea typeface="Calibri" panose="020F0502020204030204" pitchFamily="34" charset="0"/>
              <a:cs typeface="Arial" panose="020B0604020202020204" pitchFamily="34" charset="0"/>
            </a:endParaRPr>
          </a:p>
          <a:p>
            <a:pPr algn="just">
              <a:lnSpc>
                <a:spcPct val="96000"/>
              </a:lnSpc>
            </a:pPr>
            <a:r>
              <a:rPr lang="en-US" sz="2100" dirty="0">
                <a:latin typeface="Calibri" panose="020F0502020204030204" pitchFamily="34" charset="0"/>
                <a:ea typeface="Calibri" panose="020F0502020204030204" pitchFamily="34" charset="0"/>
                <a:cs typeface="Calibri" panose="020F0502020204030204" pitchFamily="34" charset="0"/>
              </a:rPr>
              <a:t> </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85763" indent="-385763" algn="just">
              <a:lnSpc>
                <a:spcPct val="96000"/>
              </a:lnSpc>
              <a:buFont typeface="+mj-lt"/>
              <a:buAutoNum type="arabicPeriod"/>
            </a:pPr>
            <a:r>
              <a:rPr lang="en-US" sz="2100" b="1" dirty="0">
                <a:latin typeface="Calibri" panose="020F0502020204030204" pitchFamily="34" charset="0"/>
                <a:ea typeface="Calibri" panose="020F0502020204030204" pitchFamily="34" charset="0"/>
                <a:cs typeface="Calibri" panose="020F0502020204030204" pitchFamily="34" charset="0"/>
              </a:rPr>
              <a:t>within the institutions</a:t>
            </a:r>
            <a:r>
              <a:rPr lang="en-US" sz="2100" dirty="0">
                <a:latin typeface="Calibri" panose="020F0502020204030204" pitchFamily="34" charset="0"/>
                <a:ea typeface="Calibri" panose="020F0502020204030204" pitchFamily="34" charset="0"/>
                <a:cs typeface="Calibri" panose="020F0502020204030204" pitchFamily="34" charset="0"/>
              </a:rPr>
              <a:t>, to assess the impact of the specific actions chosen in order to </a:t>
            </a:r>
            <a:r>
              <a:rPr lang="en-US" sz="2100" b="1" dirty="0">
                <a:latin typeface="Calibri" panose="020F0502020204030204" pitchFamily="34" charset="0"/>
                <a:ea typeface="Calibri" panose="020F0502020204030204" pitchFamily="34" charset="0"/>
                <a:cs typeface="Calibri" panose="020F0502020204030204" pitchFamily="34" charset="0"/>
              </a:rPr>
              <a:t>profile their internationalization strategy and improve their international dimension</a:t>
            </a:r>
            <a:r>
              <a:rPr lang="en-US" sz="2100" dirty="0">
                <a:latin typeface="Calibri" panose="020F0502020204030204" pitchFamily="34" charset="0"/>
                <a:ea typeface="Calibri" panose="020F0502020204030204" pitchFamily="34" charset="0"/>
                <a:cs typeface="Calibri" panose="020F0502020204030204" pitchFamily="34" charset="0"/>
              </a:rPr>
              <a:t>. In this case, the indicators used may differ from institution to institution both in the formulation and in the parameters used in the measurement, and they will have a strong qualitative emphasis.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85763" indent="-385763" algn="just">
              <a:lnSpc>
                <a:spcPct val="96000"/>
              </a:lnSpc>
              <a:buFont typeface="+mj-lt"/>
              <a:buAutoNum type="arabicPeriod"/>
            </a:pPr>
            <a:r>
              <a:rPr lang="en-US" sz="2100" b="1" dirty="0">
                <a:latin typeface="Calibri" panose="020F0502020204030204" pitchFamily="34" charset="0"/>
                <a:ea typeface="Calibri" panose="020F0502020204030204" pitchFamily="34" charset="0"/>
                <a:cs typeface="Calibri" panose="020F0502020204030204" pitchFamily="34" charset="0"/>
              </a:rPr>
              <a:t>At the university system level</a:t>
            </a:r>
            <a:r>
              <a:rPr lang="en-US" sz="2100" dirty="0">
                <a:latin typeface="Calibri" panose="020F0502020204030204" pitchFamily="34" charset="0"/>
                <a:ea typeface="Calibri" panose="020F0502020204030204" pitchFamily="34" charset="0"/>
                <a:cs typeface="Calibri" panose="020F0502020204030204" pitchFamily="34" charset="0"/>
              </a:rPr>
              <a:t>, to encourage all institutions to implement coherent actions with the </a:t>
            </a:r>
            <a:r>
              <a:rPr lang="en-US" sz="2100" b="1" dirty="0">
                <a:latin typeface="Calibri" panose="020F0502020204030204" pitchFamily="34" charset="0"/>
                <a:ea typeface="Calibri" panose="020F0502020204030204" pitchFamily="34" charset="0"/>
                <a:cs typeface="Calibri" panose="020F0502020204030204" pitchFamily="34" charset="0"/>
              </a:rPr>
              <a:t>general and shared objectives of the national system</a:t>
            </a:r>
            <a:r>
              <a:rPr lang="en-US" sz="2100" dirty="0">
                <a:latin typeface="Calibri" panose="020F0502020204030204" pitchFamily="34" charset="0"/>
                <a:ea typeface="Calibri" panose="020F0502020204030204" pitchFamily="34" charset="0"/>
                <a:cs typeface="Calibri" panose="020F0502020204030204" pitchFamily="34" charset="0"/>
              </a:rPr>
              <a:t> within the European system and useful for any comparison at interregional levels.</a:t>
            </a:r>
            <a:endParaRPr lang="it-IT" sz="2100" dirty="0">
              <a:latin typeface="Calibri" panose="020F0502020204030204" pitchFamily="34" charset="0"/>
              <a:ea typeface="Calibri" panose="020F050202020403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8377AFF6-44AB-45EC-8D1A-415BD3B64985}"/>
              </a:ext>
            </a:extLst>
          </p:cNvPr>
          <p:cNvSpPr/>
          <p:nvPr/>
        </p:nvSpPr>
        <p:spPr>
          <a:xfrm>
            <a:off x="611450" y="692620"/>
            <a:ext cx="7201000" cy="890115"/>
          </a:xfrm>
          <a:prstGeom prst="rect">
            <a:avLst/>
          </a:prstGeom>
        </p:spPr>
        <p:txBody>
          <a:bodyPr wrap="square">
            <a:spAutoFit/>
          </a:bodyPr>
          <a:lstStyle/>
          <a:p>
            <a:pPr algn="just">
              <a:lnSpc>
                <a:spcPct val="96000"/>
              </a:lnSpc>
            </a:pPr>
            <a:r>
              <a:rPr lang="en-US" sz="2700" b="1" i="1" dirty="0">
                <a:solidFill>
                  <a:prstClr val="black"/>
                </a:solidFill>
                <a:latin typeface="Calibri" panose="020F0502020204030204" pitchFamily="34" charset="0"/>
                <a:cs typeface="Arial" panose="020B0604020202020204" pitchFamily="34" charset="0"/>
              </a:rPr>
              <a:t>3) Methods of data collection and construction of system indicators</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F244C5A7-D9C5-18A8-0B14-E7F847BA3E38}"/>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4001904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39</a:t>
            </a:fld>
            <a:endParaRPr lang="it-IT"/>
          </a:p>
        </p:txBody>
      </p:sp>
      <p:sp>
        <p:nvSpPr>
          <p:cNvPr id="3" name="CasellaDiTesto 2">
            <a:extLst>
              <a:ext uri="{FF2B5EF4-FFF2-40B4-BE49-F238E27FC236}">
                <a16:creationId xmlns:a16="http://schemas.microsoft.com/office/drawing/2014/main" id="{6C74D351-EF3B-4FE1-BECE-82DEC15D6B25}"/>
              </a:ext>
            </a:extLst>
          </p:cNvPr>
          <p:cNvSpPr txBox="1"/>
          <p:nvPr/>
        </p:nvSpPr>
        <p:spPr>
          <a:xfrm>
            <a:off x="395420" y="2276840"/>
            <a:ext cx="8640960" cy="3000821"/>
          </a:xfrm>
          <a:prstGeom prst="rect">
            <a:avLst/>
          </a:prstGeom>
          <a:noFill/>
        </p:spPr>
        <p:txBody>
          <a:bodyPr wrap="square" rtlCol="0">
            <a:spAutoFit/>
          </a:bodyPr>
          <a:lstStyle/>
          <a:p>
            <a:r>
              <a:rPr lang="en-US" sz="2100" dirty="0">
                <a:latin typeface="Calibri" panose="020F0502020204030204" pitchFamily="34" charset="0"/>
                <a:ea typeface="Cambria" panose="02040503050406030204" pitchFamily="18" charset="0"/>
                <a:cs typeface="Calibri" panose="020F0502020204030204" pitchFamily="34" charset="0"/>
              </a:rPr>
              <a:t>In any case, the Indicators must be:</a:t>
            </a:r>
          </a:p>
          <a:p>
            <a:endParaRPr lang="it-IT" sz="21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few and simple, but particularly significant and objectively detectable;</a:t>
            </a:r>
            <a:endParaRPr lang="it-IT" sz="2100" dirty="0">
              <a:latin typeface="Calibri" panose="020F050202020403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coherent with the political objectives (proxy of the objectives rather than of single actions);</a:t>
            </a:r>
            <a:endParaRPr lang="it-IT" sz="2100" dirty="0">
              <a:latin typeface="Calibri" panose="020F050202020403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based on data that can be collected in a homogeneous, stable and transparent way at national level;</a:t>
            </a:r>
            <a:endParaRPr lang="it-IT" sz="2100" dirty="0">
              <a:latin typeface="Calibri" panose="020F050202020403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built on measurement parameters compatible with the parameters used at least at the European system level.</a:t>
            </a:r>
            <a:endParaRPr lang="it-IT" sz="2100" dirty="0">
              <a:latin typeface="Calibri" panose="020F0502020204030204" pitchFamily="34" charset="0"/>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438CAB05-D8E1-EAE8-5F2C-D7EA1B7D69BF}"/>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148322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1353" y="940105"/>
            <a:ext cx="8030743" cy="500393"/>
          </a:xfrm>
          <a:prstGeom prst="rect">
            <a:avLst/>
          </a:prstGeom>
        </p:spPr>
        <p:txBody>
          <a:bodyPr vert="horz" wrap="square" lIns="0" tIns="0" rIns="0" bIns="0" rtlCol="0" anchor="ctr">
            <a:spAutoFit/>
          </a:bodyPr>
          <a:lstStyle/>
          <a:p>
            <a:pPr algn="ctr"/>
            <a:r>
              <a:rPr lang="en-US" kern="0" dirty="0">
                <a:solidFill>
                  <a:srgbClr val="0070C0"/>
                </a:solidFill>
              </a:rPr>
              <a:t>Main actions implemented by the EU</a:t>
            </a:r>
          </a:p>
        </p:txBody>
      </p:sp>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p:txBody>
          <a:bodyPr/>
          <a:lstStyle/>
          <a:p>
            <a:pPr defTabSz="917783">
              <a:defRPr/>
            </a:pPr>
            <a:fld id="{B6F15528-21DE-4FAA-801E-634DDDAF4B2B}" type="slidenum">
              <a:rPr lang="it-IT" sz="1807">
                <a:solidFill>
                  <a:prstClr val="black">
                    <a:tint val="75000"/>
                  </a:prstClr>
                </a:solidFill>
                <a:latin typeface="Calibri"/>
              </a:rPr>
              <a:pPr defTabSz="917783">
                <a:defRPr/>
              </a:pPr>
              <a:t>4</a:t>
            </a:fld>
            <a:endParaRPr lang="it-IT" sz="1807">
              <a:solidFill>
                <a:prstClr val="black">
                  <a:tint val="75000"/>
                </a:prstClr>
              </a:solidFill>
              <a:latin typeface="Calibri"/>
            </a:endParaRPr>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594870" y="1502502"/>
            <a:ext cx="7954260" cy="1926498"/>
          </a:xfrm>
          <a:prstGeom prst="rect">
            <a:avLst/>
          </a:prstGeom>
        </p:spPr>
        <p:txBody>
          <a:bodyPr wrap="square" lIns="36134" tIns="36134" rIns="36134" bIns="36134">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917783">
              <a:defRPr/>
            </a:pPr>
            <a:r>
              <a:rPr lang="en-US" sz="3613" b="1" i="1" kern="0" dirty="0">
                <a:solidFill>
                  <a:srgbClr val="FF0000"/>
                </a:solidFill>
                <a:latin typeface="Calibri"/>
              </a:rPr>
              <a:t>Bologna</a:t>
            </a:r>
            <a:r>
              <a:rPr lang="en-US" sz="2810" b="1" i="1" kern="0" dirty="0">
                <a:solidFill>
                  <a:srgbClr val="FF0000"/>
                </a:solidFill>
                <a:latin typeface="Calibri"/>
              </a:rPr>
              <a:t> </a:t>
            </a:r>
            <a:r>
              <a:rPr lang="en-US" sz="2810" i="1" kern="0" dirty="0">
                <a:solidFill>
                  <a:sysClr val="windowText" lastClr="000000"/>
                </a:solidFill>
                <a:latin typeface="Calibri"/>
              </a:rPr>
              <a:t>Declaration or Process, 1999. </a:t>
            </a:r>
            <a:r>
              <a:rPr lang="en-US" sz="2810" dirty="0"/>
              <a:t>It is an agreement among Ministers of HE based upon series of ministerial meetings, set-up to create an </a:t>
            </a:r>
            <a:r>
              <a:rPr lang="en-US" sz="2810" dirty="0" err="1"/>
              <a:t>EHEA</a:t>
            </a:r>
            <a:r>
              <a:rPr lang="en-US" sz="2810" dirty="0"/>
              <a:t> and featured by three main requirements:  </a:t>
            </a:r>
            <a:endParaRPr lang="en-US" sz="2810" kern="0" dirty="0">
              <a:solidFill>
                <a:sysClr val="windowText" lastClr="000000"/>
              </a:solidFill>
              <a:latin typeface="Calibri"/>
            </a:endParaRP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503488" y="6453889"/>
            <a:ext cx="3509051" cy="342900"/>
          </a:xfrm>
        </p:spPr>
        <p:txBody>
          <a:bodyPr/>
          <a:lstStyle/>
          <a:p>
            <a:pPr defTabSz="917783">
              <a:defRPr/>
            </a:pPr>
            <a:r>
              <a:rPr lang="it-IT" sz="1400" dirty="0">
                <a:solidFill>
                  <a:prstClr val="black">
                    <a:tint val="75000"/>
                  </a:prstClr>
                </a:solidFill>
                <a:latin typeface="Calibri"/>
              </a:rPr>
              <a:t>«MERGE» ERASMUS+ </a:t>
            </a:r>
            <a:r>
              <a:rPr lang="it-IT" sz="1400" dirty="0" err="1">
                <a:solidFill>
                  <a:prstClr val="black">
                    <a:tint val="75000"/>
                  </a:prstClr>
                </a:solidFill>
                <a:latin typeface="Calibri"/>
              </a:rPr>
              <a:t>CBHE</a:t>
            </a:r>
            <a:r>
              <a:rPr lang="it-IT" sz="1400" dirty="0">
                <a:solidFill>
                  <a:prstClr val="black">
                    <a:tint val="75000"/>
                  </a:prstClr>
                </a:solidFill>
                <a:latin typeface="Calibri"/>
              </a:rPr>
              <a:t> PROJECT</a:t>
            </a:r>
          </a:p>
        </p:txBody>
      </p:sp>
      <p:sp>
        <p:nvSpPr>
          <p:cNvPr id="4" name="Segnaposto contenuto 2">
            <a:extLst>
              <a:ext uri="{FF2B5EF4-FFF2-40B4-BE49-F238E27FC236}">
                <a16:creationId xmlns:a16="http://schemas.microsoft.com/office/drawing/2014/main" id="{0CF30403-A42D-46B0-DC5C-7B784381287A}"/>
              </a:ext>
            </a:extLst>
          </p:cNvPr>
          <p:cNvSpPr txBox="1">
            <a:spLocks/>
          </p:cNvSpPr>
          <p:nvPr/>
        </p:nvSpPr>
        <p:spPr>
          <a:xfrm>
            <a:off x="671353" y="3429000"/>
            <a:ext cx="7877777" cy="3032825"/>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38163" lvl="1" indent="-271463">
              <a:lnSpc>
                <a:spcPct val="120000"/>
              </a:lnSpc>
              <a:spcBef>
                <a:spcPts val="0"/>
              </a:spcBef>
              <a:buClr>
                <a:srgbClr val="9BBB59"/>
              </a:buClr>
              <a:buSzPct val="95000"/>
            </a:pPr>
            <a:r>
              <a:rPr lang="en-US" sz="1800" dirty="0">
                <a:solidFill>
                  <a:prstClr val="black"/>
                </a:solidFill>
                <a:latin typeface="Arial" panose="020B0604020202020204" pitchFamily="34" charset="0"/>
                <a:cs typeface="Arial" panose="020B0604020202020204" pitchFamily="34" charset="0"/>
              </a:rPr>
              <a:t>to introduce a three-cycle HE system consisting of bachelor's, master's and doctoral studies to link to the </a:t>
            </a:r>
            <a:r>
              <a:rPr lang="en-US" sz="1800" dirty="0" err="1">
                <a:latin typeface="Arial" panose="020B0604020202020204" pitchFamily="34" charset="0"/>
                <a:cs typeface="Arial" panose="020B0604020202020204" pitchFamily="34" charset="0"/>
              </a:rPr>
              <a:t>EHEA</a:t>
            </a:r>
            <a:r>
              <a:rPr lang="en-US" sz="1800" dirty="0">
                <a:latin typeface="Arial" panose="020B0604020202020204" pitchFamily="34" charset="0"/>
                <a:cs typeface="Arial" panose="020B0604020202020204" pitchFamily="34" charset="0"/>
              </a:rPr>
              <a:t> “Qualifications frameworks»; </a:t>
            </a:r>
            <a:endParaRPr lang="en-US" sz="1800" dirty="0">
              <a:solidFill>
                <a:prstClr val="black"/>
              </a:solidFill>
              <a:latin typeface="Arial" panose="020B0604020202020204" pitchFamily="34" charset="0"/>
              <a:cs typeface="Arial" panose="020B0604020202020204" pitchFamily="34" charset="0"/>
            </a:endParaRPr>
          </a:p>
          <a:p>
            <a:pPr marL="538163" lvl="1" indent="-271463">
              <a:lnSpc>
                <a:spcPct val="120000"/>
              </a:lnSpc>
              <a:spcBef>
                <a:spcPts val="0"/>
              </a:spcBef>
              <a:buClr>
                <a:srgbClr val="9BBB59"/>
              </a:buClr>
              <a:buSzPct val="95000"/>
            </a:pPr>
            <a:r>
              <a:rPr lang="en-US" sz="1800" dirty="0">
                <a:solidFill>
                  <a:prstClr val="black"/>
                </a:solidFill>
                <a:latin typeface="Arial" panose="020B0604020202020204" pitchFamily="34" charset="0"/>
                <a:cs typeface="Arial" panose="020B0604020202020204" pitchFamily="34" charset="0"/>
              </a:rPr>
              <a:t>to ensure the mutual recognition of qualifications and learning periods abroad completed at other universities, according to the “Lisbon Recognition Convention”;</a:t>
            </a:r>
          </a:p>
          <a:p>
            <a:pPr marL="538163" lvl="1" indent="-271463">
              <a:lnSpc>
                <a:spcPct val="120000"/>
              </a:lnSpc>
              <a:spcBef>
                <a:spcPts val="0"/>
              </a:spcBef>
              <a:spcAft>
                <a:spcPts val="602"/>
              </a:spcAft>
              <a:buClr>
                <a:srgbClr val="9BBB59"/>
              </a:buClr>
              <a:buSzPct val="95000"/>
            </a:pPr>
            <a:r>
              <a:rPr lang="en-US" sz="1800" dirty="0">
                <a:solidFill>
                  <a:prstClr val="black"/>
                </a:solidFill>
                <a:latin typeface="Arial" panose="020B0604020202020204" pitchFamily="34" charset="0"/>
                <a:cs typeface="Arial" panose="020B0604020202020204" pitchFamily="34" charset="0"/>
              </a:rPr>
              <a:t>to implement a system of internal and external quality assurance – QA of the study </a:t>
            </a:r>
            <a:r>
              <a:rPr lang="en-US" sz="1800" dirty="0" err="1">
                <a:solidFill>
                  <a:prstClr val="black"/>
                </a:solidFill>
                <a:latin typeface="Arial" panose="020B0604020202020204" pitchFamily="34" charset="0"/>
                <a:cs typeface="Arial" panose="020B0604020202020204" pitchFamily="34" charset="0"/>
              </a:rPr>
              <a:t>programmes</a:t>
            </a:r>
            <a:r>
              <a:rPr lang="en-US" sz="1800" dirty="0">
                <a:solidFill>
                  <a:prstClr val="black"/>
                </a:solidFill>
                <a:latin typeface="Arial" panose="020B0604020202020204" pitchFamily="34" charset="0"/>
                <a:cs typeface="Arial" panose="020B0604020202020204" pitchFamily="34" charset="0"/>
              </a:rPr>
              <a:t>, to strengthen quality and relevance of learning and teaching according to “Standards and Guidelines for quality assurance in the European Higher Education Area”. </a:t>
            </a:r>
          </a:p>
        </p:txBody>
      </p:sp>
    </p:spTree>
    <p:extLst>
      <p:ext uri="{BB962C8B-B14F-4D97-AF65-F5344CB8AC3E}">
        <p14:creationId xmlns:p14="http://schemas.microsoft.com/office/powerpoint/2010/main" val="69581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40</a:t>
            </a:fld>
            <a:endParaRPr lang="it-IT"/>
          </a:p>
        </p:txBody>
      </p:sp>
      <p:sp>
        <p:nvSpPr>
          <p:cNvPr id="3" name="CasellaDiTesto 2">
            <a:extLst>
              <a:ext uri="{FF2B5EF4-FFF2-40B4-BE49-F238E27FC236}">
                <a16:creationId xmlns:a16="http://schemas.microsoft.com/office/drawing/2014/main" id="{6C74D351-EF3B-4FE1-BECE-82DEC15D6B25}"/>
              </a:ext>
            </a:extLst>
          </p:cNvPr>
          <p:cNvSpPr txBox="1"/>
          <p:nvPr/>
        </p:nvSpPr>
        <p:spPr>
          <a:xfrm>
            <a:off x="899490" y="1700809"/>
            <a:ext cx="7273010" cy="3323987"/>
          </a:xfrm>
          <a:prstGeom prst="rect">
            <a:avLst/>
          </a:prstGeom>
          <a:noFill/>
        </p:spPr>
        <p:txBody>
          <a:bodyPr wrap="square" rtlCol="0">
            <a:spAutoFit/>
          </a:bodyPr>
          <a:lstStyle/>
          <a:p>
            <a:r>
              <a:rPr lang="en-US" sz="2100" dirty="0">
                <a:latin typeface="Calibri" panose="020F0502020204030204" pitchFamily="34" charset="0"/>
                <a:ea typeface="Cambria" panose="02040503050406030204" pitchFamily="18" charset="0"/>
                <a:cs typeface="Calibri" panose="020F0502020204030204" pitchFamily="34" charset="0"/>
              </a:rPr>
              <a:t>It is also important that the indicators:</a:t>
            </a:r>
          </a:p>
          <a:p>
            <a:endParaRPr lang="it-IT" sz="21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are not misleading, i.e. they are not such as to lead universities to maximize those values, sacrificing other equally important priorities;</a:t>
            </a: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cs typeface="Calibri" panose="020F0502020204030204" pitchFamily="34" charset="0"/>
              </a:rPr>
              <a:t>give an idea of both how much the system is projected outwards, and how much it is able to attract from outside;</a:t>
            </a:r>
            <a:endParaRPr lang="it-IT" sz="2100" dirty="0">
              <a:latin typeface="Calibri" panose="020F050202020403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100" dirty="0">
                <a:latin typeface="Calibri" panose="020F0502020204030204" pitchFamily="34" charset="0"/>
                <a:ea typeface="Cambria" panose="02040503050406030204" pitchFamily="18" charset="0"/>
              </a:rPr>
              <a:t>express percentage values, and not absolute values, to be compared to the size of the system and of each single university within it.</a:t>
            </a:r>
            <a:endParaRPr lang="it-IT" sz="2100" dirty="0"/>
          </a:p>
        </p:txBody>
      </p:sp>
      <p:sp>
        <p:nvSpPr>
          <p:cNvPr id="4" name="Segnaposto piè di pagina 3">
            <a:extLst>
              <a:ext uri="{FF2B5EF4-FFF2-40B4-BE49-F238E27FC236}">
                <a16:creationId xmlns:a16="http://schemas.microsoft.com/office/drawing/2014/main" id="{8D2BD6A7-FBD6-66D7-21F7-0098EEC9A696}"/>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925484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41</a:t>
            </a:fld>
            <a:endParaRPr lang="it-IT"/>
          </a:p>
        </p:txBody>
      </p:sp>
      <p:sp>
        <p:nvSpPr>
          <p:cNvPr id="3" name="CasellaDiTesto 2">
            <a:extLst>
              <a:ext uri="{FF2B5EF4-FFF2-40B4-BE49-F238E27FC236}">
                <a16:creationId xmlns:a16="http://schemas.microsoft.com/office/drawing/2014/main" id="{9CD3C918-72BE-43ED-99BE-27D98EF8E31A}"/>
              </a:ext>
            </a:extLst>
          </p:cNvPr>
          <p:cNvSpPr txBox="1"/>
          <p:nvPr/>
        </p:nvSpPr>
        <p:spPr>
          <a:xfrm>
            <a:off x="579437" y="1538652"/>
            <a:ext cx="7737083" cy="4301177"/>
          </a:xfrm>
          <a:prstGeom prst="rect">
            <a:avLst/>
          </a:prstGeom>
          <a:noFill/>
        </p:spPr>
        <p:txBody>
          <a:bodyPr wrap="square" rtlCol="0">
            <a:spAutoFit/>
          </a:bodyPr>
          <a:lstStyle/>
          <a:p>
            <a:pPr marL="3334"/>
            <a:r>
              <a:rPr lang="en-US" sz="900" b="1" dirty="0">
                <a:latin typeface="Calibri" panose="020F0502020204030204" pitchFamily="34" charset="0"/>
                <a:ea typeface="Calibri" panose="020F0502020204030204" pitchFamily="34" charset="0"/>
                <a:cs typeface="Arial" panose="020B060402020202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algn="just">
              <a:spcAft>
                <a:spcPts val="450"/>
              </a:spcAft>
            </a:pPr>
            <a:r>
              <a:rPr lang="en-US" sz="2100" dirty="0">
                <a:latin typeface="Calibri" panose="020F0502020204030204" pitchFamily="34" charset="0"/>
                <a:ea typeface="Times New Roman" panose="02020603050405020304" pitchFamily="18" charset="0"/>
                <a:cs typeface="Calibri" panose="020F0502020204030204" pitchFamily="34" charset="0"/>
              </a:rPr>
              <a:t>The Strategic Plan is the result of an articulated and shared process that involves, in various ways, multiple actors:</a:t>
            </a:r>
            <a:endParaRPr lang="it-IT" sz="2100" dirty="0">
              <a:latin typeface="Calibri" panose="020F0502020204030204" pitchFamily="34" charset="0"/>
              <a:ea typeface="Times New Roman" panose="02020603050405020304" pitchFamily="18" charset="0"/>
              <a:cs typeface="Arial" panose="020B0604020202020204" pitchFamily="34" charset="0"/>
            </a:endParaRPr>
          </a:p>
          <a:p>
            <a:pPr marL="385763" indent="-385763" algn="just">
              <a:spcAft>
                <a:spcPts val="450"/>
              </a:spcAft>
              <a:buFont typeface="+mj-lt"/>
              <a:buAutoNum type="arabicPeriod"/>
            </a:pPr>
            <a:r>
              <a:rPr lang="en-US" sz="2100" dirty="0">
                <a:latin typeface="Calibri" panose="020F0502020204030204" pitchFamily="34" charset="0"/>
                <a:ea typeface="Times New Roman" panose="02020603050405020304" pitchFamily="18" charset="0"/>
                <a:cs typeface="Calibri" panose="020F0502020204030204" pitchFamily="34" charset="0"/>
              </a:rPr>
              <a:t>the </a:t>
            </a:r>
            <a:r>
              <a:rPr lang="en-US" sz="2100" b="1" dirty="0">
                <a:latin typeface="Calibri" panose="020F0502020204030204" pitchFamily="34" charset="0"/>
                <a:ea typeface="Times New Roman" panose="02020603050405020304" pitchFamily="18" charset="0"/>
                <a:cs typeface="Calibri" panose="020F0502020204030204" pitchFamily="34" charset="0"/>
              </a:rPr>
              <a:t>top academics</a:t>
            </a:r>
            <a:r>
              <a:rPr lang="en-US" sz="2100" dirty="0">
                <a:latin typeface="Calibri" panose="020F0502020204030204" pitchFamily="34" charset="0"/>
                <a:ea typeface="Times New Roman" panose="02020603050405020304" pitchFamily="18" charset="0"/>
                <a:cs typeface="Calibri" panose="020F0502020204030204" pitchFamily="34" charset="0"/>
              </a:rPr>
              <a:t> of the University - in particular the Academic Senate, Board of Administration, General (Administrative) Directorate - who are responsible for defining the strategic plan;</a:t>
            </a:r>
            <a:endParaRPr lang="it-IT" sz="2100" dirty="0">
              <a:latin typeface="Calibri" panose="020F0502020204030204" pitchFamily="34" charset="0"/>
              <a:ea typeface="Times New Roman" panose="02020603050405020304" pitchFamily="18" charset="0"/>
              <a:cs typeface="Arial" panose="020B0604020202020204" pitchFamily="34" charset="0"/>
            </a:endParaRPr>
          </a:p>
          <a:p>
            <a:pPr marL="385763" indent="-385763" algn="just">
              <a:spcAft>
                <a:spcPts val="450"/>
              </a:spcAft>
              <a:buFont typeface="+mj-lt"/>
              <a:buAutoNum type="arabicPeriod"/>
            </a:pPr>
            <a:r>
              <a:rPr lang="en-US" sz="2100" dirty="0">
                <a:latin typeface="Calibri" panose="020F0502020204030204" pitchFamily="34" charset="0"/>
                <a:ea typeface="Times New Roman" panose="02020603050405020304" pitchFamily="18" charset="0"/>
                <a:cs typeface="Calibri" panose="020F0502020204030204" pitchFamily="34" charset="0"/>
              </a:rPr>
              <a:t>the </a:t>
            </a:r>
            <a:r>
              <a:rPr lang="en-US" sz="2100" b="1" dirty="0">
                <a:latin typeface="Calibri" panose="020F0502020204030204" pitchFamily="34" charset="0"/>
                <a:ea typeface="Times New Roman" panose="02020603050405020304" pitchFamily="18" charset="0"/>
                <a:cs typeface="Calibri" panose="020F0502020204030204" pitchFamily="34" charset="0"/>
              </a:rPr>
              <a:t>fundamental structures</a:t>
            </a: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b="1" dirty="0">
                <a:latin typeface="Calibri" panose="020F0502020204030204" pitchFamily="34" charset="0"/>
                <a:ea typeface="Times New Roman" panose="02020603050405020304" pitchFamily="18" charset="0"/>
                <a:cs typeface="Calibri" panose="020F0502020204030204" pitchFamily="34" charset="0"/>
              </a:rPr>
              <a:t>of the University</a:t>
            </a:r>
            <a:r>
              <a:rPr lang="en-US" sz="2100" dirty="0">
                <a:latin typeface="Calibri" panose="020F0502020204030204" pitchFamily="34" charset="0"/>
                <a:ea typeface="Times New Roman" panose="02020603050405020304" pitchFamily="18" charset="0"/>
                <a:cs typeface="Calibri" panose="020F0502020204030204" pitchFamily="34" charset="0"/>
              </a:rPr>
              <a:t> - typically, the Departments - which are responsible for formulating observations and proposals with reference to their areas of competence;</a:t>
            </a:r>
            <a:endParaRPr lang="it-IT" sz="2100" dirty="0">
              <a:latin typeface="Calibri" panose="020F0502020204030204" pitchFamily="34" charset="0"/>
              <a:ea typeface="Times New Roman" panose="02020603050405020304" pitchFamily="18" charset="0"/>
              <a:cs typeface="Arial" panose="020B0604020202020204" pitchFamily="34" charset="0"/>
            </a:endParaRPr>
          </a:p>
          <a:p>
            <a:pPr marL="385763" indent="-385763" algn="just">
              <a:buFont typeface="+mj-lt"/>
              <a:buAutoNum type="arabicPeriod"/>
            </a:pPr>
            <a:r>
              <a:rPr lang="en-US" sz="2100" dirty="0">
                <a:latin typeface="Calibri" panose="020F0502020204030204" pitchFamily="34" charset="0"/>
                <a:ea typeface="Times New Roman" panose="02020603050405020304" pitchFamily="18" charset="0"/>
              </a:rPr>
              <a:t>the </a:t>
            </a:r>
            <a:r>
              <a:rPr lang="en-US" sz="2100" b="1" dirty="0">
                <a:latin typeface="Calibri" panose="020F0502020204030204" pitchFamily="34" charset="0"/>
                <a:ea typeface="Times New Roman" panose="02020603050405020304" pitchFamily="18" charset="0"/>
              </a:rPr>
              <a:t>stakeholders of the University</a:t>
            </a:r>
            <a:r>
              <a:rPr lang="en-US" sz="2100" dirty="0">
                <a:latin typeface="Calibri" panose="020F0502020204030204" pitchFamily="34" charset="0"/>
                <a:ea typeface="Times New Roman" panose="02020603050405020304" pitchFamily="18" charset="0"/>
              </a:rPr>
              <a:t>, internal and external, who are responsible for formulating observations and proposals with reference to their expectations and needs for the mission areas of their interest.</a:t>
            </a:r>
            <a:endParaRPr lang="it-IT" sz="2100" dirty="0"/>
          </a:p>
        </p:txBody>
      </p:sp>
      <p:sp>
        <p:nvSpPr>
          <p:cNvPr id="4" name="Rettangolo 3">
            <a:extLst>
              <a:ext uri="{FF2B5EF4-FFF2-40B4-BE49-F238E27FC236}">
                <a16:creationId xmlns:a16="http://schemas.microsoft.com/office/drawing/2014/main" id="{4A44977F-BC36-4899-B32F-58822B82831C}"/>
              </a:ext>
            </a:extLst>
          </p:cNvPr>
          <p:cNvSpPr/>
          <p:nvPr/>
        </p:nvSpPr>
        <p:spPr>
          <a:xfrm>
            <a:off x="611450" y="887976"/>
            <a:ext cx="7633060" cy="507831"/>
          </a:xfrm>
          <a:prstGeom prst="rect">
            <a:avLst/>
          </a:prstGeom>
        </p:spPr>
        <p:txBody>
          <a:bodyPr wrap="square">
            <a:spAutoFit/>
          </a:bodyPr>
          <a:lstStyle/>
          <a:p>
            <a:pPr marL="3334"/>
            <a:r>
              <a:rPr lang="en-US" sz="2700" b="1" i="1" dirty="0">
                <a:solidFill>
                  <a:prstClr val="black"/>
                </a:solidFill>
                <a:latin typeface="Calibri" panose="020F0502020204030204" pitchFamily="34" charset="0"/>
                <a:cs typeface="Arial" panose="020B0604020202020204" pitchFamily="34" charset="0"/>
              </a:rPr>
              <a:t>4) Process of defining the SP for internationalization</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759751A6-14C0-12C9-BE5A-12E8014E6F99}"/>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576834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42</a:t>
            </a:fld>
            <a:endParaRPr lang="it-IT"/>
          </a:p>
        </p:txBody>
      </p:sp>
      <p:sp>
        <p:nvSpPr>
          <p:cNvPr id="3" name="CasellaDiTesto 2">
            <a:extLst>
              <a:ext uri="{FF2B5EF4-FFF2-40B4-BE49-F238E27FC236}">
                <a16:creationId xmlns:a16="http://schemas.microsoft.com/office/drawing/2014/main" id="{155A3B7F-CAF4-4357-8D7D-BDEF3EE84A1F}"/>
              </a:ext>
            </a:extLst>
          </p:cNvPr>
          <p:cNvSpPr txBox="1"/>
          <p:nvPr/>
        </p:nvSpPr>
        <p:spPr>
          <a:xfrm>
            <a:off x="611449" y="2240213"/>
            <a:ext cx="7903901" cy="3023905"/>
          </a:xfrm>
          <a:prstGeom prst="rect">
            <a:avLst/>
          </a:prstGeom>
          <a:noFill/>
        </p:spPr>
        <p:txBody>
          <a:bodyPr wrap="square" rtlCol="0">
            <a:spAutoFit/>
          </a:bodyPr>
          <a:lstStyle/>
          <a:p>
            <a:pPr>
              <a:spcAft>
                <a:spcPts val="900"/>
              </a:spcAft>
            </a:pPr>
            <a:r>
              <a:rPr lang="en-US" sz="2100" dirty="0">
                <a:latin typeface="Calibri" panose="020F0502020204030204" pitchFamily="34" charset="0"/>
                <a:ea typeface="Calibri" panose="020F0502020204030204" pitchFamily="34" charset="0"/>
                <a:cs typeface="Arial" panose="020B0604020202020204" pitchFamily="34" charset="0"/>
              </a:rPr>
              <a:t>The process of defining the strategic plan for internationalization (like that relating to any other mission area of ​​the University), usually includes: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85763" indent="-385763">
              <a:spcAft>
                <a:spcPts val="900"/>
              </a:spcAft>
              <a:buFont typeface="+mj-lt"/>
              <a:buAutoNum type="alphaLcParenR"/>
            </a:pPr>
            <a:r>
              <a:rPr lang="en-US" sz="2100" dirty="0">
                <a:latin typeface="Calibri" panose="020F0502020204030204" pitchFamily="34" charset="0"/>
                <a:ea typeface="Calibri" panose="020F0502020204030204" pitchFamily="34" charset="0"/>
                <a:cs typeface="Arial" panose="020B0604020202020204" pitchFamily="34" charset="0"/>
              </a:rPr>
              <a:t>the identification of strategic objectives;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85763" indent="-385763">
              <a:spcAft>
                <a:spcPts val="900"/>
              </a:spcAft>
              <a:buFont typeface="+mj-lt"/>
              <a:buAutoNum type="alphaLcParenR"/>
            </a:pPr>
            <a:r>
              <a:rPr lang="en-US" sz="2100" dirty="0">
                <a:latin typeface="Calibri" panose="020F0502020204030204" pitchFamily="34" charset="0"/>
                <a:ea typeface="Calibri" panose="020F0502020204030204" pitchFamily="34" charset="0"/>
                <a:cs typeface="Arial" panose="020B0604020202020204" pitchFamily="34" charset="0"/>
              </a:rPr>
              <a:t>a 'SWOT Analysis’;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85763" indent="-385763">
              <a:buFont typeface="+mj-lt"/>
              <a:buAutoNum type="alphaLcParenR"/>
            </a:pPr>
            <a:r>
              <a:rPr lang="en-US" sz="2100" dirty="0">
                <a:latin typeface="Calibri" panose="020F0502020204030204" pitchFamily="34" charset="0"/>
                <a:ea typeface="Calibri" panose="020F0502020204030204" pitchFamily="34" charset="0"/>
                <a:cs typeface="Arial" panose="020B0604020202020204" pitchFamily="34" charset="0"/>
              </a:rPr>
              <a:t>the definition of the operational objectives associated with the strategic objectives and the identification of the actions for their pursuit.</a:t>
            </a:r>
            <a:endParaRPr lang="it-IT" sz="2100" dirty="0">
              <a:latin typeface="Calibri" panose="020F0502020204030204" pitchFamily="34" charset="0"/>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3CD2610E-7C35-28FC-FEE4-3AD456967616}"/>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830293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43</a:t>
            </a:fld>
            <a:endParaRPr lang="it-IT"/>
          </a:p>
        </p:txBody>
      </p:sp>
      <p:sp>
        <p:nvSpPr>
          <p:cNvPr id="3" name="CasellaDiTesto 2">
            <a:extLst>
              <a:ext uri="{FF2B5EF4-FFF2-40B4-BE49-F238E27FC236}">
                <a16:creationId xmlns:a16="http://schemas.microsoft.com/office/drawing/2014/main" id="{20F9F7A5-4280-4434-822D-B54565D4B961}"/>
              </a:ext>
            </a:extLst>
          </p:cNvPr>
          <p:cNvSpPr txBox="1"/>
          <p:nvPr/>
        </p:nvSpPr>
        <p:spPr>
          <a:xfrm>
            <a:off x="539440" y="1700760"/>
            <a:ext cx="7975910" cy="4201150"/>
          </a:xfrm>
          <a:prstGeom prst="rect">
            <a:avLst/>
          </a:prstGeom>
          <a:noFill/>
        </p:spPr>
        <p:txBody>
          <a:bodyPr wrap="square" rtlCol="0">
            <a:spAutoFit/>
          </a:bodyPr>
          <a:lstStyle/>
          <a:p>
            <a:pPr marL="3334"/>
            <a:r>
              <a:rPr lang="en-US" sz="900" dirty="0">
                <a:latin typeface="Calibri" panose="020F0502020204030204" pitchFamily="34" charset="0"/>
                <a:ea typeface="Calibri" panose="020F0502020204030204" pitchFamily="34" charset="0"/>
                <a:cs typeface="Arial" panose="020B060402020202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marL="3334"/>
            <a:r>
              <a:rPr lang="en-US" sz="2100" dirty="0">
                <a:latin typeface="Calibri" panose="020F0502020204030204" pitchFamily="34" charset="0"/>
                <a:ea typeface="Calibri" panose="020F0502020204030204" pitchFamily="34" charset="0"/>
                <a:cs typeface="Arial" panose="020B0604020202020204" pitchFamily="34" charset="0"/>
              </a:rPr>
              <a:t>As a rule, strategic objectives are defined in a very general way.</a:t>
            </a:r>
            <a:endParaRPr lang="it-IT" sz="1200" dirty="0">
              <a:latin typeface="Calibri" panose="020F0502020204030204" pitchFamily="34" charset="0"/>
              <a:ea typeface="Calibri" panose="020F0502020204030204" pitchFamily="34" charset="0"/>
              <a:cs typeface="Arial" panose="020B0604020202020204" pitchFamily="34" charset="0"/>
            </a:endParaRPr>
          </a:p>
          <a:p>
            <a:pPr marL="3334"/>
            <a:r>
              <a:rPr lang="en-US" sz="1200" dirty="0">
                <a:latin typeface="Calibri" panose="020F0502020204030204" pitchFamily="34" charset="0"/>
                <a:ea typeface="Calibri" panose="020F0502020204030204" pitchFamily="34" charset="0"/>
                <a:cs typeface="Arial" panose="020B0604020202020204" pitchFamily="34" charset="0"/>
              </a:rPr>
              <a:t> </a:t>
            </a:r>
            <a:endParaRPr lang="it-IT" sz="1200" dirty="0">
              <a:latin typeface="Calibri" panose="020F0502020204030204" pitchFamily="34" charset="0"/>
              <a:ea typeface="Calibri" panose="020F0502020204030204" pitchFamily="34" charset="0"/>
              <a:cs typeface="Arial" panose="020B0604020202020204" pitchFamily="34" charset="0"/>
            </a:endParaRPr>
          </a:p>
          <a:p>
            <a:pPr marL="3334"/>
            <a:r>
              <a:rPr lang="en-US" b="1" i="1" dirty="0">
                <a:latin typeface="Calibri" panose="020F0502020204030204" pitchFamily="34" charset="0"/>
                <a:ea typeface="Calibri" panose="020F0502020204030204" pitchFamily="34" charset="0"/>
                <a:cs typeface="Arial" panose="020B0604020202020204" pitchFamily="34" charset="0"/>
              </a:rPr>
              <a:t>Example of definition of strategic objectives for the strategic 'Internationalization' area relating to both teaching and research</a:t>
            </a:r>
            <a:endParaRPr lang="it-IT" sz="900" dirty="0">
              <a:latin typeface="Calibri" panose="020F0502020204030204" pitchFamily="34" charset="0"/>
              <a:ea typeface="Calibri" panose="020F0502020204030204" pitchFamily="34" charset="0"/>
              <a:cs typeface="Arial" panose="020B0604020202020204" pitchFamily="34" charset="0"/>
            </a:endParaRPr>
          </a:p>
          <a:p>
            <a:pPr marL="3334"/>
            <a:r>
              <a:rPr lang="en-US" sz="900" dirty="0">
                <a:latin typeface="Calibri" panose="020F0502020204030204" pitchFamily="34" charset="0"/>
                <a:ea typeface="Calibri" panose="020F0502020204030204" pitchFamily="34" charset="0"/>
                <a:cs typeface="Arial" panose="020B060402020202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Encouragement of international research projects, focusing in particular on the inclusion within the most qualified international networks.</a:t>
            </a:r>
            <a:endParaRPr lang="it-IT"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Recruiting excellent international students and faculty.</a:t>
            </a:r>
            <a:endParaRPr lang="it-IT"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Increase in the exchange rate and mobility for teachers and students, as well as for technical-administrative staff.</a:t>
            </a:r>
            <a:endParaRPr lang="it-IT"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Development of international double and joint degree programs at all levels (bachelor's, master's, doctorate), also linked to an increase in teaching in English.</a:t>
            </a:r>
            <a:endParaRPr lang="it-IT"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Increase in visibility and international attractiveness, in terms of research activity and positioning in international rankings.</a:t>
            </a:r>
            <a:endParaRPr lang="it-IT" dirty="0">
              <a:latin typeface="Calibri" panose="020F0502020204030204" pitchFamily="34" charset="0"/>
              <a:ea typeface="Calibri" panose="020F0502020204030204" pitchFamily="34" charset="0"/>
              <a:cs typeface="Arial" panose="020B0604020202020204" pitchFamily="34" charset="0"/>
            </a:endParaRPr>
          </a:p>
          <a:p>
            <a:pPr marL="260509" indent="-257175">
              <a:buFont typeface="Arial" panose="020B0604020202020204" pitchFamily="34" charset="0"/>
              <a:buChar char="•"/>
            </a:pPr>
            <a:r>
              <a:rPr lang="en-US" i="1" dirty="0">
                <a:latin typeface="Calibri" panose="020F0502020204030204" pitchFamily="34" charset="0"/>
                <a:ea typeface="Calibri" panose="020F0502020204030204" pitchFamily="34" charset="0"/>
                <a:cs typeface="Arial" panose="020B0604020202020204" pitchFamily="34" charset="0"/>
              </a:rPr>
              <a:t>Attracting financial resources from internationalization programs.</a:t>
            </a:r>
            <a:endParaRPr lang="it-IT" dirty="0">
              <a:latin typeface="Calibri" panose="020F0502020204030204" pitchFamily="34" charset="0"/>
              <a:ea typeface="Calibri" panose="020F050202020403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2006A792-2942-49BF-9D60-1E9B2F9E8BA5}"/>
              </a:ext>
            </a:extLst>
          </p:cNvPr>
          <p:cNvSpPr/>
          <p:nvPr/>
        </p:nvSpPr>
        <p:spPr>
          <a:xfrm>
            <a:off x="611450" y="956090"/>
            <a:ext cx="5963364" cy="507831"/>
          </a:xfrm>
          <a:prstGeom prst="rect">
            <a:avLst/>
          </a:prstGeom>
        </p:spPr>
        <p:txBody>
          <a:bodyPr wrap="none">
            <a:spAutoFit/>
          </a:bodyPr>
          <a:lstStyle/>
          <a:p>
            <a:pPr marL="3334"/>
            <a:r>
              <a:rPr lang="en-US" sz="2700" b="1" i="1" dirty="0">
                <a:solidFill>
                  <a:prstClr val="black"/>
                </a:solidFill>
                <a:latin typeface="Calibri" panose="020F0502020204030204" pitchFamily="34" charset="0"/>
                <a:cs typeface="Arial" panose="020B0604020202020204" pitchFamily="34" charset="0"/>
              </a:rPr>
              <a:t>4.a) Identification of strategic objectives</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8D701A76-64F7-FD1D-A320-C8120F4E041C}"/>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327224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44</a:t>
            </a:fld>
            <a:endParaRPr lang="it-IT"/>
          </a:p>
        </p:txBody>
      </p:sp>
      <p:sp>
        <p:nvSpPr>
          <p:cNvPr id="3" name="CasellaDiTesto 2">
            <a:extLst>
              <a:ext uri="{FF2B5EF4-FFF2-40B4-BE49-F238E27FC236}">
                <a16:creationId xmlns:a16="http://schemas.microsoft.com/office/drawing/2014/main" id="{CA17112D-6224-4405-B867-5EE9650263F9}"/>
              </a:ext>
            </a:extLst>
          </p:cNvPr>
          <p:cNvSpPr txBox="1"/>
          <p:nvPr/>
        </p:nvSpPr>
        <p:spPr>
          <a:xfrm>
            <a:off x="683459" y="1538790"/>
            <a:ext cx="7705071" cy="3978012"/>
          </a:xfrm>
          <a:prstGeom prst="rect">
            <a:avLst/>
          </a:prstGeom>
          <a:noFill/>
        </p:spPr>
        <p:txBody>
          <a:bodyPr wrap="square" rtlCol="0">
            <a:spAutoFit/>
          </a:bodyPr>
          <a:lstStyle/>
          <a:p>
            <a:pPr marL="3334"/>
            <a:r>
              <a:rPr lang="en-GB" sz="2100" dirty="0">
                <a:latin typeface="Calibri" panose="020F0502020204030204" pitchFamily="34" charset="0"/>
                <a:ea typeface="Calibri" panose="020F0502020204030204" pitchFamily="34" charset="0"/>
                <a:cs typeface="Calibri" panose="020F0502020204030204" pitchFamily="34" charset="0"/>
              </a:rPr>
              <a:t> </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334"/>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SWOT analysis is the strategic planning tool generally used to evaluate Strengths, Weaknesses, Opportunities and Threats in order to achieve strategic objectives.</a:t>
            </a:r>
            <a:endParaRPr lang="it-IT" sz="900" dirty="0">
              <a:latin typeface="Calibri" panose="020F0502020204030204" pitchFamily="34" charset="0"/>
              <a:ea typeface="Calibri" panose="020F0502020204030204" pitchFamily="34" charset="0"/>
              <a:cs typeface="Arial" panose="020B0604020202020204" pitchFamily="34" charset="0"/>
            </a:endParaRPr>
          </a:p>
          <a:p>
            <a:pPr marL="3334"/>
            <a:r>
              <a:rPr lang="en-US" sz="900" dirty="0">
                <a:latin typeface="Calibri" panose="020F0502020204030204" pitchFamily="34" charset="0"/>
                <a:ea typeface="Calibri" panose="020F0502020204030204" pitchFamily="34" charset="0"/>
                <a:cs typeface="Calibri" panose="020F050202020403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marL="3334">
              <a:spcAft>
                <a:spcPts val="450"/>
              </a:spcAft>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Strengths are the organization's attributions that are helpful in achieving goals.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334">
              <a:spcAft>
                <a:spcPts val="450"/>
              </a:spcAft>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Weaknesses are the organization's attributions that are detrimental to achieving goals.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334">
              <a:spcAft>
                <a:spcPts val="450"/>
              </a:spcAft>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Opportunities are the external conditions that are useful for achieving goals.</a:t>
            </a:r>
            <a:endParaRPr lang="it-IT" sz="2100" dirty="0">
              <a:latin typeface="Calibri" panose="020F0502020204030204" pitchFamily="34" charset="0"/>
              <a:ea typeface="Calibri" panose="020F0502020204030204" pitchFamily="34" charset="0"/>
              <a:cs typeface="Arial" panose="020B0604020202020204" pitchFamily="34" charset="0"/>
            </a:endParaRPr>
          </a:p>
          <a:p>
            <a:pPr marL="3334"/>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Threats are external conditions that could harm performance.</a:t>
            </a:r>
            <a:endParaRPr lang="it-IT" sz="2100" dirty="0">
              <a:latin typeface="Calibri" panose="020F0502020204030204" pitchFamily="34" charset="0"/>
              <a:ea typeface="Calibri" panose="020F050202020403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84B315AF-33B3-4FD6-AABA-BDA8955D9EA4}"/>
              </a:ext>
            </a:extLst>
          </p:cNvPr>
          <p:cNvSpPr/>
          <p:nvPr/>
        </p:nvSpPr>
        <p:spPr>
          <a:xfrm>
            <a:off x="683460" y="908650"/>
            <a:ext cx="2948628" cy="507831"/>
          </a:xfrm>
          <a:prstGeom prst="rect">
            <a:avLst/>
          </a:prstGeom>
        </p:spPr>
        <p:txBody>
          <a:bodyPr wrap="none">
            <a:spAutoFit/>
          </a:bodyPr>
          <a:lstStyle/>
          <a:p>
            <a:pPr marL="3334"/>
            <a:r>
              <a:rPr lang="en-GB" sz="2700" b="1" i="1" dirty="0">
                <a:solidFill>
                  <a:prstClr val="black"/>
                </a:solidFill>
                <a:latin typeface="Calibri" panose="020F0502020204030204" pitchFamily="34" charset="0"/>
                <a:cs typeface="Arial" panose="020B0604020202020204" pitchFamily="34" charset="0"/>
              </a:rPr>
              <a:t>4.b) SWOT Analysis</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1996B490-9ADD-587C-D097-AD3330BC91AB}"/>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76190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45</a:t>
            </a:fld>
            <a:endParaRPr lang="it-IT"/>
          </a:p>
        </p:txBody>
      </p:sp>
      <p:sp>
        <p:nvSpPr>
          <p:cNvPr id="3" name="CasellaDiTesto 2">
            <a:extLst>
              <a:ext uri="{FF2B5EF4-FFF2-40B4-BE49-F238E27FC236}">
                <a16:creationId xmlns:a16="http://schemas.microsoft.com/office/drawing/2014/main" id="{F67A39DF-0DF9-4634-AF77-D5016BA8AA9A}"/>
              </a:ext>
            </a:extLst>
          </p:cNvPr>
          <p:cNvSpPr txBox="1"/>
          <p:nvPr/>
        </p:nvSpPr>
        <p:spPr>
          <a:xfrm>
            <a:off x="494547" y="1490008"/>
            <a:ext cx="8154906" cy="1408078"/>
          </a:xfrm>
          <a:prstGeom prst="rect">
            <a:avLst/>
          </a:prstGeom>
          <a:noFill/>
        </p:spPr>
        <p:txBody>
          <a:bodyPr wrap="square" rtlCol="0">
            <a:spAutoFit/>
          </a:bodyPr>
          <a:lstStyle/>
          <a:p>
            <a:pPr marL="3334"/>
            <a:r>
              <a:rPr lang="en-GB" sz="900" b="1" dirty="0">
                <a:solidFill>
                  <a:srgbClr val="202122"/>
                </a:solidFill>
                <a:latin typeface="Calibri" panose="020F0502020204030204" pitchFamily="34" charset="0"/>
                <a:ea typeface="Calibri" panose="020F0502020204030204" pitchFamily="34" charset="0"/>
                <a:cs typeface="Calibri" panose="020F050202020403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marL="3334"/>
            <a:r>
              <a:rPr lang="en-US" sz="2100" dirty="0">
                <a:solidFill>
                  <a:srgbClr val="202122"/>
                </a:solidFill>
                <a:latin typeface="Calibri" panose="020F0502020204030204" pitchFamily="34" charset="0"/>
                <a:ea typeface="Calibri" panose="020F0502020204030204" pitchFamily="34" charset="0"/>
                <a:cs typeface="Calibri" panose="020F0502020204030204" pitchFamily="34" charset="0"/>
              </a:rPr>
              <a:t>Usually, the results of the SWOT Analysis are reported in a matrix (SWOT Matrix).</a:t>
            </a:r>
            <a:r>
              <a:rPr lang="en-US" sz="900" b="1" dirty="0">
                <a:solidFill>
                  <a:srgbClr val="202122"/>
                </a:solidFill>
                <a:latin typeface="Calibri" panose="020F0502020204030204" pitchFamily="34" charset="0"/>
                <a:ea typeface="Calibri" panose="020F0502020204030204" pitchFamily="34" charset="0"/>
                <a:cs typeface="Calibri" panose="020F0502020204030204" pitchFamily="34" charset="0"/>
              </a:rPr>
              <a:t> </a:t>
            </a:r>
            <a:endParaRPr lang="it-IT" sz="900" dirty="0">
              <a:latin typeface="Calibri" panose="020F0502020204030204" pitchFamily="34" charset="0"/>
              <a:ea typeface="Calibri" panose="020F0502020204030204" pitchFamily="34" charset="0"/>
              <a:cs typeface="Arial" panose="020B0604020202020204" pitchFamily="34" charset="0"/>
            </a:endParaRPr>
          </a:p>
          <a:p>
            <a:pPr algn="ctr"/>
            <a:r>
              <a:rPr lang="en-US" sz="2100" b="1" dirty="0">
                <a:solidFill>
                  <a:srgbClr val="202122"/>
                </a:solidFill>
                <a:latin typeface="Calibri" panose="020F0502020204030204" pitchFamily="34" charset="0"/>
                <a:ea typeface="Calibri" panose="020F0502020204030204" pitchFamily="34" charset="0"/>
              </a:rPr>
              <a:t>SWOT Matrix</a:t>
            </a:r>
          </a:p>
          <a:p>
            <a:pPr algn="ctr"/>
            <a:endParaRPr lang="it-IT" sz="135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ella 3">
            <a:extLst>
              <a:ext uri="{FF2B5EF4-FFF2-40B4-BE49-F238E27FC236}">
                <a16:creationId xmlns:a16="http://schemas.microsoft.com/office/drawing/2014/main" id="{02789331-3976-4C62-954D-568B9BA8B62F}"/>
              </a:ext>
            </a:extLst>
          </p:cNvPr>
          <p:cNvGraphicFramePr>
            <a:graphicFrameLocks noGrp="1"/>
          </p:cNvGraphicFramePr>
          <p:nvPr>
            <p:extLst>
              <p:ext uri="{D42A27DB-BD31-4B8C-83A1-F6EECF244321}">
                <p14:modId xmlns:p14="http://schemas.microsoft.com/office/powerpoint/2010/main" val="2911609874"/>
              </p:ext>
            </p:extLst>
          </p:nvPr>
        </p:nvGraphicFramePr>
        <p:xfrm>
          <a:off x="871109" y="2727214"/>
          <a:ext cx="7020781" cy="3289797"/>
        </p:xfrm>
        <a:graphic>
          <a:graphicData uri="http://schemas.openxmlformats.org/drawingml/2006/table">
            <a:tbl>
              <a:tblPr firstRow="1" firstCol="1" bandRow="1">
                <a:tableStyleId>{5C22544A-7EE6-4342-B048-85BDC9FD1C3A}</a:tableStyleId>
              </a:tblPr>
              <a:tblGrid>
                <a:gridCol w="1239077">
                  <a:extLst>
                    <a:ext uri="{9D8B030D-6E8A-4147-A177-3AD203B41FA5}">
                      <a16:colId xmlns:a16="http://schemas.microsoft.com/office/drawing/2014/main" val="1465179088"/>
                    </a:ext>
                  </a:extLst>
                </a:gridCol>
                <a:gridCol w="2890852">
                  <a:extLst>
                    <a:ext uri="{9D8B030D-6E8A-4147-A177-3AD203B41FA5}">
                      <a16:colId xmlns:a16="http://schemas.microsoft.com/office/drawing/2014/main" val="4091744834"/>
                    </a:ext>
                  </a:extLst>
                </a:gridCol>
                <a:gridCol w="2890852">
                  <a:extLst>
                    <a:ext uri="{9D8B030D-6E8A-4147-A177-3AD203B41FA5}">
                      <a16:colId xmlns:a16="http://schemas.microsoft.com/office/drawing/2014/main" val="1622810245"/>
                    </a:ext>
                  </a:extLst>
                </a:gridCol>
              </a:tblGrid>
              <a:tr h="457200">
                <a:tc>
                  <a:txBody>
                    <a:bodyPr/>
                    <a:lstStyle/>
                    <a:p>
                      <a:pPr algn="just"/>
                      <a:r>
                        <a:rPr lang="en-US" sz="1500" dirty="0">
                          <a:effectLst/>
                        </a:rPr>
                        <a:t> </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r>
                        <a:rPr lang="en-GB" sz="1500" dirty="0">
                          <a:effectLst/>
                        </a:rPr>
                        <a:t>Helpful</a:t>
                      </a:r>
                      <a:endParaRPr lang="it-IT" sz="1500" dirty="0">
                        <a:effectLst/>
                      </a:endParaRPr>
                    </a:p>
                    <a:p>
                      <a:pPr algn="ctr"/>
                      <a:r>
                        <a:rPr lang="en-GB" sz="1500" dirty="0">
                          <a:effectLst/>
                        </a:rPr>
                        <a:t>to achieve the objective</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r>
                        <a:rPr lang="en-GB" sz="1500" dirty="0">
                          <a:effectLst/>
                        </a:rPr>
                        <a:t>Harmful</a:t>
                      </a:r>
                      <a:endParaRPr lang="it-IT" sz="1500" dirty="0">
                        <a:effectLst/>
                      </a:endParaRPr>
                    </a:p>
                    <a:p>
                      <a:pPr algn="ctr"/>
                      <a:r>
                        <a:rPr lang="en-GB" sz="1500" dirty="0">
                          <a:effectLst/>
                        </a:rPr>
                        <a:t>to achieve the objective</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239445815"/>
                  </a:ext>
                </a:extLst>
              </a:tr>
              <a:tr h="1384797">
                <a:tc>
                  <a:txBody>
                    <a:bodyPr/>
                    <a:lstStyle/>
                    <a:p>
                      <a:pPr marL="71755" marR="71755" algn="ctr">
                        <a:spcAft>
                          <a:spcPts val="0"/>
                        </a:spcAft>
                      </a:pPr>
                      <a:r>
                        <a:rPr lang="en-GB" sz="1500" dirty="0">
                          <a:effectLst/>
                        </a:rPr>
                        <a:t>Internal Origin</a:t>
                      </a:r>
                      <a:endParaRPr lang="it-IT" sz="1500" dirty="0">
                        <a:effectLst/>
                      </a:endParaRPr>
                    </a:p>
                    <a:p>
                      <a:pPr algn="ctr"/>
                      <a:r>
                        <a:rPr lang="en-GB" sz="1500" dirty="0">
                          <a:effectLst/>
                        </a:rPr>
                        <a:t>(attributes of the organization)</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vert="vert270" anchor="ctr"/>
                </a:tc>
                <a:tc>
                  <a:txBody>
                    <a:bodyPr/>
                    <a:lstStyle/>
                    <a:p>
                      <a:pPr algn="ctr">
                        <a:spcAft>
                          <a:spcPts val="600"/>
                        </a:spcAft>
                      </a:pPr>
                      <a:r>
                        <a:rPr lang="it-IT" sz="1500" b="1" dirty="0" err="1">
                          <a:effectLst/>
                        </a:rPr>
                        <a:t>Strengths</a:t>
                      </a:r>
                      <a:endParaRPr lang="it-IT" sz="1500" b="1" dirty="0">
                        <a:effectLst/>
                      </a:endParaRPr>
                    </a:p>
                    <a:p>
                      <a:pPr marL="342900" lvl="0" indent="-342900" algn="just">
                        <a:buFont typeface="Symbol" panose="05050102010706020507" pitchFamily="18" charset="2"/>
                        <a:buChar char=""/>
                      </a:pPr>
                      <a:r>
                        <a:rPr lang="en-GB" sz="1500" dirty="0">
                          <a:effectLst/>
                        </a:rPr>
                        <a:t>Good level of knowledge of English by students</a:t>
                      </a:r>
                      <a:endParaRPr lang="it-IT" sz="1500" dirty="0">
                        <a:effectLst/>
                      </a:endParaRPr>
                    </a:p>
                    <a:p>
                      <a:pPr marL="342900" lvl="0" indent="-342900" algn="just">
                        <a:buFont typeface="Symbol" panose="05050102010706020507" pitchFamily="18" charset="2"/>
                        <a:buChar char=""/>
                      </a:pPr>
                      <a:r>
                        <a:rPr lang="en-GB" sz="1500" dirty="0">
                          <a:effectLst/>
                        </a:rPr>
                        <a:t>…</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spcAft>
                          <a:spcPts val="600"/>
                        </a:spcAft>
                      </a:pPr>
                      <a:r>
                        <a:rPr lang="en-GB" sz="1500" b="1" dirty="0">
                          <a:effectLst/>
                        </a:rPr>
                        <a:t>Weaknesses</a:t>
                      </a:r>
                      <a:endParaRPr lang="it-IT" sz="1500" b="1" dirty="0">
                        <a:effectLst/>
                      </a:endParaRPr>
                    </a:p>
                    <a:p>
                      <a:pPr marL="342900" lvl="0" indent="-342900" algn="just">
                        <a:buFont typeface="Symbol" panose="05050102010706020507" pitchFamily="18" charset="2"/>
                        <a:buChar char=""/>
                      </a:pPr>
                      <a:r>
                        <a:rPr lang="en-GB" sz="1500" dirty="0">
                          <a:effectLst/>
                        </a:rPr>
                        <a:t>Outgoing student mobility lower than the average of other universities</a:t>
                      </a:r>
                      <a:endParaRPr lang="it-IT" sz="1500" dirty="0">
                        <a:effectLst/>
                      </a:endParaRPr>
                    </a:p>
                    <a:p>
                      <a:pPr marL="342900" lvl="0" indent="-342900" algn="just">
                        <a:buFont typeface="Symbol" panose="05050102010706020507" pitchFamily="18" charset="2"/>
                        <a:buChar char=""/>
                      </a:pPr>
                      <a:r>
                        <a:rPr lang="en-GB" sz="1500" dirty="0">
                          <a:effectLst/>
                        </a:rPr>
                        <a:t>…</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4203370031"/>
                  </a:ext>
                </a:extLst>
              </a:tr>
              <a:tr h="1428750">
                <a:tc>
                  <a:txBody>
                    <a:bodyPr/>
                    <a:lstStyle/>
                    <a:p>
                      <a:pPr marL="71755" marR="71755" algn="ctr">
                        <a:spcAft>
                          <a:spcPts val="0"/>
                        </a:spcAft>
                      </a:pPr>
                      <a:r>
                        <a:rPr lang="en-GB" sz="1500" dirty="0">
                          <a:effectLst/>
                        </a:rPr>
                        <a:t>External Origin</a:t>
                      </a:r>
                      <a:endParaRPr lang="it-IT" sz="1500" dirty="0">
                        <a:effectLst/>
                      </a:endParaRPr>
                    </a:p>
                    <a:p>
                      <a:pPr marL="71755" marR="71755" algn="ctr">
                        <a:spcAft>
                          <a:spcPts val="0"/>
                        </a:spcAft>
                      </a:pPr>
                      <a:r>
                        <a:rPr lang="en-GB" sz="1500" dirty="0">
                          <a:effectLst/>
                        </a:rPr>
                        <a:t>(attributes of the environment)</a:t>
                      </a:r>
                      <a:endParaRPr lang="it-IT" sz="1500" dirty="0">
                        <a:effectLst/>
                      </a:endParaRPr>
                    </a:p>
                  </a:txBody>
                  <a:tcPr marL="51435" marR="51435" marT="0" marB="0" vert="vert270" anchor="ctr"/>
                </a:tc>
                <a:tc>
                  <a:txBody>
                    <a:bodyPr/>
                    <a:lstStyle/>
                    <a:p>
                      <a:pPr algn="ctr">
                        <a:spcAft>
                          <a:spcPts val="600"/>
                        </a:spcAft>
                      </a:pPr>
                      <a:r>
                        <a:rPr lang="it-IT" sz="1500" b="1" dirty="0" err="1">
                          <a:effectLst/>
                        </a:rPr>
                        <a:t>Opportunities</a:t>
                      </a:r>
                      <a:endParaRPr lang="it-IT" sz="1500" b="1" dirty="0">
                        <a:effectLst/>
                      </a:endParaRPr>
                    </a:p>
                    <a:p>
                      <a:pPr marL="342900" lvl="0" indent="-342900" algn="just">
                        <a:buFont typeface="Symbol" panose="05050102010706020507" pitchFamily="18" charset="2"/>
                        <a:buChar char=""/>
                      </a:pPr>
                      <a:r>
                        <a:rPr lang="en-GB" sz="1500" dirty="0">
                          <a:effectLst/>
                        </a:rPr>
                        <a:t>Ad hoc funding available from the Ministry of University</a:t>
                      </a:r>
                      <a:endParaRPr lang="it-IT" sz="1500" dirty="0">
                        <a:effectLst/>
                      </a:endParaRPr>
                    </a:p>
                    <a:p>
                      <a:pPr marL="342900" lvl="0" indent="-342900" algn="just">
                        <a:buFont typeface="Symbol" panose="05050102010706020507" pitchFamily="18" charset="2"/>
                        <a:buChar char=""/>
                      </a:pPr>
                      <a:r>
                        <a:rPr lang="en-GB" sz="1500" dirty="0">
                          <a:effectLst/>
                        </a:rPr>
                        <a:t>…</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spcAft>
                          <a:spcPts val="600"/>
                        </a:spcAft>
                      </a:pPr>
                      <a:r>
                        <a:rPr lang="it-IT" sz="1500" dirty="0" err="1">
                          <a:effectLst/>
                        </a:rPr>
                        <a:t>Threats</a:t>
                      </a:r>
                      <a:endParaRPr lang="it-IT" sz="1500" dirty="0">
                        <a:effectLst/>
                      </a:endParaRPr>
                    </a:p>
                    <a:p>
                      <a:pPr marL="342900" lvl="0" indent="-342900" algn="just">
                        <a:buFont typeface="Symbol" panose="05050102010706020507" pitchFamily="18" charset="2"/>
                        <a:buChar char=""/>
                      </a:pPr>
                      <a:r>
                        <a:rPr lang="en-GB" sz="1500" dirty="0">
                          <a:effectLst/>
                        </a:rPr>
                        <a:t>Training courses of the partner Universities poorly compatible with those offered by the University</a:t>
                      </a:r>
                      <a:endParaRPr lang="it-IT" sz="1500" dirty="0">
                        <a:effectLst/>
                      </a:endParaRPr>
                    </a:p>
                    <a:p>
                      <a:pPr marL="342900" lvl="0" indent="-342900" algn="just">
                        <a:buFont typeface="Symbol" panose="05050102010706020507" pitchFamily="18" charset="2"/>
                        <a:buChar char=""/>
                      </a:pPr>
                      <a:r>
                        <a:rPr lang="en-GB" sz="1500" dirty="0">
                          <a:effectLst/>
                        </a:rPr>
                        <a:t>…</a:t>
                      </a:r>
                      <a:endParaRPr lang="it-IT" sz="15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17338659"/>
                  </a:ext>
                </a:extLst>
              </a:tr>
            </a:tbl>
          </a:graphicData>
        </a:graphic>
      </p:graphicFrame>
      <p:sp>
        <p:nvSpPr>
          <p:cNvPr id="5" name="Rettangolo 4">
            <a:extLst>
              <a:ext uri="{FF2B5EF4-FFF2-40B4-BE49-F238E27FC236}">
                <a16:creationId xmlns:a16="http://schemas.microsoft.com/office/drawing/2014/main" id="{B9087784-B3AF-45A3-AC40-299EB796A346}"/>
              </a:ext>
            </a:extLst>
          </p:cNvPr>
          <p:cNvSpPr/>
          <p:nvPr/>
        </p:nvSpPr>
        <p:spPr>
          <a:xfrm>
            <a:off x="683460" y="866701"/>
            <a:ext cx="2313839" cy="553998"/>
          </a:xfrm>
          <a:prstGeom prst="rect">
            <a:avLst/>
          </a:prstGeom>
        </p:spPr>
        <p:txBody>
          <a:bodyPr wrap="none">
            <a:spAutoFit/>
          </a:bodyPr>
          <a:lstStyle/>
          <a:p>
            <a:pPr marL="3334"/>
            <a:r>
              <a:rPr lang="en-GB" sz="3000" b="1" i="1" dirty="0">
                <a:solidFill>
                  <a:prstClr val="black"/>
                </a:solidFill>
                <a:latin typeface="Calibri" panose="020F0502020204030204" pitchFamily="34" charset="0"/>
                <a:cs typeface="Arial" panose="020B0604020202020204" pitchFamily="34" charset="0"/>
              </a:rPr>
              <a:t>SWOT Matrix</a:t>
            </a:r>
            <a:endParaRPr lang="it-IT" sz="3000" b="1" i="1" dirty="0">
              <a:solidFill>
                <a:prstClr val="black"/>
              </a:solidFill>
              <a:latin typeface="Calibri" panose="020F0502020204030204" pitchFamily="34" charset="0"/>
              <a:cs typeface="Arial" panose="020B0604020202020204" pitchFamily="34" charset="0"/>
            </a:endParaRPr>
          </a:p>
        </p:txBody>
      </p:sp>
      <p:sp>
        <p:nvSpPr>
          <p:cNvPr id="6" name="Segnaposto piè di pagina 5">
            <a:extLst>
              <a:ext uri="{FF2B5EF4-FFF2-40B4-BE49-F238E27FC236}">
                <a16:creationId xmlns:a16="http://schemas.microsoft.com/office/drawing/2014/main" id="{27406941-873B-5DE7-E251-F8C028DE86EC}"/>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2052219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46</a:t>
            </a:fld>
            <a:endParaRPr lang="it-IT"/>
          </a:p>
        </p:txBody>
      </p:sp>
      <p:sp>
        <p:nvSpPr>
          <p:cNvPr id="4" name="CasellaDiTesto 3">
            <a:extLst>
              <a:ext uri="{FF2B5EF4-FFF2-40B4-BE49-F238E27FC236}">
                <a16:creationId xmlns:a16="http://schemas.microsoft.com/office/drawing/2014/main" id="{7B81192E-05AB-42DC-BB00-8D11FD604052}"/>
              </a:ext>
            </a:extLst>
          </p:cNvPr>
          <p:cNvSpPr txBox="1"/>
          <p:nvPr/>
        </p:nvSpPr>
        <p:spPr>
          <a:xfrm>
            <a:off x="827479" y="1858312"/>
            <a:ext cx="7489041" cy="4501232"/>
          </a:xfrm>
          <a:prstGeom prst="rect">
            <a:avLst/>
          </a:prstGeom>
          <a:noFill/>
        </p:spPr>
        <p:txBody>
          <a:bodyPr wrap="square" rtlCol="0">
            <a:spAutoFit/>
          </a:bodyPr>
          <a:lstStyle/>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100" i="1" dirty="0">
                <a:solidFill>
                  <a:srgbClr val="000000"/>
                </a:solidFill>
                <a:latin typeface="Calibri" panose="020F0502020204030204" pitchFamily="34" charset="0"/>
                <a:ea typeface="Calibri" panose="020F0502020204030204" pitchFamily="34" charset="0"/>
                <a:cs typeface="Calibri" panose="020F0502020204030204" pitchFamily="34" charset="0"/>
              </a:rPr>
              <a:t>operational objectives</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for the pursuit of the strategic objectives are defined starting from the combination of the results of the SWOT Analysis, in order to:</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use and enhance strengths,</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solve or at least improve weaknesses,</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exploit and benefit from external opportunities,</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reduce or at least protect oneself from external threats.</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it-IT" sz="2100" dirty="0">
              <a:solidFill>
                <a:srgbClr val="000000"/>
              </a:solidFill>
              <a:latin typeface="Calibri" panose="020F0502020204030204" pitchFamily="34" charset="0"/>
              <a:ea typeface="Calibri" panose="020F0502020204030204" pitchFamily="34" charset="0"/>
            </a:endParaRPr>
          </a:p>
          <a:p>
            <a:pPr algn="just"/>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Finally, for each operational objective Actions are defined for its pursuit, taking into account, in particular, both the development potential of the University and the necessary and available resources.</a:t>
            </a:r>
            <a:endParaRPr lang="it-IT" sz="2100" dirty="0">
              <a:solidFill>
                <a:srgbClr val="000000"/>
              </a:solidFill>
              <a:latin typeface="Calibri" panose="020F0502020204030204" pitchFamily="34" charset="0"/>
              <a:ea typeface="Calibri" panose="020F0502020204030204" pitchFamily="34" charset="0"/>
            </a:endParaRPr>
          </a:p>
          <a:p>
            <a:endParaRPr lang="it-IT" sz="1350" dirty="0"/>
          </a:p>
        </p:txBody>
      </p:sp>
      <p:sp>
        <p:nvSpPr>
          <p:cNvPr id="3" name="Rettangolo 2">
            <a:extLst>
              <a:ext uri="{FF2B5EF4-FFF2-40B4-BE49-F238E27FC236}">
                <a16:creationId xmlns:a16="http://schemas.microsoft.com/office/drawing/2014/main" id="{E0498A45-B026-4254-839A-564472A0A631}"/>
              </a:ext>
            </a:extLst>
          </p:cNvPr>
          <p:cNvSpPr/>
          <p:nvPr/>
        </p:nvSpPr>
        <p:spPr>
          <a:xfrm>
            <a:off x="620050" y="901135"/>
            <a:ext cx="7903900" cy="507831"/>
          </a:xfrm>
          <a:prstGeom prst="rect">
            <a:avLst/>
          </a:prstGeom>
        </p:spPr>
        <p:txBody>
          <a:bodyPr wrap="square">
            <a:spAutoFit/>
          </a:bodyPr>
          <a:lstStyle/>
          <a:p>
            <a:pPr algn="just"/>
            <a:r>
              <a:rPr lang="en-US" sz="2700" b="1" i="1" dirty="0">
                <a:solidFill>
                  <a:prstClr val="black"/>
                </a:solidFill>
                <a:latin typeface="Calibri" panose="020F0502020204030204" pitchFamily="34" charset="0"/>
                <a:cs typeface="Arial" panose="020B0604020202020204" pitchFamily="34" charset="0"/>
              </a:rPr>
              <a:t>4.c) Operational objectives and related actions pursuit</a:t>
            </a:r>
            <a:endParaRPr lang="it-IT" sz="2700" b="1" i="1" dirty="0">
              <a:solidFill>
                <a:prstClr val="black"/>
              </a:solidFill>
              <a:latin typeface="Calibri" panose="020F0502020204030204" pitchFamily="34" charset="0"/>
              <a:cs typeface="Arial" panose="020B0604020202020204" pitchFamily="34" charset="0"/>
            </a:endParaRPr>
          </a:p>
        </p:txBody>
      </p:sp>
      <p:sp>
        <p:nvSpPr>
          <p:cNvPr id="5" name="Segnaposto piè di pagina 4">
            <a:extLst>
              <a:ext uri="{FF2B5EF4-FFF2-40B4-BE49-F238E27FC236}">
                <a16:creationId xmlns:a16="http://schemas.microsoft.com/office/drawing/2014/main" id="{0A9896D6-8F21-2D67-BBFA-AE12C1C5C558}"/>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297127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47</a:t>
            </a:fld>
            <a:endParaRPr lang="it-IT"/>
          </a:p>
        </p:txBody>
      </p:sp>
      <p:sp>
        <p:nvSpPr>
          <p:cNvPr id="3" name="CasellaDiTesto 2">
            <a:extLst>
              <a:ext uri="{FF2B5EF4-FFF2-40B4-BE49-F238E27FC236}">
                <a16:creationId xmlns:a16="http://schemas.microsoft.com/office/drawing/2014/main" id="{F5467077-C0DC-43BF-A560-01F0573C61E8}"/>
              </a:ext>
            </a:extLst>
          </p:cNvPr>
          <p:cNvSpPr txBox="1"/>
          <p:nvPr/>
        </p:nvSpPr>
        <p:spPr>
          <a:xfrm>
            <a:off x="539440" y="1772770"/>
            <a:ext cx="7975910" cy="923330"/>
          </a:xfrm>
          <a:prstGeom prst="rect">
            <a:avLst/>
          </a:prstGeom>
          <a:noFill/>
        </p:spPr>
        <p:txBody>
          <a:bodyPr wrap="square" rtlCol="0">
            <a:spAutoFit/>
          </a:bodyPr>
          <a:lstStyle/>
          <a:p>
            <a:pPr algn="just"/>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Operational objective associated with the strategic objective '</a:t>
            </a:r>
            <a:r>
              <a:rPr lang="en-US" b="1" i="1" dirty="0">
                <a:solidFill>
                  <a:srgbClr val="000000"/>
                </a:solidFill>
                <a:latin typeface="Calibri" panose="020F0502020204030204" pitchFamily="34" charset="0"/>
                <a:ea typeface="Calibri" panose="020F0502020204030204" pitchFamily="34" charset="0"/>
              </a:rPr>
              <a:t>Increase in exchange rate and mobility for teachers and students, as well as for technical-administrative staff</a:t>
            </a:r>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 and related actions</a:t>
            </a:r>
            <a:endParaRPr lang="it-IT" sz="1350" dirty="0"/>
          </a:p>
        </p:txBody>
      </p:sp>
      <p:graphicFrame>
        <p:nvGraphicFramePr>
          <p:cNvPr id="4" name="Tabella 3">
            <a:extLst>
              <a:ext uri="{FF2B5EF4-FFF2-40B4-BE49-F238E27FC236}">
                <a16:creationId xmlns:a16="http://schemas.microsoft.com/office/drawing/2014/main" id="{89312169-7916-4F6C-96B5-D5DFFD69AE33}"/>
              </a:ext>
            </a:extLst>
          </p:cNvPr>
          <p:cNvGraphicFramePr>
            <a:graphicFrameLocks noGrp="1"/>
          </p:cNvGraphicFramePr>
          <p:nvPr>
            <p:extLst>
              <p:ext uri="{D42A27DB-BD31-4B8C-83A1-F6EECF244321}">
                <p14:modId xmlns:p14="http://schemas.microsoft.com/office/powerpoint/2010/main" val="2941367876"/>
              </p:ext>
            </p:extLst>
          </p:nvPr>
        </p:nvGraphicFramePr>
        <p:xfrm>
          <a:off x="983934" y="3260070"/>
          <a:ext cx="7188564" cy="2977321"/>
        </p:xfrm>
        <a:graphic>
          <a:graphicData uri="http://schemas.openxmlformats.org/drawingml/2006/table">
            <a:tbl>
              <a:tblPr firstRow="1" firstCol="1" bandRow="1">
                <a:tableStyleId>{5C22544A-7EE6-4342-B048-85BDC9FD1C3A}</a:tableStyleId>
              </a:tblPr>
              <a:tblGrid>
                <a:gridCol w="2396188">
                  <a:extLst>
                    <a:ext uri="{9D8B030D-6E8A-4147-A177-3AD203B41FA5}">
                      <a16:colId xmlns:a16="http://schemas.microsoft.com/office/drawing/2014/main" val="3344342578"/>
                    </a:ext>
                  </a:extLst>
                </a:gridCol>
                <a:gridCol w="2396188">
                  <a:extLst>
                    <a:ext uri="{9D8B030D-6E8A-4147-A177-3AD203B41FA5}">
                      <a16:colId xmlns:a16="http://schemas.microsoft.com/office/drawing/2014/main" val="4247714926"/>
                    </a:ext>
                  </a:extLst>
                </a:gridCol>
                <a:gridCol w="2396188">
                  <a:extLst>
                    <a:ext uri="{9D8B030D-6E8A-4147-A177-3AD203B41FA5}">
                      <a16:colId xmlns:a16="http://schemas.microsoft.com/office/drawing/2014/main" val="1007467391"/>
                    </a:ext>
                  </a:extLst>
                </a:gridCol>
              </a:tblGrid>
              <a:tr h="377473">
                <a:tc>
                  <a:txBody>
                    <a:bodyPr/>
                    <a:lstStyle/>
                    <a:p>
                      <a:pPr algn="ctr"/>
                      <a:r>
                        <a:rPr lang="it-IT" sz="1800" dirty="0">
                          <a:effectLst/>
                        </a:rPr>
                        <a:t>Strategic </a:t>
                      </a:r>
                      <a:r>
                        <a:rPr lang="it-IT" sz="1800" dirty="0" err="1">
                          <a:effectLst/>
                        </a:rPr>
                        <a:t>Objectives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tc>
                  <a:txBody>
                    <a:bodyPr/>
                    <a:lstStyle/>
                    <a:p>
                      <a:pPr algn="ctr"/>
                      <a:r>
                        <a:rPr lang="it-IT" sz="1800" dirty="0" err="1">
                          <a:effectLst/>
                        </a:rPr>
                        <a:t>Operational</a:t>
                      </a:r>
                      <a:r>
                        <a:rPr lang="it-IT" sz="1800" dirty="0">
                          <a:effectLst/>
                        </a:rPr>
                        <a:t> </a:t>
                      </a:r>
                      <a:r>
                        <a:rPr lang="it-IT" sz="1800" dirty="0" err="1">
                          <a:effectLst/>
                        </a:rPr>
                        <a:t>Objectives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tc>
                  <a:txBody>
                    <a:bodyPr/>
                    <a:lstStyle/>
                    <a:p>
                      <a:pPr algn="ctr"/>
                      <a:r>
                        <a:rPr lang="it-IT" sz="1800" dirty="0">
                          <a:effectLst/>
                        </a:rPr>
                        <a:t>Actions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extLst>
                  <a:ext uri="{0D108BD9-81ED-4DB2-BD59-A6C34878D82A}">
                    <a16:rowId xmlns:a16="http://schemas.microsoft.com/office/drawing/2014/main" val="83405447"/>
                  </a:ext>
                </a:extLst>
              </a:tr>
              <a:tr h="318472">
                <a:tc>
                  <a:txBody>
                    <a:bodyPr/>
                    <a:lstStyle/>
                    <a:p>
                      <a:pPr algn="just"/>
                      <a:r>
                        <a:rPr lang="it-IT" sz="1800" dirty="0">
                          <a:effectLst/>
                        </a:rPr>
                        <a: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tc>
                  <a:txBody>
                    <a:bodyPr/>
                    <a:lstStyle/>
                    <a:p>
                      <a:pPr algn="just"/>
                      <a:r>
                        <a:rPr lang="it-IT" sz="1800" dirty="0">
                          <a:effectLst/>
                        </a:rPr>
                        <a: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tc>
                  <a:txBody>
                    <a:bodyPr/>
                    <a:lstStyle/>
                    <a:p>
                      <a:pPr algn="just"/>
                      <a:r>
                        <a:rPr lang="it-IT" sz="1800">
                          <a:effectLst/>
                        </a:rPr>
                        <a:t>...</a:t>
                      </a:r>
                      <a:endParaRPr lang="it-IT"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extLst>
                  <a:ext uri="{0D108BD9-81ED-4DB2-BD59-A6C34878D82A}">
                    <a16:rowId xmlns:a16="http://schemas.microsoft.com/office/drawing/2014/main" val="1817379700"/>
                  </a:ext>
                </a:extLst>
              </a:tr>
              <a:tr h="662980">
                <a:tc rowSpan="3">
                  <a:txBody>
                    <a:bodyPr/>
                    <a:lstStyle/>
                    <a:p>
                      <a:pPr algn="l"/>
                      <a:r>
                        <a:rPr lang="en-US" sz="1800" dirty="0">
                          <a:effectLst/>
                        </a:rPr>
                        <a:t>Increase in the exchange rate and mobility for teachers and students, as well as for technical-administrative staff</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tc rowSpan="2">
                  <a:txBody>
                    <a:bodyPr/>
                    <a:lstStyle/>
                    <a:p>
                      <a:pPr algn="l"/>
                      <a:r>
                        <a:rPr lang="en-GB" sz="1800" dirty="0">
                          <a:effectLst/>
                        </a:rPr>
                        <a:t>Increase of outgoing students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tc>
                  <a:txBody>
                    <a:bodyPr/>
                    <a:lstStyle/>
                    <a:p>
                      <a:pPr algn="l"/>
                      <a:r>
                        <a:rPr lang="en-GB" sz="1800" dirty="0">
                          <a:effectLst/>
                        </a:rPr>
                        <a:t>Increase the number of partner Universities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extLst>
                  <a:ext uri="{0D108BD9-81ED-4DB2-BD59-A6C34878D82A}">
                    <a16:rowId xmlns:a16="http://schemas.microsoft.com/office/drawing/2014/main" val="901772491"/>
                  </a:ext>
                </a:extLst>
              </a:tr>
              <a:tr h="662980">
                <a:tc vMerge="1">
                  <a:txBody>
                    <a:bodyPr/>
                    <a:lstStyle/>
                    <a:p>
                      <a:endParaRPr lang="it-IT"/>
                    </a:p>
                  </a:txBody>
                  <a:tcPr/>
                </a:tc>
                <a:tc vMerge="1">
                  <a:txBody>
                    <a:bodyPr/>
                    <a:lstStyle/>
                    <a:p>
                      <a:endParaRPr lang="it-IT"/>
                    </a:p>
                  </a:txBody>
                  <a:tcPr/>
                </a:tc>
                <a:tc>
                  <a:txBody>
                    <a:bodyPr/>
                    <a:lstStyle/>
                    <a:p>
                      <a:pPr algn="l"/>
                      <a:r>
                        <a:rPr lang="en-GB" sz="1800" dirty="0">
                          <a:effectLst/>
                        </a:rPr>
                        <a:t>Increase the budget for outgoing students</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extLst>
                  <a:ext uri="{0D108BD9-81ED-4DB2-BD59-A6C34878D82A}">
                    <a16:rowId xmlns:a16="http://schemas.microsoft.com/office/drawing/2014/main" val="1029302570"/>
                  </a:ext>
                </a:extLst>
              </a:tr>
              <a:tr h="636944">
                <a:tc vMerge="1">
                  <a:txBody>
                    <a:bodyPr/>
                    <a:lstStyle/>
                    <a:p>
                      <a:endParaRPr lang="it-IT"/>
                    </a:p>
                  </a:txBody>
                  <a:tcPr/>
                </a:tc>
                <a:tc>
                  <a:txBody>
                    <a:bodyPr/>
                    <a:lstStyle/>
                    <a:p>
                      <a:pPr algn="l"/>
                      <a:r>
                        <a:rPr lang="en-GB" sz="1800" dirty="0">
                          <a:effectLst/>
                        </a:rPr>
                        <a:t>Increase of incoming student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tc>
                  <a:txBody>
                    <a:bodyPr/>
                    <a:lstStyle/>
                    <a:p>
                      <a:pPr algn="l"/>
                      <a:r>
                        <a:rPr lang="en-GB" sz="1800" dirty="0">
                          <a:effectLst/>
                        </a:rPr>
                        <a: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nchor="ctr"/>
                </a:tc>
                <a:extLst>
                  <a:ext uri="{0D108BD9-81ED-4DB2-BD59-A6C34878D82A}">
                    <a16:rowId xmlns:a16="http://schemas.microsoft.com/office/drawing/2014/main" val="341290558"/>
                  </a:ext>
                </a:extLst>
              </a:tr>
              <a:tr h="318472">
                <a:tc>
                  <a:txBody>
                    <a:bodyPr/>
                    <a:lstStyle/>
                    <a:p>
                      <a:pPr algn="just"/>
                      <a:r>
                        <a:rPr lang="en-US" sz="1800" dirty="0">
                          <a:effectLst/>
                        </a:rPr>
                        <a: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tc>
                  <a:txBody>
                    <a:bodyPr/>
                    <a:lstStyle/>
                    <a:p>
                      <a:pPr algn="just"/>
                      <a:r>
                        <a:rPr lang="en-GB" sz="1800">
                          <a:effectLst/>
                        </a:rPr>
                        <a:t>…</a:t>
                      </a:r>
                      <a:endParaRPr lang="it-IT"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tc>
                  <a:txBody>
                    <a:bodyPr/>
                    <a:lstStyle/>
                    <a:p>
                      <a:pPr algn="just"/>
                      <a:r>
                        <a:rPr lang="en-GB" sz="1800" dirty="0">
                          <a:effectLst/>
                        </a:rPr>
                        <a:t>…</a:t>
                      </a:r>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9" marR="49419" marT="0" marB="0"/>
                </a:tc>
                <a:extLst>
                  <a:ext uri="{0D108BD9-81ED-4DB2-BD59-A6C34878D82A}">
                    <a16:rowId xmlns:a16="http://schemas.microsoft.com/office/drawing/2014/main" val="1390205666"/>
                  </a:ext>
                </a:extLst>
              </a:tr>
            </a:tbl>
          </a:graphicData>
        </a:graphic>
      </p:graphicFrame>
      <p:sp>
        <p:nvSpPr>
          <p:cNvPr id="5" name="Rettangolo 4">
            <a:extLst>
              <a:ext uri="{FF2B5EF4-FFF2-40B4-BE49-F238E27FC236}">
                <a16:creationId xmlns:a16="http://schemas.microsoft.com/office/drawing/2014/main" id="{864DF1FA-6BBC-4CAD-8DEA-511EF62635D2}"/>
              </a:ext>
            </a:extLst>
          </p:cNvPr>
          <p:cNvSpPr/>
          <p:nvPr/>
        </p:nvSpPr>
        <p:spPr>
          <a:xfrm>
            <a:off x="683460" y="954884"/>
            <a:ext cx="1404039" cy="507831"/>
          </a:xfrm>
          <a:prstGeom prst="rect">
            <a:avLst/>
          </a:prstGeom>
        </p:spPr>
        <p:txBody>
          <a:bodyPr wrap="none">
            <a:spAutoFit/>
          </a:bodyPr>
          <a:lstStyle/>
          <a:p>
            <a:r>
              <a:rPr lang="en-US" sz="2700" b="1" i="1" dirty="0">
                <a:solidFill>
                  <a:prstClr val="black"/>
                </a:solidFill>
                <a:latin typeface="Calibri" panose="020F0502020204030204" pitchFamily="34" charset="0"/>
                <a:cs typeface="Arial" panose="020B0604020202020204" pitchFamily="34" charset="0"/>
              </a:rPr>
              <a:t>Example</a:t>
            </a:r>
            <a:endParaRPr lang="it-IT" sz="2700" b="1" i="1" dirty="0">
              <a:solidFill>
                <a:prstClr val="black"/>
              </a:solidFill>
              <a:latin typeface="Calibri" panose="020F0502020204030204" pitchFamily="34" charset="0"/>
              <a:cs typeface="Arial" panose="020B0604020202020204" pitchFamily="34" charset="0"/>
            </a:endParaRPr>
          </a:p>
        </p:txBody>
      </p:sp>
      <p:sp>
        <p:nvSpPr>
          <p:cNvPr id="6" name="Segnaposto piè di pagina 5">
            <a:extLst>
              <a:ext uri="{FF2B5EF4-FFF2-40B4-BE49-F238E27FC236}">
                <a16:creationId xmlns:a16="http://schemas.microsoft.com/office/drawing/2014/main" id="{34A163F6-BAAA-0891-CF08-A13F75A777CF}"/>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636341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48</a:t>
            </a:fld>
            <a:endParaRPr lang="it-IT"/>
          </a:p>
        </p:txBody>
      </p:sp>
      <p:sp>
        <p:nvSpPr>
          <p:cNvPr id="3" name="CasellaDiTesto 2">
            <a:extLst>
              <a:ext uri="{FF2B5EF4-FFF2-40B4-BE49-F238E27FC236}">
                <a16:creationId xmlns:a16="http://schemas.microsoft.com/office/drawing/2014/main" id="{C45B1ACC-2B72-4161-9F05-CCF6ADC9842D}"/>
              </a:ext>
            </a:extLst>
          </p:cNvPr>
          <p:cNvSpPr txBox="1"/>
          <p:nvPr/>
        </p:nvSpPr>
        <p:spPr>
          <a:xfrm>
            <a:off x="440541" y="1844780"/>
            <a:ext cx="8262918" cy="4355038"/>
          </a:xfrm>
          <a:prstGeom prst="rect">
            <a:avLst/>
          </a:prstGeom>
          <a:noFill/>
        </p:spPr>
        <p:txBody>
          <a:bodyPr wrap="square" rtlCol="0">
            <a:spAutoFit/>
          </a:bodyPr>
          <a:lstStyle/>
          <a:p>
            <a:pPr algn="just">
              <a:spcAft>
                <a:spcPts val="450"/>
              </a:spcAft>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Finally, the strategic plan should be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'credible'</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2100" dirty="0">
              <a:solidFill>
                <a:srgbClr val="000000"/>
              </a:solidFill>
              <a:latin typeface="Calibri" panose="020F0502020204030204" pitchFamily="34" charset="0"/>
              <a:ea typeface="Calibri" panose="020F0502020204030204" pitchFamily="34" charset="0"/>
            </a:endParaRPr>
          </a:p>
          <a:p>
            <a:pPr algn="just">
              <a:spcAft>
                <a:spcPts val="450"/>
              </a:spcAft>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To this end, the following information should be associated with each Action identified for the pursuit of operational objectives:</a:t>
            </a:r>
            <a:endParaRPr lang="it-IT" sz="2100" dirty="0">
              <a:solidFill>
                <a:srgbClr val="000000"/>
              </a:solidFill>
              <a:latin typeface="Calibri" panose="020F0502020204030204" pitchFamily="34" charset="0"/>
              <a:ea typeface="Calibri" panose="020F0502020204030204" pitchFamily="34" charset="0"/>
            </a:endParaRPr>
          </a:p>
          <a:p>
            <a:pPr marL="342900" indent="-342900" algn="just">
              <a:spcAft>
                <a:spcPts val="45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responsibilities</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for the pursuit of the objectives and for the management of the Actions for their pursuit,</a:t>
            </a:r>
            <a:endParaRPr lang="it-IT" sz="2100" dirty="0">
              <a:solidFill>
                <a:srgbClr val="000000"/>
              </a:solidFill>
              <a:latin typeface="Calibri" panose="020F0502020204030204" pitchFamily="34" charset="0"/>
              <a:ea typeface="Calibri" panose="020F0502020204030204" pitchFamily="34" charset="0"/>
            </a:endParaRPr>
          </a:p>
          <a:p>
            <a:pPr marL="342900" indent="-342900" algn="just">
              <a:spcAft>
                <a:spcPts val="45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resources</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to be committed / used to achieve the objectives,</a:t>
            </a:r>
            <a:endParaRPr lang="it-IT" sz="2100" dirty="0">
              <a:solidFill>
                <a:srgbClr val="000000"/>
              </a:solidFill>
              <a:latin typeface="Calibri" panose="020F0502020204030204" pitchFamily="34" charset="0"/>
              <a:ea typeface="Calibri" panose="020F0502020204030204" pitchFamily="34" charset="0"/>
            </a:endParaRPr>
          </a:p>
          <a:p>
            <a:pPr marL="342900" indent="-342900" algn="just">
              <a:spcAft>
                <a:spcPts val="450"/>
              </a:spcAft>
              <a:buFont typeface="Arial" panose="020B0604020202020204" pitchFamily="34" charset="0"/>
              <a:buChar char="•"/>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result indicators,</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by which one can monitor progress and evaluate the results achieved,</a:t>
            </a:r>
            <a:endParaRPr lang="it-IT" sz="2100" dirty="0">
              <a:solidFill>
                <a:srgbClr val="000000"/>
              </a:solidFill>
              <a:latin typeface="Calibri" panose="020F0502020204030204" pitchFamily="34" charset="0"/>
              <a:ea typeface="Calibri" panose="020F0502020204030204" pitchFamily="34" charset="0"/>
            </a:endParaRPr>
          </a:p>
          <a:p>
            <a:pPr marL="342900" indent="-342900" algn="just">
              <a:spcAft>
                <a:spcPts val="450"/>
              </a:spcAft>
              <a:buFont typeface="Arial" panose="020B0604020202020204" pitchFamily="34" charset="0"/>
              <a:buChar char="•"/>
            </a:pP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result and time targets</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2100" dirty="0">
              <a:solidFill>
                <a:srgbClr val="000000"/>
              </a:solidFill>
              <a:latin typeface="Calibri" panose="020F0502020204030204" pitchFamily="34" charset="0"/>
              <a:ea typeface="Calibri" panose="020F0502020204030204" pitchFamily="34" charset="0"/>
            </a:endParaRPr>
          </a:p>
          <a:p>
            <a:r>
              <a:rPr lang="en-US" sz="2100" dirty="0">
                <a:latin typeface="Calibri" panose="020F0502020204030204" pitchFamily="34" charset="0"/>
                <a:ea typeface="Calibri" panose="020F0502020204030204" pitchFamily="34" charset="0"/>
              </a:rPr>
              <a:t>In addition, </a:t>
            </a:r>
            <a:r>
              <a:rPr lang="en-US" sz="2100" b="1" dirty="0">
                <a:latin typeface="Calibri" panose="020F0502020204030204" pitchFamily="34" charset="0"/>
                <a:ea typeface="Calibri" panose="020F0502020204030204" pitchFamily="34" charset="0"/>
              </a:rPr>
              <a:t>'intermediate' objectives</a:t>
            </a:r>
            <a:r>
              <a:rPr lang="en-US" sz="2100" dirty="0">
                <a:latin typeface="Calibri" panose="020F0502020204030204" pitchFamily="34" charset="0"/>
                <a:ea typeface="Calibri" panose="020F0502020204030204" pitchFamily="34" charset="0"/>
              </a:rPr>
              <a:t> could be defined (for example, result targets to be achieved annually), together with the </a:t>
            </a:r>
            <a:r>
              <a:rPr lang="en-US" sz="2100" b="1" dirty="0">
                <a:latin typeface="Calibri" panose="020F0502020204030204" pitchFamily="34" charset="0"/>
                <a:ea typeface="Calibri" panose="020F0502020204030204" pitchFamily="34" charset="0"/>
              </a:rPr>
              <a:t>responsibilities</a:t>
            </a:r>
            <a:r>
              <a:rPr lang="en-US" sz="2100" dirty="0">
                <a:latin typeface="Calibri" panose="020F0502020204030204" pitchFamily="34" charset="0"/>
                <a:ea typeface="Calibri" panose="020F0502020204030204" pitchFamily="34" charset="0"/>
              </a:rPr>
              <a:t> and methods of related monitoring.</a:t>
            </a:r>
            <a:endParaRPr lang="it-IT" sz="2100" dirty="0"/>
          </a:p>
        </p:txBody>
      </p:sp>
      <p:sp>
        <p:nvSpPr>
          <p:cNvPr id="4" name="Segnaposto piè di pagina 3">
            <a:extLst>
              <a:ext uri="{FF2B5EF4-FFF2-40B4-BE49-F238E27FC236}">
                <a16:creationId xmlns:a16="http://schemas.microsoft.com/office/drawing/2014/main" id="{FB50824E-726A-27EA-0C89-B1B372B60FAE}"/>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740685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EBDFA0F-64EF-47CD-A274-ED62B0F57916}"/>
              </a:ext>
            </a:extLst>
          </p:cNvPr>
          <p:cNvSpPr>
            <a:spLocks noGrp="1"/>
          </p:cNvSpPr>
          <p:nvPr>
            <p:ph type="sldNum" sz="quarter" idx="12"/>
          </p:nvPr>
        </p:nvSpPr>
        <p:spPr/>
        <p:txBody>
          <a:bodyPr/>
          <a:lstStyle/>
          <a:p>
            <a:fld id="{16C683A2-589D-42C0-B3C0-BD9166839D44}" type="slidenum">
              <a:rPr lang="it-IT" smtClean="0"/>
              <a:t>49</a:t>
            </a:fld>
            <a:endParaRPr lang="it-IT"/>
          </a:p>
        </p:txBody>
      </p:sp>
      <p:graphicFrame>
        <p:nvGraphicFramePr>
          <p:cNvPr id="6" name="Tabella 5">
            <a:extLst>
              <a:ext uri="{FF2B5EF4-FFF2-40B4-BE49-F238E27FC236}">
                <a16:creationId xmlns:a16="http://schemas.microsoft.com/office/drawing/2014/main" id="{4CE7B46F-F108-44A1-A092-03E7F4277DDD}"/>
              </a:ext>
            </a:extLst>
          </p:cNvPr>
          <p:cNvGraphicFramePr>
            <a:graphicFrameLocks noGrp="1"/>
          </p:cNvGraphicFramePr>
          <p:nvPr>
            <p:extLst>
              <p:ext uri="{D42A27DB-BD31-4B8C-83A1-F6EECF244321}">
                <p14:modId xmlns:p14="http://schemas.microsoft.com/office/powerpoint/2010/main" val="142743215"/>
              </p:ext>
            </p:extLst>
          </p:nvPr>
        </p:nvGraphicFramePr>
        <p:xfrm>
          <a:off x="1547580" y="2319878"/>
          <a:ext cx="5675997" cy="4219036"/>
        </p:xfrm>
        <a:graphic>
          <a:graphicData uri="http://schemas.openxmlformats.org/drawingml/2006/table">
            <a:tbl>
              <a:tblPr firstRow="1" firstCol="1" bandRow="1">
                <a:tableStyleId>{5C22544A-7EE6-4342-B048-85BDC9FD1C3A}</a:tableStyleId>
              </a:tblPr>
              <a:tblGrid>
                <a:gridCol w="1068549">
                  <a:extLst>
                    <a:ext uri="{9D8B030D-6E8A-4147-A177-3AD203B41FA5}">
                      <a16:colId xmlns:a16="http://schemas.microsoft.com/office/drawing/2014/main" val="2266599098"/>
                    </a:ext>
                  </a:extLst>
                </a:gridCol>
                <a:gridCol w="657724">
                  <a:extLst>
                    <a:ext uri="{9D8B030D-6E8A-4147-A177-3AD203B41FA5}">
                      <a16:colId xmlns:a16="http://schemas.microsoft.com/office/drawing/2014/main" val="3734822647"/>
                    </a:ext>
                  </a:extLst>
                </a:gridCol>
                <a:gridCol w="658400">
                  <a:extLst>
                    <a:ext uri="{9D8B030D-6E8A-4147-A177-3AD203B41FA5}">
                      <a16:colId xmlns:a16="http://schemas.microsoft.com/office/drawing/2014/main" val="262623798"/>
                    </a:ext>
                  </a:extLst>
                </a:gridCol>
                <a:gridCol w="658400">
                  <a:extLst>
                    <a:ext uri="{9D8B030D-6E8A-4147-A177-3AD203B41FA5}">
                      <a16:colId xmlns:a16="http://schemas.microsoft.com/office/drawing/2014/main" val="1193873690"/>
                    </a:ext>
                  </a:extLst>
                </a:gridCol>
                <a:gridCol w="657724">
                  <a:extLst>
                    <a:ext uri="{9D8B030D-6E8A-4147-A177-3AD203B41FA5}">
                      <a16:colId xmlns:a16="http://schemas.microsoft.com/office/drawing/2014/main" val="314708904"/>
                    </a:ext>
                  </a:extLst>
                </a:gridCol>
                <a:gridCol w="658400">
                  <a:extLst>
                    <a:ext uri="{9D8B030D-6E8A-4147-A177-3AD203B41FA5}">
                      <a16:colId xmlns:a16="http://schemas.microsoft.com/office/drawing/2014/main" val="1355664578"/>
                    </a:ext>
                  </a:extLst>
                </a:gridCol>
                <a:gridCol w="658400">
                  <a:extLst>
                    <a:ext uri="{9D8B030D-6E8A-4147-A177-3AD203B41FA5}">
                      <a16:colId xmlns:a16="http://schemas.microsoft.com/office/drawing/2014/main" val="2457541362"/>
                    </a:ext>
                  </a:extLst>
                </a:gridCol>
                <a:gridCol w="658400">
                  <a:extLst>
                    <a:ext uri="{9D8B030D-6E8A-4147-A177-3AD203B41FA5}">
                      <a16:colId xmlns:a16="http://schemas.microsoft.com/office/drawing/2014/main" val="497223221"/>
                    </a:ext>
                  </a:extLst>
                </a:gridCol>
              </a:tblGrid>
              <a:tr h="1429109">
                <a:tc>
                  <a:txBody>
                    <a:bodyPr/>
                    <a:lstStyle/>
                    <a:p>
                      <a:pPr algn="ctr"/>
                      <a:r>
                        <a:rPr lang="it-IT" sz="1500" dirty="0">
                          <a:effectLst/>
                        </a:rPr>
                        <a:t>Actions</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71755" marR="71755" algn="ctr">
                        <a:spcAft>
                          <a:spcPts val="0"/>
                        </a:spcAft>
                      </a:pPr>
                      <a:r>
                        <a:rPr lang="it-IT" sz="1500" dirty="0" err="1">
                          <a:effectLst/>
                        </a:rPr>
                        <a:t>Responsibilities</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Resources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Result indicators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Result targets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Time targets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Intermediate objectives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it-IT" sz="1500">
                          <a:effectLst/>
                        </a:rPr>
                        <a:t>Monitoring</a:t>
                      </a:r>
                    </a:p>
                    <a:p>
                      <a:pPr marL="71755" marR="71755" algn="ctr">
                        <a:spcAft>
                          <a:spcPts val="0"/>
                        </a:spcAft>
                      </a:pPr>
                      <a:r>
                        <a:rPr lang="it-IT" sz="1500">
                          <a:effectLst/>
                        </a:rPr>
                        <a:t>responsibilities</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extLst>
                  <a:ext uri="{0D108BD9-81ED-4DB2-BD59-A6C34878D82A}">
                    <a16:rowId xmlns:a16="http://schemas.microsoft.com/office/drawing/2014/main" val="2908421505"/>
                  </a:ext>
                </a:extLst>
              </a:tr>
              <a:tr h="300733">
                <a:tc>
                  <a:txBody>
                    <a:bodyPr/>
                    <a:lstStyle/>
                    <a:p>
                      <a:pPr algn="just"/>
                      <a:r>
                        <a:rPr lang="it-IT" sz="1500">
                          <a:effectLst/>
                        </a:rPr>
                        <a:t>...</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37362744"/>
                  </a:ext>
                </a:extLst>
              </a:tr>
              <a:tr h="2188461">
                <a:tc>
                  <a:txBody>
                    <a:bodyPr/>
                    <a:lstStyle/>
                    <a:p>
                      <a:pPr algn="l"/>
                      <a:r>
                        <a:rPr lang="en-GB" sz="1500" dirty="0">
                          <a:effectLst/>
                        </a:rPr>
                        <a:t>Increase the number of partner Universities</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71755" marR="71755" algn="ctr">
                        <a:spcAft>
                          <a:spcPts val="0"/>
                        </a:spcAft>
                      </a:pPr>
                      <a:r>
                        <a:rPr lang="en-GB" sz="1500">
                          <a:effectLst/>
                        </a:rPr>
                        <a:t>Deputy Rector for internationalization</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a:effectLst/>
                        </a:rPr>
                        <a:t>-</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dirty="0">
                          <a:effectLst/>
                        </a:rPr>
                        <a:t>Number of new partner Universities </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dirty="0">
                          <a:effectLst/>
                        </a:rPr>
                        <a:t>At least 10 new partner Universities</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dirty="0">
                          <a:effectLst/>
                        </a:rPr>
                        <a:t>Two years</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dirty="0">
                          <a:effectLst/>
                        </a:rPr>
                        <a:t>Five new partner Universities after the first year</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tc>
                  <a:txBody>
                    <a:bodyPr/>
                    <a:lstStyle/>
                    <a:p>
                      <a:pPr marL="71755" marR="71755" algn="ctr">
                        <a:spcAft>
                          <a:spcPts val="0"/>
                        </a:spcAft>
                      </a:pPr>
                      <a:r>
                        <a:rPr lang="en-GB" sz="1500">
                          <a:effectLst/>
                        </a:rPr>
                        <a:t>Deputy Rector for internationalization</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nchor="ctr"/>
                </a:tc>
                <a:extLst>
                  <a:ext uri="{0D108BD9-81ED-4DB2-BD59-A6C34878D82A}">
                    <a16:rowId xmlns:a16="http://schemas.microsoft.com/office/drawing/2014/main" val="2363005629"/>
                  </a:ext>
                </a:extLst>
              </a:tr>
              <a:tr h="300733">
                <a:tc>
                  <a:txBody>
                    <a:bodyPr/>
                    <a:lstStyle/>
                    <a:p>
                      <a:pPr algn="just"/>
                      <a:r>
                        <a:rPr lang="it-IT" sz="1500">
                          <a:effectLst/>
                        </a:rPr>
                        <a:t>...</a:t>
                      </a:r>
                      <a:endParaRPr lang="it-IT"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it-IT" sz="1500" dirty="0">
                          <a:effectLst/>
                        </a:rPr>
                        <a:t>...</a:t>
                      </a:r>
                      <a:endParaRPr lang="it-IT"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58386438"/>
                  </a:ext>
                </a:extLst>
              </a:tr>
            </a:tbl>
          </a:graphicData>
        </a:graphic>
      </p:graphicFrame>
      <p:sp>
        <p:nvSpPr>
          <p:cNvPr id="7" name="CasellaDiTesto 6">
            <a:extLst>
              <a:ext uri="{FF2B5EF4-FFF2-40B4-BE49-F238E27FC236}">
                <a16:creationId xmlns:a16="http://schemas.microsoft.com/office/drawing/2014/main" id="{DEA6BF5E-3998-4161-8451-C6181DD9D501}"/>
              </a:ext>
            </a:extLst>
          </p:cNvPr>
          <p:cNvSpPr txBox="1"/>
          <p:nvPr/>
        </p:nvSpPr>
        <p:spPr>
          <a:xfrm>
            <a:off x="332529" y="1497855"/>
            <a:ext cx="8478942" cy="707886"/>
          </a:xfrm>
          <a:prstGeom prst="rect">
            <a:avLst/>
          </a:prstGeom>
          <a:noFill/>
        </p:spPr>
        <p:txBody>
          <a:bodyPr wrap="square" rtlCol="0">
            <a:spAutoFit/>
          </a:bodyPr>
          <a:lstStyle/>
          <a:p>
            <a:pPr algn="just"/>
            <a:r>
              <a:rPr lang="en-US"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 Information aimed at operational objective “</a:t>
            </a:r>
            <a:r>
              <a:rPr lang="en-GB"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Increase the number of partner Universities</a:t>
            </a:r>
            <a:r>
              <a:rPr lang="en-US"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2000" dirty="0">
              <a:solidFill>
                <a:srgbClr val="000000"/>
              </a:solidFill>
              <a:latin typeface="Calibri" panose="020F0502020204030204" pitchFamily="34" charset="0"/>
              <a:ea typeface="Calibri" panose="020F0502020204030204" pitchFamily="34" charset="0"/>
            </a:endParaRPr>
          </a:p>
        </p:txBody>
      </p:sp>
      <p:sp>
        <p:nvSpPr>
          <p:cNvPr id="3" name="Rettangolo 2">
            <a:extLst>
              <a:ext uri="{FF2B5EF4-FFF2-40B4-BE49-F238E27FC236}">
                <a16:creationId xmlns:a16="http://schemas.microsoft.com/office/drawing/2014/main" id="{0D216815-65BF-4B28-BD98-13503B72BC14}"/>
              </a:ext>
            </a:extLst>
          </p:cNvPr>
          <p:cNvSpPr/>
          <p:nvPr/>
        </p:nvSpPr>
        <p:spPr>
          <a:xfrm>
            <a:off x="683460" y="902178"/>
            <a:ext cx="1404039" cy="507831"/>
          </a:xfrm>
          <a:prstGeom prst="rect">
            <a:avLst/>
          </a:prstGeom>
        </p:spPr>
        <p:txBody>
          <a:bodyPr wrap="none">
            <a:spAutoFit/>
          </a:bodyPr>
          <a:lstStyle/>
          <a:p>
            <a:r>
              <a:rPr lang="en-US" sz="2700" b="1" i="1" dirty="0">
                <a:solidFill>
                  <a:prstClr val="black"/>
                </a:solidFill>
                <a:latin typeface="Calibri" panose="020F0502020204030204" pitchFamily="34" charset="0"/>
                <a:cs typeface="Arial" panose="020B0604020202020204" pitchFamily="34" charset="0"/>
              </a:rPr>
              <a:t>Example</a:t>
            </a:r>
            <a:endParaRPr lang="it-IT" sz="2700" b="1" i="1" dirty="0">
              <a:solidFill>
                <a:prstClr val="black"/>
              </a:solidFill>
              <a:latin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09B1A28A-877E-EC31-4915-A03A51780F6C}"/>
              </a:ext>
            </a:extLst>
          </p:cNvPr>
          <p:cNvSpPr>
            <a:spLocks noGrp="1"/>
          </p:cNvSpPr>
          <p:nvPr>
            <p:ph type="ftr" sz="quarter" idx="11"/>
          </p:nvPr>
        </p:nvSpPr>
        <p:spPr/>
        <p:txBody>
          <a:bodyPr/>
          <a:lstStyle/>
          <a:p>
            <a:r>
              <a:rPr lang="it-IT"/>
              <a:t>MERGE Training November 2022</a:t>
            </a:r>
          </a:p>
        </p:txBody>
      </p:sp>
    </p:spTree>
    <p:extLst>
      <p:ext uri="{BB962C8B-B14F-4D97-AF65-F5344CB8AC3E}">
        <p14:creationId xmlns:p14="http://schemas.microsoft.com/office/powerpoint/2010/main" val="302332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460" y="949104"/>
            <a:ext cx="8030743" cy="500393"/>
          </a:xfrm>
          <a:prstGeom prst="rect">
            <a:avLst/>
          </a:prstGeom>
        </p:spPr>
        <p:txBody>
          <a:bodyPr vert="horz" wrap="square" lIns="0" tIns="0" rIns="0" bIns="0" rtlCol="0" anchor="ctr">
            <a:spAutoFit/>
          </a:bodyPr>
          <a:lstStyle/>
          <a:p>
            <a:pPr algn="ctr"/>
            <a:r>
              <a:rPr lang="en-US" kern="0" dirty="0">
                <a:solidFill>
                  <a:srgbClr val="0070C0"/>
                </a:solidFill>
              </a:rPr>
              <a:t>Main actions implemented by the EU</a:t>
            </a:r>
          </a:p>
        </p:txBody>
      </p:sp>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p:txBody>
          <a:bodyPr/>
          <a:lstStyle/>
          <a:p>
            <a:pPr defTabSz="917783">
              <a:defRPr/>
            </a:pPr>
            <a:fld id="{B6F15528-21DE-4FAA-801E-634DDDAF4B2B}" type="slidenum">
              <a:rPr lang="it-IT" sz="1807">
                <a:solidFill>
                  <a:prstClr val="black">
                    <a:tint val="75000"/>
                  </a:prstClr>
                </a:solidFill>
                <a:latin typeface="Calibri"/>
              </a:rPr>
              <a:pPr defTabSz="917783">
                <a:defRPr/>
              </a:pPr>
              <a:t>5</a:t>
            </a:fld>
            <a:endParaRPr lang="it-IT" sz="1807">
              <a:solidFill>
                <a:prstClr val="black">
                  <a:tint val="75000"/>
                </a:prstClr>
              </a:solidFill>
              <a:latin typeface="Calibri"/>
            </a:endParaRPr>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594870" y="1526164"/>
            <a:ext cx="7954260" cy="1061520"/>
          </a:xfrm>
          <a:prstGeom prst="rect">
            <a:avLst/>
          </a:prstGeom>
        </p:spPr>
        <p:txBody>
          <a:bodyPr wrap="square" lIns="36134" tIns="36134" rIns="36134" bIns="36134">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917783">
              <a:defRPr/>
            </a:pPr>
            <a:r>
              <a:rPr lang="en-US" sz="2810" dirty="0"/>
              <a:t>By means of </a:t>
            </a:r>
            <a:r>
              <a:rPr lang="en-US" sz="3613" b="1" i="1" kern="0" dirty="0">
                <a:solidFill>
                  <a:srgbClr val="FF0000"/>
                </a:solidFill>
                <a:latin typeface="Calibri"/>
              </a:rPr>
              <a:t>Bologna</a:t>
            </a:r>
            <a:r>
              <a:rPr lang="en-US" sz="2810" b="1" i="1" kern="0" dirty="0">
                <a:solidFill>
                  <a:srgbClr val="FF0000"/>
                </a:solidFill>
                <a:latin typeface="Calibri"/>
              </a:rPr>
              <a:t> </a:t>
            </a:r>
            <a:r>
              <a:rPr lang="en-US" sz="2810" i="1" kern="0" dirty="0">
                <a:solidFill>
                  <a:sysClr val="windowText" lastClr="000000"/>
                </a:solidFill>
                <a:latin typeface="Calibri"/>
              </a:rPr>
              <a:t>Declaration or Process</a:t>
            </a:r>
            <a:r>
              <a:rPr lang="en-US" sz="2810" kern="0" dirty="0">
                <a:solidFill>
                  <a:sysClr val="windowText" lastClr="000000"/>
                </a:solidFill>
                <a:latin typeface="Calibri"/>
              </a:rPr>
              <a:t>, the setting-up </a:t>
            </a:r>
            <a:r>
              <a:rPr lang="en-US" sz="2810" dirty="0"/>
              <a:t>of </a:t>
            </a:r>
            <a:r>
              <a:rPr lang="en-US" sz="2810" dirty="0" err="1"/>
              <a:t>EHEA</a:t>
            </a:r>
            <a:r>
              <a:rPr lang="en-US" sz="2810" dirty="0"/>
              <a:t> has been achieved, in order to: </a:t>
            </a:r>
            <a:endParaRPr lang="en-US" sz="2810" kern="0" dirty="0">
              <a:solidFill>
                <a:sysClr val="windowText" lastClr="000000"/>
              </a:solidFill>
              <a:latin typeface="Calibri"/>
            </a:endParaRP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506952" y="6377940"/>
            <a:ext cx="3509051" cy="342900"/>
          </a:xfrm>
        </p:spPr>
        <p:txBody>
          <a:bodyPr/>
          <a:lstStyle/>
          <a:p>
            <a:pPr defTabSz="917783">
              <a:defRPr/>
            </a:pPr>
            <a:r>
              <a:rPr lang="it-IT" sz="1807" dirty="0">
                <a:solidFill>
                  <a:prstClr val="black">
                    <a:tint val="75000"/>
                  </a:prstClr>
                </a:solidFill>
                <a:latin typeface="Calibri"/>
              </a:rPr>
              <a:t>«MERGE» ERASMUS+ </a:t>
            </a:r>
            <a:r>
              <a:rPr lang="it-IT" sz="1807" dirty="0" err="1">
                <a:solidFill>
                  <a:prstClr val="black">
                    <a:tint val="75000"/>
                  </a:prstClr>
                </a:solidFill>
                <a:latin typeface="Calibri"/>
              </a:rPr>
              <a:t>CBHE</a:t>
            </a:r>
            <a:r>
              <a:rPr lang="it-IT" sz="1807" dirty="0">
                <a:solidFill>
                  <a:prstClr val="black">
                    <a:tint val="75000"/>
                  </a:prstClr>
                </a:solidFill>
                <a:latin typeface="Calibri"/>
              </a:rPr>
              <a:t> PROJECT</a:t>
            </a:r>
          </a:p>
        </p:txBody>
      </p:sp>
      <p:sp>
        <p:nvSpPr>
          <p:cNvPr id="4" name="Segnaposto contenuto 2">
            <a:extLst>
              <a:ext uri="{FF2B5EF4-FFF2-40B4-BE49-F238E27FC236}">
                <a16:creationId xmlns:a16="http://schemas.microsoft.com/office/drawing/2014/main" id="{0CF30403-A42D-46B0-DC5C-7B784381287A}"/>
              </a:ext>
            </a:extLst>
          </p:cNvPr>
          <p:cNvSpPr txBox="1">
            <a:spLocks/>
          </p:cNvSpPr>
          <p:nvPr/>
        </p:nvSpPr>
        <p:spPr>
          <a:xfrm>
            <a:off x="900803" y="2741017"/>
            <a:ext cx="7342394" cy="3487052"/>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spcBef>
                <a:spcPts val="1200"/>
              </a:spcBef>
            </a:pPr>
            <a:r>
              <a:rPr lang="en-US" sz="2409" dirty="0"/>
              <a:t>ensure comparability in the standards and quality of HE qualifications,</a:t>
            </a:r>
          </a:p>
          <a:p>
            <a:pPr lvl="1">
              <a:spcBef>
                <a:spcPts val="1200"/>
              </a:spcBef>
            </a:pPr>
            <a:r>
              <a:rPr lang="en-US" sz="2409" kern="0" dirty="0">
                <a:solidFill>
                  <a:sysClr val="windowText" lastClr="000000"/>
                </a:solidFill>
                <a:latin typeface="Calibri"/>
              </a:rPr>
              <a:t>create a Higher Education Area based on cooperation and academic exchange to students and staff both from EU Member States and Partner Countries from other parts of the world,</a:t>
            </a:r>
          </a:p>
          <a:p>
            <a:pPr lvl="1">
              <a:spcBef>
                <a:spcPts val="1200"/>
              </a:spcBef>
            </a:pPr>
            <a:r>
              <a:rPr lang="en-US" sz="2369" dirty="0"/>
              <a:t>adapting universities to the knowledge society,</a:t>
            </a:r>
          </a:p>
          <a:p>
            <a:pPr lvl="1">
              <a:spcBef>
                <a:spcPts val="1200"/>
              </a:spcBef>
            </a:pPr>
            <a:r>
              <a:rPr lang="en-US" sz="2369" dirty="0"/>
              <a:t>compare HE global world to the EU background. </a:t>
            </a:r>
          </a:p>
        </p:txBody>
      </p:sp>
    </p:spTree>
    <p:extLst>
      <p:ext uri="{BB962C8B-B14F-4D97-AF65-F5344CB8AC3E}">
        <p14:creationId xmlns:p14="http://schemas.microsoft.com/office/powerpoint/2010/main" val="13526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836640"/>
            <a:ext cx="6984970" cy="720100"/>
          </a:xfrm>
        </p:spPr>
        <p:txBody>
          <a:bodyPr lIns="72000" tIns="72000" bIns="72000" anchor="ctr" anchorCtr="1">
            <a:noAutofit/>
          </a:bodyPr>
          <a:lstStyle/>
          <a:p>
            <a:pPr>
              <a:lnSpc>
                <a:spcPct val="100000"/>
              </a:lnSpc>
            </a:pPr>
            <a:r>
              <a:rPr lang="de-DE" sz="4000" b="1" i="1" dirty="0" err="1">
                <a:solidFill>
                  <a:schemeClr val="accent1">
                    <a:lumMod val="50000"/>
                  </a:schemeClr>
                </a:solidFill>
                <a:effectLst>
                  <a:outerShdw blurRad="38100" dist="38100" dir="2700000" algn="tl">
                    <a:srgbClr val="000000">
                      <a:alpha val="43137"/>
                    </a:srgbClr>
                  </a:outerShdw>
                </a:effectLst>
              </a:rPr>
              <a:t>Thank</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you</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for</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your</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kind</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attention</a:t>
            </a:r>
            <a:r>
              <a:rPr lang="de-DE" sz="4000" b="1" i="1" dirty="0">
                <a:solidFill>
                  <a:schemeClr val="accent1">
                    <a:lumMod val="50000"/>
                  </a:schemeClr>
                </a:solidFill>
                <a:effectLst>
                  <a:outerShdw blurRad="38100" dist="38100" dir="2700000" algn="tl">
                    <a:srgbClr val="000000">
                      <a:alpha val="43137"/>
                    </a:srgbClr>
                  </a:outerShdw>
                </a:effectLst>
              </a:rPr>
              <a:t>!</a:t>
            </a:r>
          </a:p>
        </p:txBody>
      </p:sp>
      <p:sp>
        <p:nvSpPr>
          <p:cNvPr id="22" name="Rectangle 1">
            <a:extLst>
              <a:ext uri="{FF2B5EF4-FFF2-40B4-BE49-F238E27FC236}">
                <a16:creationId xmlns:a16="http://schemas.microsoft.com/office/drawing/2014/main" id="{DABCCAB3-1261-4F5D-A7F4-0C93AD5B4D58}"/>
              </a:ext>
            </a:extLst>
          </p:cNvPr>
          <p:cNvSpPr>
            <a:spLocks noChangeArrowheads="1"/>
          </p:cNvSpPr>
          <p:nvPr/>
        </p:nvSpPr>
        <p:spPr bwMode="auto">
          <a:xfrm>
            <a:off x="1" y="924513"/>
            <a:ext cx="13858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9" tIns="0" rIns="68589" bIns="0" numCol="1" anchor="ctr" anchorCtr="0" compatLnSpc="1">
            <a:prstTxWarp prst="textNoShape">
              <a:avLst/>
            </a:prstTxWarp>
            <a:spAutoFit/>
          </a:bodyPr>
          <a:lstStyle/>
          <a:p>
            <a:pPr marL="0" marR="0" lvl="0" indent="0" algn="l" defTabSz="685891" rtl="0" eaLnBrk="0" fontAlgn="base" latinLnBrk="0" hangingPunct="0">
              <a:lnSpc>
                <a:spcPct val="100000"/>
              </a:lnSpc>
              <a:spcBef>
                <a:spcPct val="0"/>
              </a:spcBef>
              <a:spcAft>
                <a:spcPct val="0"/>
              </a:spcAft>
              <a:buClrTx/>
              <a:buSzTx/>
              <a:buFontTx/>
              <a:buNone/>
              <a:tabLst/>
              <a:defRPr/>
            </a:pPr>
            <a:endParaRPr kumimoji="0" lang="es-ES" altLang="es-E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ttangolo 1">
            <a:extLst>
              <a:ext uri="{FF2B5EF4-FFF2-40B4-BE49-F238E27FC236}">
                <a16:creationId xmlns:a16="http://schemas.microsoft.com/office/drawing/2014/main" id="{11D91708-2291-4FFA-B3E4-64DE5CFC085A}"/>
              </a:ext>
            </a:extLst>
          </p:cNvPr>
          <p:cNvSpPr/>
          <p:nvPr/>
        </p:nvSpPr>
        <p:spPr>
          <a:xfrm>
            <a:off x="1691600" y="2779313"/>
            <a:ext cx="5760800" cy="2246769"/>
          </a:xfrm>
          <a:prstGeom prst="rect">
            <a:avLst/>
          </a:prstGeom>
        </p:spPr>
        <p:txBody>
          <a:bodyPr wrap="square">
            <a:spAutoFit/>
          </a:bodyPr>
          <a:lstStyle/>
          <a:p>
            <a:pPr lvl="0" algn="ctr"/>
            <a:r>
              <a:rPr lang="de-DE" sz="2800" b="1" dirty="0">
                <a:solidFill>
                  <a:prstClr val="black"/>
                </a:solidFill>
                <a:latin typeface="Calibri Light" panose="020F0302020204030204"/>
              </a:rPr>
              <a:t>a.squarzoni@unige.it</a:t>
            </a:r>
          </a:p>
          <a:p>
            <a:pPr lvl="0" algn="ctr"/>
            <a:r>
              <a:rPr lang="de-DE" sz="2800" b="1" dirty="0">
                <a:solidFill>
                  <a:prstClr val="black"/>
                </a:solidFill>
                <a:latin typeface="Calibri Light" panose="020F0302020204030204"/>
              </a:rPr>
              <a:t>musaio@unige.it </a:t>
            </a:r>
          </a:p>
          <a:p>
            <a:pPr lvl="0" algn="ctr"/>
            <a:endParaRPr lang="de-DE" sz="2800" b="1" dirty="0">
              <a:solidFill>
                <a:prstClr val="black"/>
              </a:solidFill>
              <a:latin typeface="Calibri Light" panose="020F0302020204030204"/>
            </a:endParaRPr>
          </a:p>
          <a:p>
            <a:pPr lvl="0" algn="ctr"/>
            <a:r>
              <a:rPr lang="de-DE" sz="2800" b="1" dirty="0">
                <a:solidFill>
                  <a:prstClr val="black"/>
                </a:solidFill>
                <a:latin typeface="Calibri Light" panose="020F0302020204030204"/>
              </a:rPr>
              <a:t>https://erasmus-merge.eu/</a:t>
            </a:r>
          </a:p>
          <a:p>
            <a:pPr lvl="0" algn="ctr"/>
            <a:r>
              <a:rPr lang="de-DE" sz="2800" b="1" dirty="0">
                <a:solidFill>
                  <a:prstClr val="black"/>
                </a:solidFill>
                <a:latin typeface="Calibri Light" panose="020F0302020204030204"/>
              </a:rPr>
              <a:t>https://unige.it/internationalstrategies</a:t>
            </a:r>
          </a:p>
        </p:txBody>
      </p:sp>
      <p:sp>
        <p:nvSpPr>
          <p:cNvPr id="3" name="Rettangolo 2">
            <a:extLst>
              <a:ext uri="{FF2B5EF4-FFF2-40B4-BE49-F238E27FC236}">
                <a16:creationId xmlns:a16="http://schemas.microsoft.com/office/drawing/2014/main" id="{689D456D-114A-4F2F-A5B9-34C920F5DC04}"/>
              </a:ext>
            </a:extLst>
          </p:cNvPr>
          <p:cNvSpPr/>
          <p:nvPr/>
        </p:nvSpPr>
        <p:spPr>
          <a:xfrm>
            <a:off x="1547580" y="5805330"/>
            <a:ext cx="6048840" cy="707886"/>
          </a:xfrm>
          <a:prstGeom prst="rect">
            <a:avLst/>
          </a:prstGeom>
        </p:spPr>
        <p:txBody>
          <a:bodyPr wrap="square">
            <a:spAutoFit/>
          </a:bodyPr>
          <a:lstStyle/>
          <a:p>
            <a:r>
              <a:rPr lang="en-GB" sz="1000" dirty="0">
                <a:solidFill>
                  <a:srgbClr val="0070C0"/>
                </a:solidFill>
                <a:latin typeface="Arial" panose="020B0604020202020204" pitchFamily="34" charset="0"/>
                <a:ea typeface="Times New Roman" panose="02020603050405020304" pitchFamily="18" charset="0"/>
                <a:cs typeface="Arial" panose="020B0604020202020204" pitchFamily="34" charset="0"/>
              </a:rPr>
              <a:t>Project number:  610391-EPP-1-2019-1-IT-EPPKA2-CBHE-JP</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000" i="1" dirty="0">
                <a:solidFill>
                  <a:srgbClr val="0070C0"/>
                </a:solidFill>
                <a:latin typeface="Arial" panose="020B0604020202020204" pitchFamily="34" charset="0"/>
                <a:ea typeface="Times New Roman" panose="02020603050405020304" pitchFamily="18" charset="0"/>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15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2013" y="852071"/>
            <a:ext cx="8122523" cy="447117"/>
          </a:xfrm>
        </p:spPr>
        <p:txBody>
          <a:bodyPr vert="horz" wrap="square" lIns="35532" tIns="35532" rIns="35532" bIns="35532" rtlCol="0" anchor="t" anchorCtr="0">
            <a:spAutoFit/>
          </a:bodyPr>
          <a:lstStyle/>
          <a:p>
            <a:r>
              <a:rPr lang="en-US" dirty="0">
                <a:effectLst>
                  <a:outerShdw blurRad="38100" dist="38100" dir="2700000" algn="tl">
                    <a:srgbClr val="000000">
                      <a:alpha val="43137"/>
                    </a:srgbClr>
                  </a:outerShdw>
                </a:effectLst>
              </a:rPr>
              <a:t> 47 countries into Bologna Process</a:t>
            </a: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fld id="{03B3D1FC-5CA6-4447-9D1C-FC31EB21EEC7}" type="slidenum">
              <a:rPr lang="it-IT" smtClean="0"/>
              <a:pPr/>
              <a:t>6</a:t>
            </a:fld>
            <a:endParaRPr lang="en-US" dirty="0">
              <a:solidFill>
                <a:srgbClr val="04617B">
                  <a:shade val="90000"/>
                </a:srgbClr>
              </a:solidFill>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830"/>
          <a:stretch/>
        </p:blipFill>
        <p:spPr bwMode="auto">
          <a:xfrm>
            <a:off x="305348" y="1510082"/>
            <a:ext cx="4855101" cy="483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783" y="1551920"/>
            <a:ext cx="3482483" cy="479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612" y="5845418"/>
            <a:ext cx="1112460" cy="25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r>
              <a:rPr lang="it-IT"/>
              <a:t>«MERGE» ERASMUS+ CBHE PROJECT</a:t>
            </a:r>
          </a:p>
        </p:txBody>
      </p:sp>
    </p:spTree>
    <p:extLst>
      <p:ext uri="{BB962C8B-B14F-4D97-AF65-F5344CB8AC3E}">
        <p14:creationId xmlns:p14="http://schemas.microsoft.com/office/powerpoint/2010/main" val="99207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2013" y="852071"/>
            <a:ext cx="8122523" cy="447117"/>
          </a:xfrm>
        </p:spPr>
        <p:txBody>
          <a:bodyPr vert="horz" wrap="square" lIns="35532" tIns="35532" rIns="35532" bIns="35532" rtlCol="0" anchor="t" anchorCtr="0">
            <a:spAutoFit/>
          </a:bodyPr>
          <a:lstStyle/>
          <a:p>
            <a:r>
              <a:rPr lang="en-GB">
                <a:effectLst>
                  <a:outerShdw blurRad="38100" dist="38100" dir="2700000" algn="tl">
                    <a:srgbClr val="000000">
                      <a:alpha val="43137"/>
                    </a:srgbClr>
                  </a:outerShdw>
                </a:effectLst>
              </a:rPr>
              <a:t> 47 countries into Bologna Process</a:t>
            </a: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fld id="{03B3D1FC-5CA6-4447-9D1C-FC31EB21EEC7}" type="slidenum">
              <a:rPr lang="en-GB" smtClean="0"/>
              <a:pPr/>
              <a:t>7</a:t>
            </a:fld>
            <a:endParaRPr lang="en-GB">
              <a:solidFill>
                <a:srgbClr val="04617B">
                  <a:shade val="90000"/>
                </a:srgbClr>
              </a:solidFill>
            </a:endParaRPr>
          </a:p>
        </p:txBody>
      </p:sp>
      <p:sp>
        <p:nvSpPr>
          <p:cNvPr id="3" name="Segnaposto piè di pagina 2"/>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r>
              <a:rPr lang="en-GB"/>
              <a:t>«MERGE» ERASMUS+ CBHE PROJECT</a:t>
            </a:r>
          </a:p>
        </p:txBody>
      </p:sp>
      <p:sp>
        <p:nvSpPr>
          <p:cNvPr id="4" name="Segnaposto testo 3">
            <a:extLst>
              <a:ext uri="{FF2B5EF4-FFF2-40B4-BE49-F238E27FC236}">
                <a16:creationId xmlns:a16="http://schemas.microsoft.com/office/drawing/2014/main" id="{2F7E92F7-3DAD-F472-0C7B-7F9498797BE6}"/>
              </a:ext>
            </a:extLst>
          </p:cNvPr>
          <p:cNvSpPr>
            <a:spLocks noGrp="1"/>
          </p:cNvSpPr>
          <p:nvPr>
            <p:ph type="body" idx="1"/>
          </p:nvPr>
        </p:nvSpPr>
        <p:spPr>
          <a:xfrm>
            <a:off x="611450" y="1640905"/>
            <a:ext cx="8045886" cy="4483775"/>
          </a:xfrm>
        </p:spPr>
        <p:txBody>
          <a:bodyPr>
            <a:noAutofit/>
          </a:bodyPr>
          <a:lstStyle/>
          <a:p>
            <a:pPr marL="0" indent="0">
              <a:lnSpc>
                <a:spcPct val="110000"/>
              </a:lnSpc>
              <a:spcBef>
                <a:spcPts val="0"/>
              </a:spcBef>
              <a:buNone/>
            </a:pPr>
            <a:r>
              <a:rPr lang="en-GB" sz="2000" b="1" dirty="0">
                <a:solidFill>
                  <a:schemeClr val="accent1">
                    <a:lumMod val="50000"/>
                  </a:schemeClr>
                </a:solidFill>
              </a:rPr>
              <a:t>N.B.</a:t>
            </a:r>
            <a:endParaRPr lang="en-GB" sz="1600" dirty="0"/>
          </a:p>
          <a:p>
            <a:pPr marL="0" marR="0" lvl="0" indent="0" algn="l" defTabSz="685823"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Rejected / in transition countries </a:t>
            </a:r>
          </a:p>
          <a:p>
            <a:pPr marL="288000" indent="0">
              <a:lnSpc>
                <a:spcPct val="110000"/>
              </a:lnSpc>
              <a:spcBef>
                <a:spcPts val="600"/>
              </a:spcBef>
              <a:buNone/>
            </a:pPr>
            <a:r>
              <a:rPr lang="en-US" sz="1600" dirty="0"/>
              <a:t>Four countries (Israel, Kosovo, Kyrgyzstan and the unrecognized Northern Cyprus) applied to join but did not meet the membership criteria.</a:t>
            </a:r>
          </a:p>
          <a:p>
            <a:pPr marL="288000" indent="0">
              <a:lnSpc>
                <a:spcPct val="110000"/>
              </a:lnSpc>
              <a:spcBef>
                <a:spcPts val="600"/>
              </a:spcBef>
              <a:buNone/>
            </a:pPr>
            <a:r>
              <a:rPr lang="en-US" sz="1600" dirty="0"/>
              <a:t>As regards Kosovo, it was suggested that Kosovo could be associated with the process in a category appropriate to its situation, such as guest or special-observer status.</a:t>
            </a:r>
          </a:p>
          <a:p>
            <a:pPr marL="288000" indent="0">
              <a:lnSpc>
                <a:spcPct val="110000"/>
              </a:lnSpc>
              <a:spcBef>
                <a:spcPts val="600"/>
              </a:spcBef>
              <a:buNone/>
            </a:pPr>
            <a:r>
              <a:rPr lang="en-US" sz="1600" dirty="0"/>
              <a:t>Kyrgyzstan is not a party to the European Cultural Convention of the Council of Europe, although has also ratified the Lisbon Recognition Convention. The </a:t>
            </a:r>
            <a:r>
              <a:rPr lang="en-US" sz="1600" dirty="0" err="1"/>
              <a:t>HEIs</a:t>
            </a:r>
            <a:r>
              <a:rPr lang="en-US" sz="1600" dirty="0"/>
              <a:t> of the Country actually adopt the BP requirements related to the first two cycles. A process of transformation of the Doctoral Studies from the current system to the one adopted in EU is undergoing. </a:t>
            </a:r>
          </a:p>
          <a:p>
            <a:pPr marL="288000" indent="0">
              <a:lnSpc>
                <a:spcPct val="110000"/>
              </a:lnSpc>
              <a:spcBef>
                <a:spcPts val="600"/>
              </a:spcBef>
              <a:buNone/>
            </a:pPr>
            <a:r>
              <a:rPr lang="en-US" sz="1600" dirty="0"/>
              <a:t>Northern Cyprus is not a party to the European Cultural Convention of the Council of Europe and not recognized as an independent political entity by any member of the BP except Turkey. </a:t>
            </a:r>
            <a:endParaRPr lang="en-GB" sz="1600" dirty="0"/>
          </a:p>
          <a:p>
            <a:pPr marL="288000" indent="0">
              <a:lnSpc>
                <a:spcPct val="110000"/>
              </a:lnSpc>
              <a:spcBef>
                <a:spcPts val="600"/>
              </a:spcBef>
              <a:buNone/>
            </a:pPr>
            <a:r>
              <a:rPr lang="en-GB" sz="1600" dirty="0"/>
              <a:t>Some countries of South Mediterranean Countries (Morocco, Algeria, Tunisia) never applied to get the membership. Nevertheless, they currently adopt the Bologna Process requirements for the setting-up and implementation of study programmes. </a:t>
            </a:r>
          </a:p>
        </p:txBody>
      </p:sp>
    </p:spTree>
    <p:extLst>
      <p:ext uri="{BB962C8B-B14F-4D97-AF65-F5344CB8AC3E}">
        <p14:creationId xmlns:p14="http://schemas.microsoft.com/office/powerpoint/2010/main" val="298375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671" y="826976"/>
            <a:ext cx="8122523" cy="620607"/>
          </a:xfrm>
        </p:spPr>
        <p:txBody>
          <a:bodyPr vert="horz" wrap="square" lIns="35532" tIns="35532" rIns="35532" bIns="35532" rtlCol="0" anchor="t" anchorCtr="0">
            <a:spAutoFit/>
          </a:bodyPr>
          <a:lstStyle/>
          <a:p>
            <a:pPr algn="just"/>
            <a:r>
              <a:rPr lang="en-GB" sz="3948" dirty="0">
                <a:effectLst>
                  <a:outerShdw blurRad="38100" dist="38100" dir="2700000" algn="tl">
                    <a:srgbClr val="000000">
                      <a:alpha val="43137"/>
                    </a:srgbClr>
                  </a:outerShdw>
                </a:effectLst>
              </a:rPr>
              <a:t>Starting point in 1999</a:t>
            </a:r>
          </a:p>
        </p:txBody>
      </p:sp>
      <p:sp>
        <p:nvSpPr>
          <p:cNvPr id="3" name="Segnaposto contenuto 2"/>
          <p:cNvSpPr>
            <a:spLocks noGrp="1"/>
          </p:cNvSpPr>
          <p:nvPr>
            <p:ph idx="1"/>
          </p:nvPr>
        </p:nvSpPr>
        <p:spPr>
          <a:xfrm>
            <a:off x="642671" y="1582796"/>
            <a:ext cx="8122523" cy="1063200"/>
          </a:xfrm>
        </p:spPr>
        <p:txBody>
          <a:bodyPr vert="horz" wrap="square" lIns="35532" tIns="35532" rIns="35532" bIns="35532" rtlCol="0">
            <a:spAutoFit/>
          </a:bodyPr>
          <a:lstStyle/>
          <a:p>
            <a:pPr marL="344169" indent="-344169" algn="just">
              <a:spcBef>
                <a:spcPts val="602"/>
              </a:spcBef>
              <a:buFont typeface="Wingdings" panose="05000000000000000000" pitchFamily="2" charset="2"/>
              <a:buChar char="ü"/>
            </a:pPr>
            <a:r>
              <a:rPr lang="en-GB" sz="2007" b="1" i="1" dirty="0">
                <a:solidFill>
                  <a:srgbClr val="C00000"/>
                </a:solidFill>
              </a:rPr>
              <a:t>Different systems difficult to compare </a:t>
            </a:r>
          </a:p>
          <a:p>
            <a:pPr marL="344169" indent="-344169" algn="just">
              <a:spcBef>
                <a:spcPts val="602"/>
              </a:spcBef>
              <a:buFont typeface="Wingdings" panose="05000000000000000000" pitchFamily="2" charset="2"/>
              <a:buChar char="ü"/>
            </a:pPr>
            <a:r>
              <a:rPr lang="en-GB" sz="2007" b="1" i="1" dirty="0">
                <a:solidFill>
                  <a:srgbClr val="C00000"/>
                </a:solidFill>
              </a:rPr>
              <a:t>Lack of transparency</a:t>
            </a:r>
          </a:p>
          <a:p>
            <a:pPr marL="344169" indent="-344169" algn="just">
              <a:spcBef>
                <a:spcPts val="602"/>
              </a:spcBef>
              <a:buFont typeface="Wingdings" panose="05000000000000000000" pitchFamily="2" charset="2"/>
              <a:buChar char="ü"/>
            </a:pPr>
            <a:r>
              <a:rPr lang="en-GB" sz="2007" b="1" i="1" dirty="0">
                <a:solidFill>
                  <a:srgbClr val="C00000"/>
                </a:solidFill>
              </a:rPr>
              <a:t>Difficulty in preserving the richness of diversity</a:t>
            </a:r>
          </a:p>
        </p:txBody>
      </p:sp>
      <p:sp>
        <p:nvSpPr>
          <p:cNvPr id="4" name="Segnaposto piè di pagina 3"/>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r>
              <a:rPr lang="it-IT"/>
              <a:t>«MERGE» ERASMUS+ CBHE PROJECT</a:t>
            </a:r>
            <a:endParaRPr lang="en-GB" dirty="0">
              <a:solidFill>
                <a:srgbClr val="04617B">
                  <a:shade val="90000"/>
                </a:srgbClr>
              </a:solidFill>
            </a:endParaRP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fld id="{03B3D1FC-5CA6-4447-9D1C-FC31EB21EEC7}" type="slidenum">
              <a:rPr lang="it-IT" smtClean="0"/>
              <a:pPr algn="just"/>
              <a:t>8</a:t>
            </a:fld>
            <a:endParaRPr lang="en-GB" dirty="0">
              <a:solidFill>
                <a:srgbClr val="04617B">
                  <a:shade val="90000"/>
                </a:srgbClr>
              </a:solidFill>
            </a:endParaRPr>
          </a:p>
        </p:txBody>
      </p:sp>
      <p:sp>
        <p:nvSpPr>
          <p:cNvPr id="6" name="Titolo 1"/>
          <p:cNvSpPr txBox="1">
            <a:spLocks/>
          </p:cNvSpPr>
          <p:nvPr/>
        </p:nvSpPr>
        <p:spPr>
          <a:xfrm>
            <a:off x="631184" y="2958547"/>
            <a:ext cx="8122523" cy="679301"/>
          </a:xfrm>
          <a:prstGeom prst="rect">
            <a:avLst/>
          </a:prstGeom>
        </p:spPr>
        <p:txBody>
          <a:bodyPr vert="horz" lIns="35532" tIns="35532" rIns="35532" bIns="35532" anchor="t"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GB" sz="3948" b="1" dirty="0">
                <a:effectLst>
                  <a:outerShdw blurRad="38100" dist="38100" dir="2700000" algn="tl">
                    <a:srgbClr val="000000">
                      <a:alpha val="43137"/>
                    </a:srgbClr>
                  </a:outerShdw>
                </a:effectLst>
              </a:rPr>
              <a:t>How does the Bologna Process work?</a:t>
            </a:r>
          </a:p>
        </p:txBody>
      </p:sp>
      <p:sp>
        <p:nvSpPr>
          <p:cNvPr id="7" name="Segnaposto contenuto 2"/>
          <p:cNvSpPr txBox="1">
            <a:spLocks/>
          </p:cNvSpPr>
          <p:nvPr/>
        </p:nvSpPr>
        <p:spPr>
          <a:xfrm>
            <a:off x="1015528" y="3597377"/>
            <a:ext cx="7112944" cy="2836534"/>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spcBef>
                <a:spcPts val="0"/>
              </a:spcBef>
            </a:pPr>
            <a:r>
              <a:rPr lang="en-GB" sz="2566" dirty="0"/>
              <a:t>Every two years Ministerial Conferences (</a:t>
            </a:r>
            <a:r>
              <a:rPr lang="en-GB" sz="2566" i="1" dirty="0"/>
              <a:t>Communiqué</a:t>
            </a:r>
            <a:r>
              <a:rPr lang="en-GB" sz="2566" dirty="0"/>
              <a:t>) to assess the progress made and to decide the new steps.</a:t>
            </a:r>
          </a:p>
          <a:p>
            <a:pPr algn="just">
              <a:spcBef>
                <a:spcPts val="0"/>
              </a:spcBef>
            </a:pPr>
            <a:r>
              <a:rPr lang="en-US" sz="2566" dirty="0"/>
              <a:t>The Bologna Follow-up Group (BFUG) is the main follow-up structure, oversees the BP between the ministerial meetings and set up working groups to deal with specific topics. </a:t>
            </a:r>
            <a:endParaRPr lang="en-GB" sz="2566" dirty="0"/>
          </a:p>
        </p:txBody>
      </p:sp>
    </p:spTree>
    <p:extLst>
      <p:ext uri="{BB962C8B-B14F-4D97-AF65-F5344CB8AC3E}">
        <p14:creationId xmlns:p14="http://schemas.microsoft.com/office/powerpoint/2010/main" val="257800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3652" y="989340"/>
            <a:ext cx="8122523" cy="447117"/>
          </a:xfrm>
        </p:spPr>
        <p:txBody>
          <a:bodyPr vert="horz" wrap="square" lIns="35532" tIns="35532" rIns="35532" bIns="35532" rtlCol="0" anchor="t" anchorCtr="0">
            <a:spAutoFit/>
          </a:bodyPr>
          <a:lstStyle/>
          <a:p>
            <a:pPr algn="just"/>
            <a:r>
              <a:rPr lang="en-GB" dirty="0">
                <a:effectLst>
                  <a:outerShdw blurRad="38100" dist="38100" dir="2700000" algn="tl">
                    <a:srgbClr val="000000">
                      <a:alpha val="43137"/>
                    </a:srgbClr>
                  </a:outerShdw>
                </a:effectLst>
              </a:rPr>
              <a:t>Ministerial Conferences</a:t>
            </a:r>
          </a:p>
        </p:txBody>
      </p:sp>
      <p:sp>
        <p:nvSpPr>
          <p:cNvPr id="4" name="Segnaposto piè di pagina 3"/>
          <p:cNvSpPr>
            <a:spLocks noGrp="1"/>
          </p:cNvSpPr>
          <p:nvPr>
            <p:ph type="ftr" sz="quarter" idx="11"/>
          </p:nvPr>
        </p:nvSpPr>
        <p:spPr>
          <a:xfrm>
            <a:off x="2736401" y="6379980"/>
            <a:ext cx="3365264" cy="366482"/>
          </a:xfrm>
          <a:prstGeom prst="rect">
            <a:avLst/>
          </a:prstGeom>
        </p:spPr>
        <p:txBody>
          <a:bodyPr vert="horz" lIns="0" tIns="0" rIns="0" bIns="0" anchor="b"/>
          <a:lstStyle>
            <a:defPPr>
              <a:defRPr lang="it-IT"/>
            </a:defPPr>
            <a:lvl1pPr marL="0" algn="l"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r>
              <a:rPr lang="it-IT">
                <a:solidFill>
                  <a:srgbClr val="1F497D">
                    <a:shade val="90000"/>
                  </a:srgbClr>
                </a:solidFill>
                <a:latin typeface="Calibri"/>
              </a:rPr>
              <a:t>«MERGE» ERASMUS+ CBHE PROJECT</a:t>
            </a:r>
            <a:endParaRPr lang="en-GB" dirty="0">
              <a:solidFill>
                <a:srgbClr val="04617B">
                  <a:shade val="90000"/>
                </a:srgbClr>
              </a:solidFill>
              <a:latin typeface="Calibri"/>
            </a:endParaRPr>
          </a:p>
        </p:txBody>
      </p:sp>
      <p:sp>
        <p:nvSpPr>
          <p:cNvPr id="5" name="Segnaposto numero diapositiva 4"/>
          <p:cNvSpPr>
            <a:spLocks noGrp="1"/>
          </p:cNvSpPr>
          <p:nvPr>
            <p:ph type="sldNum" sz="quarter" idx="12"/>
          </p:nvPr>
        </p:nvSpPr>
        <p:spPr>
          <a:xfrm>
            <a:off x="8013747" y="6379980"/>
            <a:ext cx="764833" cy="366482"/>
          </a:xfrm>
          <a:prstGeom prst="rect">
            <a:avLst/>
          </a:prstGeom>
        </p:spPr>
        <p:txBody>
          <a:bodyPr vert="horz" lIns="0" tIns="0" rIns="0" bIns="0" anchor="b"/>
          <a:lstStyle>
            <a:defPPr>
              <a:defRPr lang="it-IT"/>
            </a:defPPr>
            <a:lvl1pPr marL="0" algn="r" defTabSz="917783" rtl="0" eaLnBrk="1" latinLnBrk="0" hangingPunct="1">
              <a:defRPr kumimoji="0" sz="1204" kern="1200">
                <a:solidFill>
                  <a:schemeClr val="tx2">
                    <a:shade val="90000"/>
                  </a:schemeClr>
                </a:solidFill>
                <a:latin typeface="+mn-lt"/>
                <a:ea typeface="+mn-ea"/>
                <a:cs typeface="+mn-cs"/>
              </a:defRPr>
            </a:lvl1pPr>
            <a:lvl2pPr marL="458892" algn="l" defTabSz="917783" rtl="0" eaLnBrk="1" latinLnBrk="0" hangingPunct="1">
              <a:defRPr sz="1807" kern="1200">
                <a:solidFill>
                  <a:schemeClr val="tx1"/>
                </a:solidFill>
                <a:latin typeface="+mn-lt"/>
                <a:ea typeface="+mn-ea"/>
                <a:cs typeface="+mn-cs"/>
              </a:defRPr>
            </a:lvl2pPr>
            <a:lvl3pPr marL="917783" algn="l" defTabSz="917783" rtl="0" eaLnBrk="1" latinLnBrk="0" hangingPunct="1">
              <a:defRPr sz="1807" kern="1200">
                <a:solidFill>
                  <a:schemeClr val="tx1"/>
                </a:solidFill>
                <a:latin typeface="+mn-lt"/>
                <a:ea typeface="+mn-ea"/>
                <a:cs typeface="+mn-cs"/>
              </a:defRPr>
            </a:lvl3pPr>
            <a:lvl4pPr marL="1376675" algn="l" defTabSz="917783" rtl="0" eaLnBrk="1" latinLnBrk="0" hangingPunct="1">
              <a:defRPr sz="1807" kern="1200">
                <a:solidFill>
                  <a:schemeClr val="tx1"/>
                </a:solidFill>
                <a:latin typeface="+mn-lt"/>
                <a:ea typeface="+mn-ea"/>
                <a:cs typeface="+mn-cs"/>
              </a:defRPr>
            </a:lvl4pPr>
            <a:lvl5pPr marL="1835567" algn="l" defTabSz="917783" rtl="0" eaLnBrk="1" latinLnBrk="0" hangingPunct="1">
              <a:defRPr sz="1807" kern="1200">
                <a:solidFill>
                  <a:schemeClr val="tx1"/>
                </a:solidFill>
                <a:latin typeface="+mn-lt"/>
                <a:ea typeface="+mn-ea"/>
                <a:cs typeface="+mn-cs"/>
              </a:defRPr>
            </a:lvl5pPr>
            <a:lvl6pPr marL="2294458" algn="l" defTabSz="917783" rtl="0" eaLnBrk="1" latinLnBrk="0" hangingPunct="1">
              <a:defRPr sz="1807" kern="1200">
                <a:solidFill>
                  <a:schemeClr val="tx1"/>
                </a:solidFill>
                <a:latin typeface="+mn-lt"/>
                <a:ea typeface="+mn-ea"/>
                <a:cs typeface="+mn-cs"/>
              </a:defRPr>
            </a:lvl6pPr>
            <a:lvl7pPr marL="2753350" algn="l" defTabSz="917783" rtl="0" eaLnBrk="1" latinLnBrk="0" hangingPunct="1">
              <a:defRPr sz="1807" kern="1200">
                <a:solidFill>
                  <a:schemeClr val="tx1"/>
                </a:solidFill>
                <a:latin typeface="+mn-lt"/>
                <a:ea typeface="+mn-ea"/>
                <a:cs typeface="+mn-cs"/>
              </a:defRPr>
            </a:lvl7pPr>
            <a:lvl8pPr marL="3212241" algn="l" defTabSz="917783" rtl="0" eaLnBrk="1" latinLnBrk="0" hangingPunct="1">
              <a:defRPr sz="1807" kern="1200">
                <a:solidFill>
                  <a:schemeClr val="tx1"/>
                </a:solidFill>
                <a:latin typeface="+mn-lt"/>
                <a:ea typeface="+mn-ea"/>
                <a:cs typeface="+mn-cs"/>
              </a:defRPr>
            </a:lvl8pPr>
            <a:lvl9pPr marL="3671133" algn="l" defTabSz="917783" rtl="0" eaLnBrk="1" latinLnBrk="0" hangingPunct="1">
              <a:defRPr sz="1807" kern="1200">
                <a:solidFill>
                  <a:schemeClr val="tx1"/>
                </a:solidFill>
                <a:latin typeface="+mn-lt"/>
                <a:ea typeface="+mn-ea"/>
                <a:cs typeface="+mn-cs"/>
              </a:defRPr>
            </a:lvl9pPr>
          </a:lstStyle>
          <a:p>
            <a:pPr algn="just">
              <a:defRPr/>
            </a:pPr>
            <a:fld id="{03B3D1FC-5CA6-4447-9D1C-FC31EB21EEC7}" type="slidenum">
              <a:rPr lang="it-IT">
                <a:solidFill>
                  <a:srgbClr val="1F497D">
                    <a:shade val="90000"/>
                  </a:srgbClr>
                </a:solidFill>
                <a:latin typeface="Calibri"/>
              </a:rPr>
              <a:pPr algn="just">
                <a:defRPr/>
              </a:pPr>
              <a:t>9</a:t>
            </a:fld>
            <a:endParaRPr lang="en-GB" dirty="0">
              <a:solidFill>
                <a:srgbClr val="04617B">
                  <a:shade val="90000"/>
                </a:srgbClr>
              </a:solidFill>
              <a:latin typeface="Calibri"/>
            </a:endParaRPr>
          </a:p>
        </p:txBody>
      </p:sp>
      <p:sp>
        <p:nvSpPr>
          <p:cNvPr id="7" name="Segnaposto contenuto 2"/>
          <p:cNvSpPr txBox="1">
            <a:spLocks/>
          </p:cNvSpPr>
          <p:nvPr/>
        </p:nvSpPr>
        <p:spPr>
          <a:xfrm>
            <a:off x="595011" y="1802799"/>
            <a:ext cx="7877777" cy="4291614"/>
          </a:xfrm>
          <a:prstGeom prst="rect">
            <a:avLst/>
          </a:prstGeom>
        </p:spPr>
        <p:txBody>
          <a:bodyPr vert="horz" wrap="square" lIns="35532" tIns="35532" rIns="35532" bIns="35532">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defTabSz="917783">
              <a:spcBef>
                <a:spcPts val="0"/>
              </a:spcBef>
              <a:buClr>
                <a:srgbClr val="9BBB59"/>
              </a:buClr>
              <a:buNone/>
              <a:defRPr/>
            </a:pPr>
            <a:r>
              <a:rPr lang="en-GB" sz="2566" dirty="0">
                <a:solidFill>
                  <a:prstClr val="black"/>
                </a:solidFill>
                <a:latin typeface="Calibri"/>
              </a:rPr>
              <a:t>Latest meetings held in </a:t>
            </a:r>
            <a:r>
              <a:rPr lang="en-US" sz="3011" b="1" i="1" dirty="0">
                <a:solidFill>
                  <a:prstClr val="black"/>
                </a:solidFill>
                <a:latin typeface="Calibri"/>
              </a:rPr>
              <a:t>Yerevan</a:t>
            </a:r>
            <a:r>
              <a:rPr lang="en-US" sz="2566" dirty="0">
                <a:solidFill>
                  <a:prstClr val="black"/>
                </a:solidFill>
                <a:latin typeface="Calibri"/>
              </a:rPr>
              <a:t> (2015) </a:t>
            </a:r>
            <a:r>
              <a:rPr lang="en-GB" sz="2566" dirty="0">
                <a:solidFill>
                  <a:prstClr val="black"/>
                </a:solidFill>
                <a:latin typeface="Calibri"/>
              </a:rPr>
              <a:t>focused on: </a:t>
            </a:r>
          </a:p>
          <a:p>
            <a:pPr marL="627789" indent="-274060" defTabSz="917783">
              <a:buClr>
                <a:srgbClr val="9BBB59"/>
              </a:buClr>
              <a:defRPr/>
            </a:pPr>
            <a:r>
              <a:rPr lang="en-US" sz="1907" b="1" dirty="0">
                <a:solidFill>
                  <a:prstClr val="black"/>
                </a:solidFill>
                <a:latin typeface="Arial" panose="020B0604020202020204" pitchFamily="34" charset="0"/>
              </a:rPr>
              <a:t>Enhancing the quality and relevance of learning and teaching </a:t>
            </a:r>
            <a:r>
              <a:rPr lang="en-US" sz="1907" dirty="0">
                <a:solidFill>
                  <a:prstClr val="black"/>
                </a:solidFill>
                <a:latin typeface="Arial" panose="020B0604020202020204" pitchFamily="34" charset="0"/>
              </a:rPr>
              <a:t>as main mission of the </a:t>
            </a:r>
            <a:r>
              <a:rPr lang="en-US" sz="1907" dirty="0" err="1">
                <a:solidFill>
                  <a:prstClr val="black"/>
                </a:solidFill>
                <a:latin typeface="Arial" panose="020B0604020202020204" pitchFamily="34" charset="0"/>
              </a:rPr>
              <a:t>EHEA</a:t>
            </a:r>
            <a:r>
              <a:rPr lang="en-US" sz="1907" dirty="0">
                <a:solidFill>
                  <a:prstClr val="black"/>
                </a:solidFill>
                <a:latin typeface="Arial" panose="020B0604020202020204" pitchFamily="34" charset="0"/>
              </a:rPr>
              <a:t>. </a:t>
            </a:r>
          </a:p>
          <a:p>
            <a:pPr marL="627789" indent="-274060" defTabSz="917783">
              <a:buClr>
                <a:srgbClr val="9BBB59"/>
              </a:buClr>
              <a:defRPr/>
            </a:pPr>
            <a:r>
              <a:rPr lang="en-US" sz="1907" b="1" dirty="0">
                <a:solidFill>
                  <a:prstClr val="black"/>
                </a:solidFill>
                <a:latin typeface="Arial" panose="020B0604020202020204" pitchFamily="34" charset="0"/>
              </a:rPr>
              <a:t>Fostering the employability of graduates </a:t>
            </a:r>
            <a:r>
              <a:rPr lang="en-US" sz="1907" dirty="0">
                <a:solidFill>
                  <a:prstClr val="black"/>
                </a:solidFill>
                <a:latin typeface="Arial" panose="020B0604020202020204" pitchFamily="34" charset="0"/>
              </a:rPr>
              <a:t>due to rapid change of </a:t>
            </a:r>
            <a:r>
              <a:rPr lang="en-US" sz="1907" dirty="0" err="1">
                <a:solidFill>
                  <a:prstClr val="black"/>
                </a:solidFill>
                <a:latin typeface="Arial" panose="020B0604020202020204" pitchFamily="34" charset="0"/>
              </a:rPr>
              <a:t>labour</a:t>
            </a:r>
            <a:r>
              <a:rPr lang="en-US" sz="1907" dirty="0">
                <a:solidFill>
                  <a:prstClr val="black"/>
                </a:solidFill>
                <a:latin typeface="Arial" panose="020B0604020202020204" pitchFamily="34" charset="0"/>
              </a:rPr>
              <a:t> markets.</a:t>
            </a:r>
          </a:p>
          <a:p>
            <a:pPr marL="627789" indent="-274060" defTabSz="917783">
              <a:buClr>
                <a:srgbClr val="9BBB59"/>
              </a:buClr>
              <a:defRPr/>
            </a:pPr>
            <a:r>
              <a:rPr lang="en-US" sz="1907" b="1" dirty="0">
                <a:solidFill>
                  <a:prstClr val="black"/>
                </a:solidFill>
                <a:latin typeface="Arial" panose="020B0604020202020204" pitchFamily="34" charset="0"/>
              </a:rPr>
              <a:t>Making the HE Members systems more inclusive </a:t>
            </a:r>
            <a:r>
              <a:rPr lang="en-US" sz="1907" dirty="0">
                <a:solidFill>
                  <a:prstClr val="black"/>
                </a:solidFill>
                <a:latin typeface="Arial" panose="020B0604020202020204" pitchFamily="34" charset="0"/>
              </a:rPr>
              <a:t>as populations become more and more diversified, also due to immigration and demographic changes. </a:t>
            </a:r>
          </a:p>
          <a:p>
            <a:pPr marL="627789" indent="-274060" defTabSz="917783">
              <a:buClr>
                <a:srgbClr val="9BBB59"/>
              </a:buClr>
              <a:defRPr/>
            </a:pPr>
            <a:r>
              <a:rPr lang="en-US" sz="1907" b="1" dirty="0">
                <a:solidFill>
                  <a:prstClr val="black"/>
                </a:solidFill>
                <a:latin typeface="Arial" panose="020B0604020202020204" pitchFamily="34" charset="0"/>
              </a:rPr>
              <a:t>Implementing agreed structural reforms </a:t>
            </a:r>
            <a:r>
              <a:rPr lang="en-US" sz="1907" dirty="0">
                <a:solidFill>
                  <a:prstClr val="black"/>
                </a:solidFill>
                <a:latin typeface="Arial" panose="020B0604020202020204" pitchFamily="34" charset="0"/>
              </a:rPr>
              <a:t>as a prerequisite for the consolidation of the </a:t>
            </a:r>
            <a:r>
              <a:rPr lang="en-US" sz="1907" dirty="0" err="1">
                <a:solidFill>
                  <a:prstClr val="black"/>
                </a:solidFill>
                <a:latin typeface="Arial" panose="020B0604020202020204" pitchFamily="34" charset="0"/>
              </a:rPr>
              <a:t>EHEA</a:t>
            </a:r>
            <a:r>
              <a:rPr lang="en-US" sz="1907" dirty="0">
                <a:solidFill>
                  <a:prstClr val="black"/>
                </a:solidFill>
                <a:latin typeface="Arial" panose="020B0604020202020204" pitchFamily="34" charset="0"/>
              </a:rPr>
              <a:t> and, at long-term, for its success: common degree structure and credit system, common QA standards and guidelines, cooperation for mobility and joint </a:t>
            </a:r>
            <a:r>
              <a:rPr lang="en-US" sz="1907" dirty="0" err="1">
                <a:solidFill>
                  <a:prstClr val="black"/>
                </a:solidFill>
                <a:latin typeface="Arial" panose="020B0604020202020204" pitchFamily="34" charset="0"/>
              </a:rPr>
              <a:t>programmes</a:t>
            </a:r>
            <a:r>
              <a:rPr lang="en-US" sz="1907" dirty="0">
                <a:solidFill>
                  <a:prstClr val="black"/>
                </a:solidFill>
                <a:latin typeface="Arial" panose="020B0604020202020204" pitchFamily="34" charset="0"/>
              </a:rPr>
              <a:t> and degrees. </a:t>
            </a:r>
            <a:endParaRPr lang="en-US" sz="1907" dirty="0">
              <a:solidFill>
                <a:prstClr val="black"/>
              </a:solidFill>
              <a:latin typeface="Calibri"/>
            </a:endParaRPr>
          </a:p>
        </p:txBody>
      </p:sp>
    </p:spTree>
    <p:extLst>
      <p:ext uri="{BB962C8B-B14F-4D97-AF65-F5344CB8AC3E}">
        <p14:creationId xmlns:p14="http://schemas.microsoft.com/office/powerpoint/2010/main" val="1388934112"/>
      </p:ext>
    </p:extLst>
  </p:cSld>
  <p:clrMapOvr>
    <a:masterClrMapping/>
  </p:clrMapOvr>
</p:sld>
</file>

<file path=ppt/theme/theme1.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1982</TotalTime>
  <Words>4659</Words>
  <Application>Microsoft Office PowerPoint</Application>
  <PresentationFormat>Presentazione su schermo (4:3)</PresentationFormat>
  <Paragraphs>527</Paragraphs>
  <Slides>50</Slides>
  <Notes>11</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50</vt:i4>
      </vt:variant>
    </vt:vector>
  </HeadingPairs>
  <TitlesOfParts>
    <vt:vector size="61" baseType="lpstr">
      <vt:lpstr>Arial</vt:lpstr>
      <vt:lpstr>Arial Narrow</vt:lpstr>
      <vt:lpstr>Calibri</vt:lpstr>
      <vt:lpstr>Calibri Light</vt:lpstr>
      <vt:lpstr>Symbol</vt:lpstr>
      <vt:lpstr>Times New Roman</vt:lpstr>
      <vt:lpstr>Trebuchet MS</vt:lpstr>
      <vt:lpstr>Wingdings</vt:lpstr>
      <vt:lpstr>Wingdings 2</vt:lpstr>
      <vt:lpstr>4_Office</vt:lpstr>
      <vt:lpstr>Office Theme</vt:lpstr>
      <vt:lpstr>Presentazione standard di PowerPoint</vt:lpstr>
      <vt:lpstr>Presentazione standard di PowerPoint</vt:lpstr>
      <vt:lpstr>Main actions implemented by the EU</vt:lpstr>
      <vt:lpstr>Main actions implemented by the EU</vt:lpstr>
      <vt:lpstr>Main actions implemented by the EU</vt:lpstr>
      <vt:lpstr> 47 countries into Bologna Process</vt:lpstr>
      <vt:lpstr> 47 countries into Bologna Process</vt:lpstr>
      <vt:lpstr>Starting point in 1999</vt:lpstr>
      <vt:lpstr>Ministerial Conferences</vt:lpstr>
      <vt:lpstr>Ministerial Conferences</vt:lpstr>
      <vt:lpstr>Ministerial Conferences</vt:lpstr>
      <vt:lpstr>Bologna Process common principles</vt:lpstr>
      <vt:lpstr>Qualifications system based on 3 cycles. Elaboration of an European Framework</vt:lpstr>
      <vt:lpstr>Student-centered programmes</vt:lpstr>
      <vt:lpstr>Student-centred programmes and Tuning approach https://www.unideusto.org/tuningeu/tuning-information-centres.html</vt:lpstr>
      <vt:lpstr>Tuning approach and QA system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dc:title>
  <dc:creator/>
  <cp:lastModifiedBy>Angelo Musaio</cp:lastModifiedBy>
  <cp:revision>129</cp:revision>
  <dcterms:created xsi:type="dcterms:W3CDTF">2020-06-08T10:57:03Z</dcterms:created>
  <dcterms:modified xsi:type="dcterms:W3CDTF">2022-11-17T13:26:06Z</dcterms:modified>
</cp:coreProperties>
</file>