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theme/themeOverride1.xml" ContentType="application/vnd.openxmlformats-officedocument.themeOverr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61" r:id="rId1"/>
    <p:sldMasterId id="2147483664" r:id="rId2"/>
  </p:sldMasterIdLst>
  <p:notesMasterIdLst>
    <p:notesMasterId r:id="rId48"/>
  </p:notesMasterIdLst>
  <p:handoutMasterIdLst>
    <p:handoutMasterId r:id="rId49"/>
  </p:handoutMasterIdLst>
  <p:sldIdLst>
    <p:sldId id="265" r:id="rId3"/>
    <p:sldId id="638" r:id="rId4"/>
    <p:sldId id="646" r:id="rId5"/>
    <p:sldId id="639" r:id="rId6"/>
    <p:sldId id="479" r:id="rId7"/>
    <p:sldId id="480" r:id="rId8"/>
    <p:sldId id="496" r:id="rId9"/>
    <p:sldId id="647" r:id="rId10"/>
    <p:sldId id="497" r:id="rId11"/>
    <p:sldId id="359" r:id="rId12"/>
    <p:sldId id="360" r:id="rId13"/>
    <p:sldId id="361" r:id="rId14"/>
    <p:sldId id="641" r:id="rId15"/>
    <p:sldId id="362" r:id="rId16"/>
    <p:sldId id="363" r:id="rId17"/>
    <p:sldId id="574" r:id="rId18"/>
    <p:sldId id="367" r:id="rId19"/>
    <p:sldId id="530" r:id="rId20"/>
    <p:sldId id="550" r:id="rId21"/>
    <p:sldId id="552" r:id="rId22"/>
    <p:sldId id="368" r:id="rId23"/>
    <p:sldId id="544" r:id="rId24"/>
    <p:sldId id="543" r:id="rId25"/>
    <p:sldId id="542" r:id="rId26"/>
    <p:sldId id="583" r:id="rId27"/>
    <p:sldId id="581" r:id="rId28"/>
    <p:sldId id="582" r:id="rId29"/>
    <p:sldId id="546" r:id="rId30"/>
    <p:sldId id="547" r:id="rId31"/>
    <p:sldId id="549" r:id="rId32"/>
    <p:sldId id="540" r:id="rId33"/>
    <p:sldId id="534" r:id="rId34"/>
    <p:sldId id="590" r:id="rId35"/>
    <p:sldId id="541" r:id="rId36"/>
    <p:sldId id="538" r:id="rId37"/>
    <p:sldId id="536" r:id="rId38"/>
    <p:sldId id="539" r:id="rId39"/>
    <p:sldId id="636" r:id="rId40"/>
    <p:sldId id="637" r:id="rId41"/>
    <p:sldId id="602" r:id="rId42"/>
    <p:sldId id="508" r:id="rId43"/>
    <p:sldId id="648" r:id="rId44"/>
    <p:sldId id="510" r:id="rId45"/>
    <p:sldId id="620" r:id="rId46"/>
    <p:sldId id="378" r:id="rId47"/>
  </p:sldIdLst>
  <p:sldSz cx="9144000" cy="6858000" type="screen4x3"/>
  <p:notesSz cx="6797675" cy="9926638"/>
  <p:defaultTextStyle>
    <a:defPPr>
      <a:defRPr lang="en-GB"/>
    </a:defPPr>
    <a:lvl1pPr algn="l" defTabSz="449263" rtl="0" fontAlgn="base">
      <a:spcBef>
        <a:spcPct val="0"/>
      </a:spcBef>
      <a:spcAft>
        <a:spcPct val="0"/>
      </a:spcAft>
      <a:defRPr kern="1200">
        <a:solidFill>
          <a:schemeClr val="bg1"/>
        </a:solidFill>
        <a:latin typeface="Arial" charset="0"/>
        <a:ea typeface="+mn-ea"/>
        <a:cs typeface="Arial" charset="0"/>
      </a:defRPr>
    </a:lvl1pPr>
    <a:lvl2pPr marL="742950" indent="-285750" algn="l" defTabSz="449263" rtl="0" fontAlgn="base">
      <a:spcBef>
        <a:spcPct val="0"/>
      </a:spcBef>
      <a:spcAft>
        <a:spcPct val="0"/>
      </a:spcAft>
      <a:defRPr kern="1200">
        <a:solidFill>
          <a:schemeClr val="bg1"/>
        </a:solidFill>
        <a:latin typeface="Arial" charset="0"/>
        <a:ea typeface="+mn-ea"/>
        <a:cs typeface="Arial" charset="0"/>
      </a:defRPr>
    </a:lvl2pPr>
    <a:lvl3pPr marL="1143000" indent="-228600" algn="l" defTabSz="449263" rtl="0" fontAlgn="base">
      <a:spcBef>
        <a:spcPct val="0"/>
      </a:spcBef>
      <a:spcAft>
        <a:spcPct val="0"/>
      </a:spcAft>
      <a:defRPr kern="1200">
        <a:solidFill>
          <a:schemeClr val="bg1"/>
        </a:solidFill>
        <a:latin typeface="Arial" charset="0"/>
        <a:ea typeface="+mn-ea"/>
        <a:cs typeface="Arial" charset="0"/>
      </a:defRPr>
    </a:lvl3pPr>
    <a:lvl4pPr marL="1600200" indent="-228600" algn="l" defTabSz="449263" rtl="0" fontAlgn="base">
      <a:spcBef>
        <a:spcPct val="0"/>
      </a:spcBef>
      <a:spcAft>
        <a:spcPct val="0"/>
      </a:spcAft>
      <a:defRPr kern="1200">
        <a:solidFill>
          <a:schemeClr val="bg1"/>
        </a:solidFill>
        <a:latin typeface="Arial" charset="0"/>
        <a:ea typeface="+mn-ea"/>
        <a:cs typeface="Arial" charset="0"/>
      </a:defRPr>
    </a:lvl4pPr>
    <a:lvl5pPr marL="2057400" indent="-228600" algn="l" defTabSz="449263" rtl="0" fontAlgn="base">
      <a:spcBef>
        <a:spcPct val="0"/>
      </a:spcBef>
      <a:spcAft>
        <a:spcPct val="0"/>
      </a:spcAft>
      <a:defRPr kern="1200">
        <a:solidFill>
          <a:schemeClr val="bg1"/>
        </a:solidFill>
        <a:latin typeface="Arial" charset="0"/>
        <a:ea typeface="+mn-ea"/>
        <a:cs typeface="Arial" charset="0"/>
      </a:defRPr>
    </a:lvl5pPr>
    <a:lvl6pPr marL="2286000" algn="l" defTabSz="914400" rtl="0" eaLnBrk="1" latinLnBrk="0" hangingPunct="1">
      <a:defRPr kern="1200">
        <a:solidFill>
          <a:schemeClr val="bg1"/>
        </a:solidFill>
        <a:latin typeface="Arial" charset="0"/>
        <a:ea typeface="+mn-ea"/>
        <a:cs typeface="Arial" charset="0"/>
      </a:defRPr>
    </a:lvl6pPr>
    <a:lvl7pPr marL="2743200" algn="l" defTabSz="914400" rtl="0" eaLnBrk="1" latinLnBrk="0" hangingPunct="1">
      <a:defRPr kern="1200">
        <a:solidFill>
          <a:schemeClr val="bg1"/>
        </a:solidFill>
        <a:latin typeface="Arial" charset="0"/>
        <a:ea typeface="+mn-ea"/>
        <a:cs typeface="Arial" charset="0"/>
      </a:defRPr>
    </a:lvl7pPr>
    <a:lvl8pPr marL="3200400" algn="l" defTabSz="914400" rtl="0" eaLnBrk="1" latinLnBrk="0" hangingPunct="1">
      <a:defRPr kern="1200">
        <a:solidFill>
          <a:schemeClr val="bg1"/>
        </a:solidFill>
        <a:latin typeface="Arial" charset="0"/>
        <a:ea typeface="+mn-ea"/>
        <a:cs typeface="Arial" charset="0"/>
      </a:defRPr>
    </a:lvl8pPr>
    <a:lvl9pPr marL="3657600" algn="l" defTabSz="914400" rtl="0" eaLnBrk="1" latinLnBrk="0" hangingPunct="1">
      <a:defRPr kern="1200">
        <a:solidFill>
          <a:schemeClr val="bg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794" userDrawn="1">
          <p15:clr>
            <a:srgbClr val="A4A3A4"/>
          </p15:clr>
        </p15:guide>
        <p15:guide id="2" pos="206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Stile con tema 1 - Colore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1176" autoAdjust="0"/>
    <p:restoredTop sz="94910" autoAdjust="0"/>
  </p:normalViewPr>
  <p:slideViewPr>
    <p:cSldViewPr>
      <p:cViewPr>
        <p:scale>
          <a:sx n="100" d="100"/>
          <a:sy n="100" d="100"/>
        </p:scale>
        <p:origin x="619" y="-86"/>
      </p:cViewPr>
      <p:guideLst>
        <p:guide orient="horz" pos="2160"/>
        <p:guide pos="2880"/>
      </p:guideLst>
    </p:cSldViewPr>
  </p:slideViewPr>
  <p:outlineViewPr>
    <p:cViewPr varScale="1">
      <p:scale>
        <a:sx n="170" d="200"/>
        <a:sy n="170" d="200"/>
      </p:scale>
      <p:origin x="0" y="-657474"/>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59" d="100"/>
          <a:sy n="59" d="100"/>
        </p:scale>
        <p:origin x="-1752" y="-72"/>
      </p:cViewPr>
      <p:guideLst>
        <p:guide orient="horz" pos="2794"/>
        <p:guide pos="2068"/>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ableStyles" Target="tableStyles.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3" y="2"/>
            <a:ext cx="2946189" cy="495700"/>
          </a:xfrm>
          <a:prstGeom prst="rect">
            <a:avLst/>
          </a:prstGeom>
        </p:spPr>
        <p:txBody>
          <a:bodyPr vert="horz" lIns="88496" tIns="44248" rIns="88496" bIns="44248" rtlCol="0"/>
          <a:lstStyle>
            <a:lvl1pPr algn="l">
              <a:buClr>
                <a:srgbClr val="000000"/>
              </a:buClr>
              <a:buSzPct val="100000"/>
              <a:buFont typeface="Times New Roman" pitchFamily="16" charset="0"/>
              <a:buNone/>
              <a:defRPr sz="1200">
                <a:latin typeface="Calibri" pitchFamily="34" charset="0"/>
                <a:cs typeface="+mn-cs"/>
              </a:defRPr>
            </a:lvl1pPr>
          </a:lstStyle>
          <a:p>
            <a:pPr>
              <a:defRPr/>
            </a:pPr>
            <a:endParaRPr lang="it-IT"/>
          </a:p>
        </p:txBody>
      </p:sp>
      <p:sp>
        <p:nvSpPr>
          <p:cNvPr id="3" name="Segnaposto data 2"/>
          <p:cNvSpPr>
            <a:spLocks noGrp="1"/>
          </p:cNvSpPr>
          <p:nvPr>
            <p:ph type="dt" sz="quarter" idx="1"/>
          </p:nvPr>
        </p:nvSpPr>
        <p:spPr>
          <a:xfrm>
            <a:off x="3849900" y="2"/>
            <a:ext cx="2946189" cy="495700"/>
          </a:xfrm>
          <a:prstGeom prst="rect">
            <a:avLst/>
          </a:prstGeom>
        </p:spPr>
        <p:txBody>
          <a:bodyPr vert="horz" lIns="88496" tIns="44248" rIns="88496" bIns="44248" rtlCol="0"/>
          <a:lstStyle>
            <a:lvl1pPr algn="r">
              <a:buClr>
                <a:srgbClr val="000000"/>
              </a:buClr>
              <a:buSzPct val="100000"/>
              <a:buFont typeface="Times New Roman" pitchFamily="16" charset="0"/>
              <a:buNone/>
              <a:defRPr sz="1200">
                <a:latin typeface="Calibri" pitchFamily="34" charset="0"/>
                <a:cs typeface="+mn-cs"/>
              </a:defRPr>
            </a:lvl1pPr>
          </a:lstStyle>
          <a:p>
            <a:pPr>
              <a:defRPr/>
            </a:pPr>
            <a:fld id="{8CA6D30B-3893-46D9-B51F-7F7492210821}" type="datetimeFigureOut">
              <a:rPr lang="it-IT"/>
              <a:pPr>
                <a:defRPr/>
              </a:pPr>
              <a:t>04/03/2021</a:t>
            </a:fld>
            <a:endParaRPr lang="it-IT" dirty="0"/>
          </a:p>
        </p:txBody>
      </p:sp>
      <p:sp>
        <p:nvSpPr>
          <p:cNvPr id="4" name="Segnaposto piè di pagina 3"/>
          <p:cNvSpPr>
            <a:spLocks noGrp="1"/>
          </p:cNvSpPr>
          <p:nvPr>
            <p:ph type="ftr" sz="quarter" idx="2"/>
          </p:nvPr>
        </p:nvSpPr>
        <p:spPr>
          <a:xfrm>
            <a:off x="3" y="9429362"/>
            <a:ext cx="2946189" cy="495700"/>
          </a:xfrm>
          <a:prstGeom prst="rect">
            <a:avLst/>
          </a:prstGeom>
        </p:spPr>
        <p:txBody>
          <a:bodyPr vert="horz" lIns="88496" tIns="44248" rIns="88496" bIns="44248" rtlCol="0" anchor="b"/>
          <a:lstStyle>
            <a:lvl1pPr algn="l">
              <a:buClr>
                <a:srgbClr val="000000"/>
              </a:buClr>
              <a:buSzPct val="100000"/>
              <a:buFont typeface="Times New Roman" pitchFamily="16" charset="0"/>
              <a:buNone/>
              <a:defRPr sz="1200">
                <a:latin typeface="Calibri" pitchFamily="34" charset="0"/>
                <a:cs typeface="+mn-cs"/>
              </a:defRPr>
            </a:lvl1pPr>
          </a:lstStyle>
          <a:p>
            <a:pPr>
              <a:defRPr/>
            </a:pPr>
            <a:endParaRPr lang="it-IT"/>
          </a:p>
        </p:txBody>
      </p:sp>
      <p:sp>
        <p:nvSpPr>
          <p:cNvPr id="5" name="Segnaposto numero diapositiva 4"/>
          <p:cNvSpPr>
            <a:spLocks noGrp="1"/>
          </p:cNvSpPr>
          <p:nvPr>
            <p:ph type="sldNum" sz="quarter" idx="3"/>
          </p:nvPr>
        </p:nvSpPr>
        <p:spPr>
          <a:xfrm>
            <a:off x="3849900" y="9429362"/>
            <a:ext cx="2946189" cy="495700"/>
          </a:xfrm>
          <a:prstGeom prst="rect">
            <a:avLst/>
          </a:prstGeom>
        </p:spPr>
        <p:txBody>
          <a:bodyPr vert="horz" lIns="88496" tIns="44248" rIns="88496" bIns="44248" rtlCol="0" anchor="b"/>
          <a:lstStyle>
            <a:lvl1pPr algn="r">
              <a:buClr>
                <a:srgbClr val="000000"/>
              </a:buClr>
              <a:buSzPct val="100000"/>
              <a:buFont typeface="Times New Roman" pitchFamily="16" charset="0"/>
              <a:buNone/>
              <a:defRPr sz="1200">
                <a:latin typeface="Calibri" pitchFamily="34" charset="0"/>
                <a:cs typeface="+mn-cs"/>
              </a:defRPr>
            </a:lvl1pPr>
          </a:lstStyle>
          <a:p>
            <a:pPr>
              <a:defRPr/>
            </a:pPr>
            <a:fld id="{2FAF73FF-5F86-4B5A-827A-32B5429BA440}" type="slidenum">
              <a:rPr lang="it-IT"/>
              <a:pPr>
                <a:defRPr/>
              </a:pPr>
              <a:t>‹N›</a:t>
            </a:fld>
            <a:endParaRPr lang="it-IT" dirty="0"/>
          </a:p>
        </p:txBody>
      </p:sp>
    </p:spTree>
    <p:extLst>
      <p:ext uri="{BB962C8B-B14F-4D97-AF65-F5344CB8AC3E}">
        <p14:creationId xmlns:p14="http://schemas.microsoft.com/office/powerpoint/2010/main" val="1061326713"/>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1" y="1"/>
            <a:ext cx="6797675" cy="9926638"/>
          </a:xfrm>
          <a:prstGeom prst="roundRect">
            <a:avLst>
              <a:gd name="adj" fmla="val 19"/>
            </a:avLst>
          </a:prstGeom>
          <a:solidFill>
            <a:srgbClr val="FFFFFF"/>
          </a:solidFill>
          <a:ln w="9360">
            <a:noFill/>
            <a:miter lim="800000"/>
            <a:headEnd/>
            <a:tailEnd/>
          </a:ln>
          <a:effectLst/>
        </p:spPr>
        <p:txBody>
          <a:bodyPr wrap="none" lIns="88496" tIns="44248" rIns="88496" bIns="44248" anchor="ctr"/>
          <a:lstStyle/>
          <a:p>
            <a:pPr>
              <a:buClr>
                <a:srgbClr val="000000"/>
              </a:buClr>
              <a:buSzPct val="100000"/>
              <a:buFont typeface="Times New Roman" pitchFamily="16" charset="0"/>
              <a:buNone/>
              <a:defRPr/>
            </a:pPr>
            <a:endParaRPr lang="it-IT" dirty="0">
              <a:latin typeface="Calibri" pitchFamily="34" charset="0"/>
              <a:cs typeface="+mn-cs"/>
            </a:endParaRPr>
          </a:p>
        </p:txBody>
      </p:sp>
      <p:sp>
        <p:nvSpPr>
          <p:cNvPr id="2050" name="AutoShape 2"/>
          <p:cNvSpPr>
            <a:spLocks noChangeArrowheads="1"/>
          </p:cNvSpPr>
          <p:nvPr/>
        </p:nvSpPr>
        <p:spPr bwMode="auto">
          <a:xfrm>
            <a:off x="1" y="1"/>
            <a:ext cx="6797675" cy="9926638"/>
          </a:xfrm>
          <a:prstGeom prst="roundRect">
            <a:avLst>
              <a:gd name="adj" fmla="val 19"/>
            </a:avLst>
          </a:prstGeom>
          <a:solidFill>
            <a:srgbClr val="FFFFFF"/>
          </a:solidFill>
          <a:ln w="9525">
            <a:noFill/>
            <a:round/>
            <a:headEnd/>
            <a:tailEnd/>
          </a:ln>
          <a:effectLst/>
        </p:spPr>
        <p:txBody>
          <a:bodyPr wrap="none" lIns="88496" tIns="44248" rIns="88496" bIns="44248" anchor="ctr"/>
          <a:lstStyle/>
          <a:p>
            <a:pPr>
              <a:buClr>
                <a:srgbClr val="000000"/>
              </a:buClr>
              <a:buSzPct val="100000"/>
              <a:buFont typeface="Times New Roman" pitchFamily="16" charset="0"/>
              <a:buNone/>
              <a:defRPr/>
            </a:pPr>
            <a:endParaRPr lang="it-IT" dirty="0">
              <a:latin typeface="Calibri" pitchFamily="34" charset="0"/>
              <a:cs typeface="+mn-cs"/>
            </a:endParaRPr>
          </a:p>
        </p:txBody>
      </p:sp>
      <p:sp>
        <p:nvSpPr>
          <p:cNvPr id="2051" name="Rectangle 3"/>
          <p:cNvSpPr>
            <a:spLocks noGrp="1" noChangeArrowheads="1"/>
          </p:cNvSpPr>
          <p:nvPr>
            <p:ph type="hdr"/>
          </p:nvPr>
        </p:nvSpPr>
        <p:spPr bwMode="auto">
          <a:xfrm>
            <a:off x="1" y="1"/>
            <a:ext cx="2943013" cy="492543"/>
          </a:xfrm>
          <a:prstGeom prst="rect">
            <a:avLst/>
          </a:prstGeom>
          <a:noFill/>
          <a:ln w="9525">
            <a:noFill/>
            <a:round/>
            <a:headEnd/>
            <a:tailEnd/>
          </a:ln>
          <a:effectLst/>
        </p:spPr>
        <p:txBody>
          <a:bodyPr vert="horz" wrap="square" lIns="87102" tIns="45293" rIns="87102" bIns="45293" numCol="1" anchor="t" anchorCtr="0" compatLnSpc="1">
            <a:prstTxWarp prst="textNoShape">
              <a:avLst/>
            </a:prstTxWarp>
          </a:bodyPr>
          <a:lstStyle>
            <a:lvl1pPr>
              <a:buClrTx/>
              <a:buSzPct val="100000"/>
              <a:buFontTx/>
              <a:buNone/>
              <a:tabLst>
                <a:tab pos="0" algn="l"/>
                <a:tab pos="433260" algn="l"/>
                <a:tab pos="868057" algn="l"/>
                <a:tab pos="1302852" algn="l"/>
                <a:tab pos="1737649" algn="l"/>
                <a:tab pos="2172445" algn="l"/>
                <a:tab pos="2607242" algn="l"/>
                <a:tab pos="3042037" algn="l"/>
                <a:tab pos="3476834" algn="l"/>
                <a:tab pos="3911630" algn="l"/>
                <a:tab pos="4346427" algn="l"/>
                <a:tab pos="4781222" algn="l"/>
                <a:tab pos="5216019" algn="l"/>
                <a:tab pos="5650815" algn="l"/>
                <a:tab pos="6085612" algn="l"/>
                <a:tab pos="6520407" algn="l"/>
                <a:tab pos="6955204" algn="l"/>
                <a:tab pos="7390000" algn="l"/>
                <a:tab pos="7824797" algn="l"/>
                <a:tab pos="8259592" algn="l"/>
                <a:tab pos="8694389" algn="l"/>
              </a:tabLst>
              <a:defRPr sz="1200">
                <a:solidFill>
                  <a:srgbClr val="000000"/>
                </a:solidFill>
                <a:latin typeface="Calibri" pitchFamily="32" charset="0"/>
                <a:ea typeface="DejaVu Sans" charset="0"/>
                <a:cs typeface="DejaVu Sans" charset="0"/>
              </a:defRPr>
            </a:lvl1pPr>
          </a:lstStyle>
          <a:p>
            <a:pPr>
              <a:defRPr/>
            </a:pPr>
            <a:endParaRPr lang="it-IT"/>
          </a:p>
        </p:txBody>
      </p:sp>
      <p:sp>
        <p:nvSpPr>
          <p:cNvPr id="2052" name="Rectangle 4"/>
          <p:cNvSpPr>
            <a:spLocks noGrp="1" noChangeArrowheads="1"/>
          </p:cNvSpPr>
          <p:nvPr>
            <p:ph type="dt"/>
          </p:nvPr>
        </p:nvSpPr>
        <p:spPr bwMode="auto">
          <a:xfrm>
            <a:off x="3849899" y="1"/>
            <a:ext cx="2943013" cy="492543"/>
          </a:xfrm>
          <a:prstGeom prst="rect">
            <a:avLst/>
          </a:prstGeom>
          <a:noFill/>
          <a:ln w="9525">
            <a:noFill/>
            <a:round/>
            <a:headEnd/>
            <a:tailEnd/>
          </a:ln>
          <a:effectLst/>
        </p:spPr>
        <p:txBody>
          <a:bodyPr vert="horz" wrap="square" lIns="87102" tIns="45293" rIns="87102" bIns="45293" numCol="1" anchor="t" anchorCtr="0" compatLnSpc="1">
            <a:prstTxWarp prst="textNoShape">
              <a:avLst/>
            </a:prstTxWarp>
          </a:bodyPr>
          <a:lstStyle>
            <a:lvl1pPr algn="r">
              <a:buClrTx/>
              <a:buSzPct val="100000"/>
              <a:buFontTx/>
              <a:buNone/>
              <a:tabLst>
                <a:tab pos="0" algn="l"/>
                <a:tab pos="433260" algn="l"/>
                <a:tab pos="868057" algn="l"/>
                <a:tab pos="1302852" algn="l"/>
                <a:tab pos="1737649" algn="l"/>
                <a:tab pos="2172445" algn="l"/>
                <a:tab pos="2607242" algn="l"/>
                <a:tab pos="3042037" algn="l"/>
                <a:tab pos="3476834" algn="l"/>
                <a:tab pos="3911630" algn="l"/>
                <a:tab pos="4346427" algn="l"/>
                <a:tab pos="4781222" algn="l"/>
                <a:tab pos="5216019" algn="l"/>
                <a:tab pos="5650815" algn="l"/>
                <a:tab pos="6085612" algn="l"/>
                <a:tab pos="6520407" algn="l"/>
                <a:tab pos="6955204" algn="l"/>
                <a:tab pos="7390000" algn="l"/>
                <a:tab pos="7824797" algn="l"/>
                <a:tab pos="8259592" algn="l"/>
                <a:tab pos="8694389" algn="l"/>
              </a:tabLst>
              <a:defRPr sz="1200">
                <a:solidFill>
                  <a:srgbClr val="000000"/>
                </a:solidFill>
                <a:latin typeface="Calibri" pitchFamily="32" charset="0"/>
                <a:ea typeface="DejaVu Sans" charset="0"/>
                <a:cs typeface="DejaVu Sans" charset="0"/>
              </a:defRPr>
            </a:lvl1pPr>
          </a:lstStyle>
          <a:p>
            <a:pPr>
              <a:defRPr/>
            </a:pPr>
            <a:endParaRPr lang="it-IT"/>
          </a:p>
        </p:txBody>
      </p:sp>
      <p:sp>
        <p:nvSpPr>
          <p:cNvPr id="14342" name="Rectangle 5"/>
          <p:cNvSpPr>
            <a:spLocks noGrp="1" noRot="1" noChangeAspect="1" noChangeArrowheads="1"/>
          </p:cNvSpPr>
          <p:nvPr>
            <p:ph type="sldImg"/>
          </p:nvPr>
        </p:nvSpPr>
        <p:spPr bwMode="auto">
          <a:xfrm>
            <a:off x="917575" y="744538"/>
            <a:ext cx="4959350" cy="3721100"/>
          </a:xfrm>
          <a:prstGeom prst="rect">
            <a:avLst/>
          </a:prstGeom>
          <a:noFill/>
          <a:ln w="12600">
            <a:solidFill>
              <a:srgbClr val="000000"/>
            </a:solidFill>
            <a:miter lim="800000"/>
            <a:headEnd/>
            <a:tailEnd/>
          </a:ln>
        </p:spPr>
      </p:sp>
      <p:sp>
        <p:nvSpPr>
          <p:cNvPr id="2054" name="Rectangle 6"/>
          <p:cNvSpPr>
            <a:spLocks noGrp="1" noChangeArrowheads="1"/>
          </p:cNvSpPr>
          <p:nvPr>
            <p:ph type="body"/>
          </p:nvPr>
        </p:nvSpPr>
        <p:spPr bwMode="auto">
          <a:xfrm>
            <a:off x="679769" y="4713891"/>
            <a:ext cx="5434964" cy="4464461"/>
          </a:xfrm>
          <a:prstGeom prst="rect">
            <a:avLst/>
          </a:prstGeom>
          <a:noFill/>
          <a:ln w="9525">
            <a:noFill/>
            <a:round/>
            <a:headEnd/>
            <a:tailEnd/>
          </a:ln>
          <a:effectLst/>
        </p:spPr>
        <p:txBody>
          <a:bodyPr vert="horz" wrap="square" lIns="87102" tIns="45293" rIns="87102" bIns="45293" numCol="1" anchor="t" anchorCtr="0" compatLnSpc="1">
            <a:prstTxWarp prst="textNoShape">
              <a:avLst/>
            </a:prstTxWarp>
          </a:bodyPr>
          <a:lstStyle/>
          <a:p>
            <a:pPr lvl="0"/>
            <a:endParaRPr lang="it-IT" noProof="0"/>
          </a:p>
        </p:txBody>
      </p:sp>
      <p:sp>
        <p:nvSpPr>
          <p:cNvPr id="2055" name="Text Box 7"/>
          <p:cNvSpPr txBox="1">
            <a:spLocks noChangeArrowheads="1"/>
          </p:cNvSpPr>
          <p:nvPr/>
        </p:nvSpPr>
        <p:spPr bwMode="auto">
          <a:xfrm>
            <a:off x="3" y="9429362"/>
            <a:ext cx="2946189" cy="495700"/>
          </a:xfrm>
          <a:prstGeom prst="rect">
            <a:avLst/>
          </a:prstGeom>
          <a:noFill/>
          <a:ln w="9525">
            <a:noFill/>
            <a:round/>
            <a:headEnd/>
            <a:tailEnd/>
          </a:ln>
          <a:effectLst/>
        </p:spPr>
        <p:txBody>
          <a:bodyPr wrap="none" lIns="88496" tIns="44248" rIns="88496" bIns="44248" anchor="ctr"/>
          <a:lstStyle/>
          <a:p>
            <a:pPr>
              <a:buClr>
                <a:srgbClr val="000000"/>
              </a:buClr>
              <a:buSzPct val="100000"/>
              <a:buFont typeface="Times New Roman" pitchFamily="16" charset="0"/>
              <a:buNone/>
              <a:defRPr/>
            </a:pPr>
            <a:endParaRPr lang="it-IT" dirty="0">
              <a:latin typeface="Calibri" pitchFamily="34" charset="0"/>
              <a:cs typeface="+mn-cs"/>
            </a:endParaRPr>
          </a:p>
        </p:txBody>
      </p:sp>
      <p:sp>
        <p:nvSpPr>
          <p:cNvPr id="2056" name="Rectangle 8"/>
          <p:cNvSpPr>
            <a:spLocks noGrp="1" noChangeArrowheads="1"/>
          </p:cNvSpPr>
          <p:nvPr>
            <p:ph type="sldNum"/>
          </p:nvPr>
        </p:nvSpPr>
        <p:spPr bwMode="auto">
          <a:xfrm>
            <a:off x="3849899" y="9429360"/>
            <a:ext cx="2943013" cy="492543"/>
          </a:xfrm>
          <a:prstGeom prst="rect">
            <a:avLst/>
          </a:prstGeom>
          <a:noFill/>
          <a:ln w="9525">
            <a:noFill/>
            <a:round/>
            <a:headEnd/>
            <a:tailEnd/>
          </a:ln>
          <a:effectLst/>
        </p:spPr>
        <p:txBody>
          <a:bodyPr vert="horz" wrap="square" lIns="87102" tIns="45293" rIns="87102" bIns="45293" numCol="1" anchor="b" anchorCtr="0" compatLnSpc="1">
            <a:prstTxWarp prst="textNoShape">
              <a:avLst/>
            </a:prstTxWarp>
          </a:bodyPr>
          <a:lstStyle>
            <a:lvl1pPr algn="r">
              <a:buClrTx/>
              <a:buSzPct val="100000"/>
              <a:buFontTx/>
              <a:buNone/>
              <a:tabLst>
                <a:tab pos="0" algn="l"/>
                <a:tab pos="433260" algn="l"/>
                <a:tab pos="868057" algn="l"/>
                <a:tab pos="1302852" algn="l"/>
                <a:tab pos="1737649" algn="l"/>
                <a:tab pos="2172445" algn="l"/>
                <a:tab pos="2607242" algn="l"/>
                <a:tab pos="3042037" algn="l"/>
                <a:tab pos="3476834" algn="l"/>
                <a:tab pos="3911630" algn="l"/>
                <a:tab pos="4346427" algn="l"/>
                <a:tab pos="4781222" algn="l"/>
                <a:tab pos="5216019" algn="l"/>
                <a:tab pos="5650815" algn="l"/>
                <a:tab pos="6085612" algn="l"/>
                <a:tab pos="6520407" algn="l"/>
                <a:tab pos="6955204" algn="l"/>
                <a:tab pos="7390000" algn="l"/>
                <a:tab pos="7824797" algn="l"/>
                <a:tab pos="8259592" algn="l"/>
                <a:tab pos="8694389" algn="l"/>
              </a:tabLst>
              <a:defRPr sz="1200">
                <a:solidFill>
                  <a:srgbClr val="000000"/>
                </a:solidFill>
                <a:latin typeface="Calibri" pitchFamily="32" charset="0"/>
                <a:ea typeface="DejaVu Sans" charset="0"/>
                <a:cs typeface="DejaVu Sans" charset="0"/>
              </a:defRPr>
            </a:lvl1pPr>
          </a:lstStyle>
          <a:p>
            <a:pPr>
              <a:defRPr/>
            </a:pPr>
            <a:fld id="{CEB173F8-BBD6-443E-BD1A-682E028A4C43}" type="slidenum">
              <a:rPr lang="it-IT"/>
              <a:pPr>
                <a:defRPr/>
              </a:pPr>
              <a:t>‹N›</a:t>
            </a:fld>
            <a:endParaRPr lang="it-IT"/>
          </a:p>
        </p:txBody>
      </p:sp>
    </p:spTree>
    <p:extLst>
      <p:ext uri="{BB962C8B-B14F-4D97-AF65-F5344CB8AC3E}">
        <p14:creationId xmlns:p14="http://schemas.microsoft.com/office/powerpoint/2010/main" val="243590924"/>
      </p:ext>
    </p:extLst>
  </p:cSld>
  <p:clrMap bg1="lt1" tx1="dk1" bg2="lt2" tx2="dk2" accent1="accent1" accent2="accent2" accent3="accent3" accent4="accent4" accent5="accent5" accent6="accent6" hlink="hlink" folHlink="folHlink"/>
  <p:hf sldNum="0" hdr="0" ftr="0" dt="0"/>
  <p:notesStyle>
    <a:lvl1pPr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89013" y="1001713"/>
            <a:ext cx="6673851" cy="5006975"/>
          </a:xfrm>
        </p:spPr>
      </p:sp>
      <p:sp>
        <p:nvSpPr>
          <p:cNvPr id="3" name="Notizenplatzhalter 2"/>
          <p:cNvSpPr>
            <a:spLocks noGrp="1"/>
          </p:cNvSpPr>
          <p:nvPr>
            <p:ph type="body" idx="1"/>
          </p:nvPr>
        </p:nvSpPr>
        <p:spPr/>
        <p:txBody>
          <a:bodyPr/>
          <a:lstStyle/>
          <a:p>
            <a:endParaRPr lang="es-ES" dirty="0"/>
          </a:p>
        </p:txBody>
      </p:sp>
    </p:spTree>
    <p:extLst>
      <p:ext uri="{BB962C8B-B14F-4D97-AF65-F5344CB8AC3E}">
        <p14:creationId xmlns:p14="http://schemas.microsoft.com/office/powerpoint/2010/main" val="36348652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intestazione 3"/>
          <p:cNvSpPr>
            <a:spLocks noGrp="1"/>
          </p:cNvSpPr>
          <p:nvPr>
            <p:ph type="hdr" idx="10"/>
          </p:nvPr>
        </p:nvSpPr>
        <p:spPr/>
        <p:txBody>
          <a:bodyPr/>
          <a:lstStyle/>
          <a:p>
            <a:pPr>
              <a:defRPr/>
            </a:pPr>
            <a:endParaRPr lang="it-IT"/>
          </a:p>
        </p:txBody>
      </p:sp>
    </p:spTree>
    <p:extLst>
      <p:ext uri="{BB962C8B-B14F-4D97-AF65-F5344CB8AC3E}">
        <p14:creationId xmlns:p14="http://schemas.microsoft.com/office/powerpoint/2010/main" val="22812985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intestazione 3"/>
          <p:cNvSpPr>
            <a:spLocks noGrp="1"/>
          </p:cNvSpPr>
          <p:nvPr>
            <p:ph type="hdr" idx="10"/>
          </p:nvPr>
        </p:nvSpPr>
        <p:spPr/>
        <p:txBody>
          <a:bodyPr/>
          <a:lstStyle/>
          <a:p>
            <a:pPr>
              <a:defRPr/>
            </a:pPr>
            <a:endParaRPr lang="it-IT"/>
          </a:p>
        </p:txBody>
      </p:sp>
    </p:spTree>
    <p:extLst>
      <p:ext uri="{BB962C8B-B14F-4D97-AF65-F5344CB8AC3E}">
        <p14:creationId xmlns:p14="http://schemas.microsoft.com/office/powerpoint/2010/main" val="11433083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intestazione 3"/>
          <p:cNvSpPr>
            <a:spLocks noGrp="1"/>
          </p:cNvSpPr>
          <p:nvPr>
            <p:ph type="hdr" idx="10"/>
          </p:nvPr>
        </p:nvSpPr>
        <p:spPr/>
        <p:txBody>
          <a:bodyPr/>
          <a:lstStyle/>
          <a:p>
            <a:pPr>
              <a:defRPr/>
            </a:pPr>
            <a:endParaRPr lang="it-IT"/>
          </a:p>
        </p:txBody>
      </p:sp>
    </p:spTree>
    <p:extLst>
      <p:ext uri="{BB962C8B-B14F-4D97-AF65-F5344CB8AC3E}">
        <p14:creationId xmlns:p14="http://schemas.microsoft.com/office/powerpoint/2010/main" val="4734939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intestazione 3"/>
          <p:cNvSpPr>
            <a:spLocks noGrp="1"/>
          </p:cNvSpPr>
          <p:nvPr>
            <p:ph type="hdr" idx="10"/>
          </p:nvPr>
        </p:nvSpPr>
        <p:spPr/>
        <p:txBody>
          <a:bodyPr/>
          <a:lstStyle/>
          <a:p>
            <a:pPr>
              <a:defRPr/>
            </a:pPr>
            <a:endParaRPr lang="it-IT"/>
          </a:p>
        </p:txBody>
      </p:sp>
    </p:spTree>
    <p:extLst>
      <p:ext uri="{BB962C8B-B14F-4D97-AF65-F5344CB8AC3E}">
        <p14:creationId xmlns:p14="http://schemas.microsoft.com/office/powerpoint/2010/main" val="41400881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intestazione 3"/>
          <p:cNvSpPr>
            <a:spLocks noGrp="1"/>
          </p:cNvSpPr>
          <p:nvPr>
            <p:ph type="hdr" idx="10"/>
          </p:nvPr>
        </p:nvSpPr>
        <p:spPr/>
        <p:txBody>
          <a:bodyPr/>
          <a:lstStyle/>
          <a:p>
            <a:pPr>
              <a:defRPr/>
            </a:pPr>
            <a:endParaRPr lang="it-IT"/>
          </a:p>
        </p:txBody>
      </p:sp>
    </p:spTree>
    <p:extLst>
      <p:ext uri="{BB962C8B-B14F-4D97-AF65-F5344CB8AC3E}">
        <p14:creationId xmlns:p14="http://schemas.microsoft.com/office/powerpoint/2010/main" val="4048912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intestazione 3"/>
          <p:cNvSpPr>
            <a:spLocks noGrp="1"/>
          </p:cNvSpPr>
          <p:nvPr>
            <p:ph type="hdr" idx="10"/>
          </p:nvPr>
        </p:nvSpPr>
        <p:spPr/>
        <p:txBody>
          <a:bodyPr/>
          <a:lstStyle/>
          <a:p>
            <a:pPr>
              <a:defRPr/>
            </a:pPr>
            <a:endParaRPr lang="it-IT"/>
          </a:p>
        </p:txBody>
      </p:sp>
    </p:spTree>
    <p:extLst>
      <p:ext uri="{BB962C8B-B14F-4D97-AF65-F5344CB8AC3E}">
        <p14:creationId xmlns:p14="http://schemas.microsoft.com/office/powerpoint/2010/main" val="30125927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intestazione 3"/>
          <p:cNvSpPr>
            <a:spLocks noGrp="1"/>
          </p:cNvSpPr>
          <p:nvPr>
            <p:ph type="hdr" idx="10"/>
          </p:nvPr>
        </p:nvSpPr>
        <p:spPr/>
        <p:txBody>
          <a:bodyPr/>
          <a:lstStyle/>
          <a:p>
            <a:pPr>
              <a:defRPr/>
            </a:pPr>
            <a:endParaRPr lang="it-IT"/>
          </a:p>
        </p:txBody>
      </p:sp>
    </p:spTree>
    <p:extLst>
      <p:ext uri="{BB962C8B-B14F-4D97-AF65-F5344CB8AC3E}">
        <p14:creationId xmlns:p14="http://schemas.microsoft.com/office/powerpoint/2010/main" val="25456823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intestazione 3"/>
          <p:cNvSpPr>
            <a:spLocks noGrp="1"/>
          </p:cNvSpPr>
          <p:nvPr>
            <p:ph type="hdr" idx="10"/>
          </p:nvPr>
        </p:nvSpPr>
        <p:spPr/>
        <p:txBody>
          <a:bodyPr/>
          <a:lstStyle/>
          <a:p>
            <a:pPr>
              <a:defRPr/>
            </a:pPr>
            <a:endParaRPr lang="it-IT"/>
          </a:p>
        </p:txBody>
      </p:sp>
    </p:spTree>
    <p:extLst>
      <p:ext uri="{BB962C8B-B14F-4D97-AF65-F5344CB8AC3E}">
        <p14:creationId xmlns:p14="http://schemas.microsoft.com/office/powerpoint/2010/main" val="12408036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intestazione 3"/>
          <p:cNvSpPr>
            <a:spLocks noGrp="1"/>
          </p:cNvSpPr>
          <p:nvPr>
            <p:ph type="hdr" idx="10"/>
          </p:nvPr>
        </p:nvSpPr>
        <p:spPr/>
        <p:txBody>
          <a:bodyPr/>
          <a:lstStyle/>
          <a:p>
            <a:pPr>
              <a:defRPr/>
            </a:pPr>
            <a:endParaRPr lang="it-IT"/>
          </a:p>
        </p:txBody>
      </p:sp>
    </p:spTree>
    <p:extLst>
      <p:ext uri="{BB962C8B-B14F-4D97-AF65-F5344CB8AC3E}">
        <p14:creationId xmlns:p14="http://schemas.microsoft.com/office/powerpoint/2010/main" val="21695314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intestazione 3"/>
          <p:cNvSpPr>
            <a:spLocks noGrp="1"/>
          </p:cNvSpPr>
          <p:nvPr>
            <p:ph type="hdr" idx="10"/>
          </p:nvPr>
        </p:nvSpPr>
        <p:spPr/>
        <p:txBody>
          <a:bodyPr/>
          <a:lstStyle/>
          <a:p>
            <a:pPr>
              <a:defRPr/>
            </a:pPr>
            <a:endParaRPr lang="it-IT"/>
          </a:p>
        </p:txBody>
      </p:sp>
    </p:spTree>
    <p:extLst>
      <p:ext uri="{BB962C8B-B14F-4D97-AF65-F5344CB8AC3E}">
        <p14:creationId xmlns:p14="http://schemas.microsoft.com/office/powerpoint/2010/main" val="13108715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intestazione 3"/>
          <p:cNvSpPr>
            <a:spLocks noGrp="1"/>
          </p:cNvSpPr>
          <p:nvPr>
            <p:ph type="hdr" idx="10"/>
          </p:nvPr>
        </p:nvSpPr>
        <p:spPr/>
        <p:txBody>
          <a:bodyPr/>
          <a:lstStyle/>
          <a:p>
            <a:pPr>
              <a:defRPr/>
            </a:pPr>
            <a:endParaRPr lang="it-IT"/>
          </a:p>
        </p:txBody>
      </p:sp>
    </p:spTree>
    <p:extLst>
      <p:ext uri="{BB962C8B-B14F-4D97-AF65-F5344CB8AC3E}">
        <p14:creationId xmlns:p14="http://schemas.microsoft.com/office/powerpoint/2010/main" val="37345102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intestazione 3"/>
          <p:cNvSpPr>
            <a:spLocks noGrp="1"/>
          </p:cNvSpPr>
          <p:nvPr>
            <p:ph type="hdr" idx="10"/>
          </p:nvPr>
        </p:nvSpPr>
        <p:spPr/>
        <p:txBody>
          <a:bodyPr/>
          <a:lstStyle/>
          <a:p>
            <a:pPr>
              <a:defRPr/>
            </a:pPr>
            <a:endParaRPr lang="it-IT"/>
          </a:p>
        </p:txBody>
      </p:sp>
    </p:spTree>
    <p:extLst>
      <p:ext uri="{BB962C8B-B14F-4D97-AF65-F5344CB8AC3E}">
        <p14:creationId xmlns:p14="http://schemas.microsoft.com/office/powerpoint/2010/main" val="24285215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intestazione 3"/>
          <p:cNvSpPr>
            <a:spLocks noGrp="1"/>
          </p:cNvSpPr>
          <p:nvPr>
            <p:ph type="hdr" idx="10"/>
          </p:nvPr>
        </p:nvSpPr>
        <p:spPr/>
        <p:txBody>
          <a:bodyPr/>
          <a:lstStyle/>
          <a:p>
            <a:pPr>
              <a:defRPr/>
            </a:pPr>
            <a:endParaRPr lang="it-IT"/>
          </a:p>
        </p:txBody>
      </p:sp>
    </p:spTree>
    <p:extLst>
      <p:ext uri="{BB962C8B-B14F-4D97-AF65-F5344CB8AC3E}">
        <p14:creationId xmlns:p14="http://schemas.microsoft.com/office/powerpoint/2010/main" val="37646107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intestazione 3"/>
          <p:cNvSpPr>
            <a:spLocks noGrp="1"/>
          </p:cNvSpPr>
          <p:nvPr>
            <p:ph type="hdr" idx="10"/>
          </p:nvPr>
        </p:nvSpPr>
        <p:spPr/>
        <p:txBody>
          <a:bodyPr/>
          <a:lstStyle/>
          <a:p>
            <a:pPr>
              <a:defRPr/>
            </a:pPr>
            <a:endParaRPr lang="it-IT"/>
          </a:p>
        </p:txBody>
      </p:sp>
    </p:spTree>
    <p:extLst>
      <p:ext uri="{BB962C8B-B14F-4D97-AF65-F5344CB8AC3E}">
        <p14:creationId xmlns:p14="http://schemas.microsoft.com/office/powerpoint/2010/main" val="13165960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intestazione 3"/>
          <p:cNvSpPr>
            <a:spLocks noGrp="1"/>
          </p:cNvSpPr>
          <p:nvPr>
            <p:ph type="hdr" idx="10"/>
          </p:nvPr>
        </p:nvSpPr>
        <p:spPr/>
        <p:txBody>
          <a:bodyPr/>
          <a:lstStyle/>
          <a:p>
            <a:pPr>
              <a:defRPr/>
            </a:pPr>
            <a:endParaRPr lang="it-IT"/>
          </a:p>
        </p:txBody>
      </p:sp>
    </p:spTree>
    <p:extLst>
      <p:ext uri="{BB962C8B-B14F-4D97-AF65-F5344CB8AC3E}">
        <p14:creationId xmlns:p14="http://schemas.microsoft.com/office/powerpoint/2010/main" val="6610804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intestazione 3"/>
          <p:cNvSpPr>
            <a:spLocks noGrp="1"/>
          </p:cNvSpPr>
          <p:nvPr>
            <p:ph type="hdr" idx="10"/>
          </p:nvPr>
        </p:nvSpPr>
        <p:spPr/>
        <p:txBody>
          <a:bodyPr/>
          <a:lstStyle/>
          <a:p>
            <a:pPr>
              <a:defRPr/>
            </a:pPr>
            <a:endParaRPr lang="it-IT"/>
          </a:p>
        </p:txBody>
      </p:sp>
    </p:spTree>
    <p:extLst>
      <p:ext uri="{BB962C8B-B14F-4D97-AF65-F5344CB8AC3E}">
        <p14:creationId xmlns:p14="http://schemas.microsoft.com/office/powerpoint/2010/main" val="133788704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intestazione 3"/>
          <p:cNvSpPr>
            <a:spLocks noGrp="1"/>
          </p:cNvSpPr>
          <p:nvPr>
            <p:ph type="hdr" idx="10"/>
          </p:nvPr>
        </p:nvSpPr>
        <p:spPr/>
        <p:txBody>
          <a:bodyPr/>
          <a:lstStyle/>
          <a:p>
            <a:pPr>
              <a:defRPr/>
            </a:pPr>
            <a:endParaRPr lang="it-IT"/>
          </a:p>
        </p:txBody>
      </p:sp>
    </p:spTree>
    <p:extLst>
      <p:ext uri="{BB962C8B-B14F-4D97-AF65-F5344CB8AC3E}">
        <p14:creationId xmlns:p14="http://schemas.microsoft.com/office/powerpoint/2010/main" val="407464397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intestazione 3"/>
          <p:cNvSpPr>
            <a:spLocks noGrp="1"/>
          </p:cNvSpPr>
          <p:nvPr>
            <p:ph type="hdr" idx="10"/>
          </p:nvPr>
        </p:nvSpPr>
        <p:spPr/>
        <p:txBody>
          <a:bodyPr/>
          <a:lstStyle/>
          <a:p>
            <a:pPr>
              <a:defRPr/>
            </a:pPr>
            <a:endParaRPr lang="it-IT"/>
          </a:p>
        </p:txBody>
      </p:sp>
    </p:spTree>
    <p:extLst>
      <p:ext uri="{BB962C8B-B14F-4D97-AF65-F5344CB8AC3E}">
        <p14:creationId xmlns:p14="http://schemas.microsoft.com/office/powerpoint/2010/main" val="378658187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intestazione 3"/>
          <p:cNvSpPr>
            <a:spLocks noGrp="1"/>
          </p:cNvSpPr>
          <p:nvPr>
            <p:ph type="hdr" idx="10"/>
          </p:nvPr>
        </p:nvSpPr>
        <p:spPr/>
        <p:txBody>
          <a:bodyPr/>
          <a:lstStyle/>
          <a:p>
            <a:pPr>
              <a:defRPr/>
            </a:pPr>
            <a:endParaRPr lang="it-IT"/>
          </a:p>
        </p:txBody>
      </p:sp>
    </p:spTree>
    <p:extLst>
      <p:ext uri="{BB962C8B-B14F-4D97-AF65-F5344CB8AC3E}">
        <p14:creationId xmlns:p14="http://schemas.microsoft.com/office/powerpoint/2010/main" val="76986409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intestazione 3"/>
          <p:cNvSpPr>
            <a:spLocks noGrp="1"/>
          </p:cNvSpPr>
          <p:nvPr>
            <p:ph type="hdr" idx="10"/>
          </p:nvPr>
        </p:nvSpPr>
        <p:spPr/>
        <p:txBody>
          <a:bodyPr/>
          <a:lstStyle/>
          <a:p>
            <a:pPr>
              <a:defRPr/>
            </a:pPr>
            <a:endParaRPr lang="it-IT"/>
          </a:p>
        </p:txBody>
      </p:sp>
    </p:spTree>
    <p:extLst>
      <p:ext uri="{BB962C8B-B14F-4D97-AF65-F5344CB8AC3E}">
        <p14:creationId xmlns:p14="http://schemas.microsoft.com/office/powerpoint/2010/main" val="81073592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intestazione 3"/>
          <p:cNvSpPr>
            <a:spLocks noGrp="1"/>
          </p:cNvSpPr>
          <p:nvPr>
            <p:ph type="hdr" idx="10"/>
          </p:nvPr>
        </p:nvSpPr>
        <p:spPr/>
        <p:txBody>
          <a:bodyPr/>
          <a:lstStyle/>
          <a:p>
            <a:pPr>
              <a:defRPr/>
            </a:pPr>
            <a:endParaRPr lang="it-IT"/>
          </a:p>
        </p:txBody>
      </p:sp>
    </p:spTree>
    <p:extLst>
      <p:ext uri="{BB962C8B-B14F-4D97-AF65-F5344CB8AC3E}">
        <p14:creationId xmlns:p14="http://schemas.microsoft.com/office/powerpoint/2010/main" val="29748453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GB" altLang="it-IT" sz="1200" b="1" dirty="0">
                <a:solidFill>
                  <a:srgbClr val="000066"/>
                </a:solidFill>
                <a:latin typeface="+mj-lt"/>
              </a:rPr>
              <a:t>European </a:t>
            </a:r>
            <a:endParaRPr lang="it-IT" dirty="0"/>
          </a:p>
        </p:txBody>
      </p:sp>
      <p:sp>
        <p:nvSpPr>
          <p:cNvPr id="4" name="Segnaposto intestazione 3"/>
          <p:cNvSpPr>
            <a:spLocks noGrp="1"/>
          </p:cNvSpPr>
          <p:nvPr>
            <p:ph type="hdr" idx="10"/>
          </p:nvPr>
        </p:nvSpPr>
        <p:spPr/>
        <p:txBody>
          <a:bodyPr/>
          <a:lstStyle/>
          <a:p>
            <a:pPr>
              <a:defRPr/>
            </a:pPr>
            <a:endParaRPr lang="it-IT"/>
          </a:p>
        </p:txBody>
      </p:sp>
    </p:spTree>
    <p:extLst>
      <p:ext uri="{BB962C8B-B14F-4D97-AF65-F5344CB8AC3E}">
        <p14:creationId xmlns:p14="http://schemas.microsoft.com/office/powerpoint/2010/main" val="284096352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intestazione 3"/>
          <p:cNvSpPr>
            <a:spLocks noGrp="1"/>
          </p:cNvSpPr>
          <p:nvPr>
            <p:ph type="hdr" idx="10"/>
          </p:nvPr>
        </p:nvSpPr>
        <p:spPr/>
        <p:txBody>
          <a:bodyPr/>
          <a:lstStyle/>
          <a:p>
            <a:pPr>
              <a:defRPr/>
            </a:pPr>
            <a:endParaRPr lang="it-IT"/>
          </a:p>
        </p:txBody>
      </p:sp>
    </p:spTree>
    <p:extLst>
      <p:ext uri="{BB962C8B-B14F-4D97-AF65-F5344CB8AC3E}">
        <p14:creationId xmlns:p14="http://schemas.microsoft.com/office/powerpoint/2010/main" val="344531623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intestazione 3"/>
          <p:cNvSpPr>
            <a:spLocks noGrp="1"/>
          </p:cNvSpPr>
          <p:nvPr>
            <p:ph type="hdr" idx="10"/>
          </p:nvPr>
        </p:nvSpPr>
        <p:spPr/>
        <p:txBody>
          <a:bodyPr/>
          <a:lstStyle/>
          <a:p>
            <a:pPr>
              <a:defRPr/>
            </a:pPr>
            <a:endParaRPr lang="it-IT"/>
          </a:p>
        </p:txBody>
      </p:sp>
    </p:spTree>
    <p:extLst>
      <p:ext uri="{BB962C8B-B14F-4D97-AF65-F5344CB8AC3E}">
        <p14:creationId xmlns:p14="http://schemas.microsoft.com/office/powerpoint/2010/main" val="385132933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intestazione 3"/>
          <p:cNvSpPr>
            <a:spLocks noGrp="1"/>
          </p:cNvSpPr>
          <p:nvPr>
            <p:ph type="hdr" idx="10"/>
          </p:nvPr>
        </p:nvSpPr>
        <p:spPr/>
        <p:txBody>
          <a:bodyPr/>
          <a:lstStyle/>
          <a:p>
            <a:pPr>
              <a:defRPr/>
            </a:pPr>
            <a:endParaRPr lang="it-IT"/>
          </a:p>
        </p:txBody>
      </p:sp>
    </p:spTree>
    <p:extLst>
      <p:ext uri="{BB962C8B-B14F-4D97-AF65-F5344CB8AC3E}">
        <p14:creationId xmlns:p14="http://schemas.microsoft.com/office/powerpoint/2010/main" val="193437059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intestazione 3"/>
          <p:cNvSpPr>
            <a:spLocks noGrp="1"/>
          </p:cNvSpPr>
          <p:nvPr>
            <p:ph type="hdr" idx="10"/>
          </p:nvPr>
        </p:nvSpPr>
        <p:spPr/>
        <p:txBody>
          <a:bodyPr/>
          <a:lstStyle/>
          <a:p>
            <a:pPr>
              <a:defRPr/>
            </a:pPr>
            <a:endParaRPr lang="it-IT"/>
          </a:p>
        </p:txBody>
      </p:sp>
    </p:spTree>
    <p:extLst>
      <p:ext uri="{BB962C8B-B14F-4D97-AF65-F5344CB8AC3E}">
        <p14:creationId xmlns:p14="http://schemas.microsoft.com/office/powerpoint/2010/main" val="286995721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intestazione 3"/>
          <p:cNvSpPr>
            <a:spLocks noGrp="1"/>
          </p:cNvSpPr>
          <p:nvPr>
            <p:ph type="hdr" idx="10"/>
          </p:nvPr>
        </p:nvSpPr>
        <p:spPr/>
        <p:txBody>
          <a:bodyPr/>
          <a:lstStyle/>
          <a:p>
            <a:pPr>
              <a:defRPr/>
            </a:pPr>
            <a:endParaRPr lang="it-IT"/>
          </a:p>
        </p:txBody>
      </p:sp>
    </p:spTree>
    <p:extLst>
      <p:ext uri="{BB962C8B-B14F-4D97-AF65-F5344CB8AC3E}">
        <p14:creationId xmlns:p14="http://schemas.microsoft.com/office/powerpoint/2010/main" val="168423428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intestazione 3"/>
          <p:cNvSpPr>
            <a:spLocks noGrp="1"/>
          </p:cNvSpPr>
          <p:nvPr>
            <p:ph type="hdr" idx="10"/>
          </p:nvPr>
        </p:nvSpPr>
        <p:spPr/>
        <p:txBody>
          <a:bodyPr/>
          <a:lstStyle/>
          <a:p>
            <a:pPr>
              <a:defRPr/>
            </a:pPr>
            <a:endParaRPr lang="it-IT"/>
          </a:p>
        </p:txBody>
      </p:sp>
    </p:spTree>
    <p:extLst>
      <p:ext uri="{BB962C8B-B14F-4D97-AF65-F5344CB8AC3E}">
        <p14:creationId xmlns:p14="http://schemas.microsoft.com/office/powerpoint/2010/main" val="276744121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intestazione 3"/>
          <p:cNvSpPr>
            <a:spLocks noGrp="1"/>
          </p:cNvSpPr>
          <p:nvPr>
            <p:ph type="hdr" idx="10"/>
          </p:nvPr>
        </p:nvSpPr>
        <p:spPr/>
        <p:txBody>
          <a:bodyPr/>
          <a:lstStyle/>
          <a:p>
            <a:pPr>
              <a:defRPr/>
            </a:pPr>
            <a:endParaRPr lang="it-IT"/>
          </a:p>
        </p:txBody>
      </p:sp>
    </p:spTree>
    <p:extLst>
      <p:ext uri="{BB962C8B-B14F-4D97-AF65-F5344CB8AC3E}">
        <p14:creationId xmlns:p14="http://schemas.microsoft.com/office/powerpoint/2010/main" val="57055405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intestazione 3"/>
          <p:cNvSpPr>
            <a:spLocks noGrp="1"/>
          </p:cNvSpPr>
          <p:nvPr>
            <p:ph type="hdr" idx="10"/>
          </p:nvPr>
        </p:nvSpPr>
        <p:spPr/>
        <p:txBody>
          <a:bodyPr/>
          <a:lstStyle/>
          <a:p>
            <a:pPr>
              <a:defRPr/>
            </a:pPr>
            <a:endParaRPr lang="it-IT"/>
          </a:p>
        </p:txBody>
      </p:sp>
    </p:spTree>
    <p:extLst>
      <p:ext uri="{BB962C8B-B14F-4D97-AF65-F5344CB8AC3E}">
        <p14:creationId xmlns:p14="http://schemas.microsoft.com/office/powerpoint/2010/main" val="417742478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intestazione 3"/>
          <p:cNvSpPr>
            <a:spLocks noGrp="1"/>
          </p:cNvSpPr>
          <p:nvPr>
            <p:ph type="hdr" idx="10"/>
          </p:nvPr>
        </p:nvSpPr>
        <p:spPr/>
        <p:txBody>
          <a:bodyPr/>
          <a:lstStyle/>
          <a:p>
            <a:pPr>
              <a:defRPr/>
            </a:pPr>
            <a:endParaRPr lang="it-IT"/>
          </a:p>
        </p:txBody>
      </p:sp>
    </p:spTree>
    <p:extLst>
      <p:ext uri="{BB962C8B-B14F-4D97-AF65-F5344CB8AC3E}">
        <p14:creationId xmlns:p14="http://schemas.microsoft.com/office/powerpoint/2010/main" val="210506077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intestazione 3"/>
          <p:cNvSpPr>
            <a:spLocks noGrp="1"/>
          </p:cNvSpPr>
          <p:nvPr>
            <p:ph type="hdr" idx="10"/>
          </p:nvPr>
        </p:nvSpPr>
        <p:spPr/>
        <p:txBody>
          <a:bodyPr/>
          <a:lstStyle/>
          <a:p>
            <a:pPr>
              <a:defRPr/>
            </a:pPr>
            <a:endParaRPr lang="it-IT"/>
          </a:p>
        </p:txBody>
      </p:sp>
    </p:spTree>
    <p:extLst>
      <p:ext uri="{BB962C8B-B14F-4D97-AF65-F5344CB8AC3E}">
        <p14:creationId xmlns:p14="http://schemas.microsoft.com/office/powerpoint/2010/main" val="35222564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intestazione 3"/>
          <p:cNvSpPr>
            <a:spLocks noGrp="1"/>
          </p:cNvSpPr>
          <p:nvPr>
            <p:ph type="hdr" idx="10"/>
          </p:nvPr>
        </p:nvSpPr>
        <p:spPr/>
        <p:txBody>
          <a:bodyPr/>
          <a:lstStyle/>
          <a:p>
            <a:pPr>
              <a:defRPr/>
            </a:pPr>
            <a:endParaRPr lang="it-IT"/>
          </a:p>
        </p:txBody>
      </p:sp>
    </p:spTree>
    <p:extLst>
      <p:ext uri="{BB962C8B-B14F-4D97-AF65-F5344CB8AC3E}">
        <p14:creationId xmlns:p14="http://schemas.microsoft.com/office/powerpoint/2010/main" val="131558002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intestazione 3"/>
          <p:cNvSpPr>
            <a:spLocks noGrp="1"/>
          </p:cNvSpPr>
          <p:nvPr>
            <p:ph type="hdr" idx="10"/>
          </p:nvPr>
        </p:nvSpPr>
        <p:spPr/>
        <p:txBody>
          <a:bodyPr/>
          <a:lstStyle/>
          <a:p>
            <a:pPr>
              <a:defRPr/>
            </a:pPr>
            <a:endParaRPr lang="it-IT"/>
          </a:p>
        </p:txBody>
      </p:sp>
    </p:spTree>
    <p:extLst>
      <p:ext uri="{BB962C8B-B14F-4D97-AF65-F5344CB8AC3E}">
        <p14:creationId xmlns:p14="http://schemas.microsoft.com/office/powerpoint/2010/main" val="315619155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intestazione 3"/>
          <p:cNvSpPr>
            <a:spLocks noGrp="1"/>
          </p:cNvSpPr>
          <p:nvPr>
            <p:ph type="hdr" idx="10"/>
          </p:nvPr>
        </p:nvSpPr>
        <p:spPr/>
        <p:txBody>
          <a:bodyPr/>
          <a:lstStyle/>
          <a:p>
            <a:pPr>
              <a:defRPr/>
            </a:pPr>
            <a:endParaRPr lang="it-IT"/>
          </a:p>
        </p:txBody>
      </p:sp>
    </p:spTree>
    <p:extLst>
      <p:ext uri="{BB962C8B-B14F-4D97-AF65-F5344CB8AC3E}">
        <p14:creationId xmlns:p14="http://schemas.microsoft.com/office/powerpoint/2010/main" val="18089471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intestazione 3"/>
          <p:cNvSpPr>
            <a:spLocks noGrp="1"/>
          </p:cNvSpPr>
          <p:nvPr>
            <p:ph type="hdr" idx="10"/>
          </p:nvPr>
        </p:nvSpPr>
        <p:spPr/>
        <p:txBody>
          <a:bodyPr/>
          <a:lstStyle/>
          <a:p>
            <a:pPr>
              <a:defRPr/>
            </a:pPr>
            <a:endParaRPr lang="it-IT"/>
          </a:p>
        </p:txBody>
      </p:sp>
    </p:spTree>
    <p:extLst>
      <p:ext uri="{BB962C8B-B14F-4D97-AF65-F5344CB8AC3E}">
        <p14:creationId xmlns:p14="http://schemas.microsoft.com/office/powerpoint/2010/main" val="24691814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intestazione 3"/>
          <p:cNvSpPr>
            <a:spLocks noGrp="1"/>
          </p:cNvSpPr>
          <p:nvPr>
            <p:ph type="hdr" idx="10"/>
          </p:nvPr>
        </p:nvSpPr>
        <p:spPr/>
        <p:txBody>
          <a:bodyPr/>
          <a:lstStyle/>
          <a:p>
            <a:pPr>
              <a:defRPr/>
            </a:pPr>
            <a:endParaRPr lang="it-IT"/>
          </a:p>
        </p:txBody>
      </p:sp>
    </p:spTree>
    <p:extLst>
      <p:ext uri="{BB962C8B-B14F-4D97-AF65-F5344CB8AC3E}">
        <p14:creationId xmlns:p14="http://schemas.microsoft.com/office/powerpoint/2010/main" val="13692609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intestazione 3"/>
          <p:cNvSpPr>
            <a:spLocks noGrp="1"/>
          </p:cNvSpPr>
          <p:nvPr>
            <p:ph type="hdr" idx="10"/>
          </p:nvPr>
        </p:nvSpPr>
        <p:spPr/>
        <p:txBody>
          <a:bodyPr/>
          <a:lstStyle/>
          <a:p>
            <a:pPr>
              <a:defRPr/>
            </a:pPr>
            <a:endParaRPr lang="it-IT"/>
          </a:p>
        </p:txBody>
      </p:sp>
    </p:spTree>
    <p:extLst>
      <p:ext uri="{BB962C8B-B14F-4D97-AF65-F5344CB8AC3E}">
        <p14:creationId xmlns:p14="http://schemas.microsoft.com/office/powerpoint/2010/main" val="21270702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intestazione 3"/>
          <p:cNvSpPr>
            <a:spLocks noGrp="1"/>
          </p:cNvSpPr>
          <p:nvPr>
            <p:ph type="hdr" idx="10"/>
          </p:nvPr>
        </p:nvSpPr>
        <p:spPr/>
        <p:txBody>
          <a:bodyPr/>
          <a:lstStyle/>
          <a:p>
            <a:pPr>
              <a:defRPr/>
            </a:pPr>
            <a:endParaRPr lang="it-IT"/>
          </a:p>
        </p:txBody>
      </p:sp>
    </p:spTree>
    <p:extLst>
      <p:ext uri="{BB962C8B-B14F-4D97-AF65-F5344CB8AC3E}">
        <p14:creationId xmlns:p14="http://schemas.microsoft.com/office/powerpoint/2010/main" val="18486317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intestazione 3"/>
          <p:cNvSpPr>
            <a:spLocks noGrp="1"/>
          </p:cNvSpPr>
          <p:nvPr>
            <p:ph type="hdr" idx="10"/>
          </p:nvPr>
        </p:nvSpPr>
        <p:spPr/>
        <p:txBody>
          <a:bodyPr/>
          <a:lstStyle/>
          <a:p>
            <a:pPr>
              <a:defRPr/>
            </a:pPr>
            <a:endParaRPr lang="it-IT"/>
          </a:p>
        </p:txBody>
      </p:sp>
    </p:spTree>
    <p:extLst>
      <p:ext uri="{BB962C8B-B14F-4D97-AF65-F5344CB8AC3E}">
        <p14:creationId xmlns:p14="http://schemas.microsoft.com/office/powerpoint/2010/main" val="6366652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intestazione 3"/>
          <p:cNvSpPr>
            <a:spLocks noGrp="1"/>
          </p:cNvSpPr>
          <p:nvPr>
            <p:ph type="hdr" idx="10"/>
          </p:nvPr>
        </p:nvSpPr>
        <p:spPr/>
        <p:txBody>
          <a:bodyPr/>
          <a:lstStyle/>
          <a:p>
            <a:pPr>
              <a:defRPr/>
            </a:pPr>
            <a:endParaRPr lang="it-IT"/>
          </a:p>
        </p:txBody>
      </p:sp>
    </p:spTree>
    <p:extLst>
      <p:ext uri="{BB962C8B-B14F-4D97-AF65-F5344CB8AC3E}">
        <p14:creationId xmlns:p14="http://schemas.microsoft.com/office/powerpoint/2010/main" val="9195667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US" dirty="0"/>
          </a:p>
        </p:txBody>
      </p:sp>
      <p:sp>
        <p:nvSpPr>
          <p:cNvPr id="6" name="Slide Number Placeholder 5"/>
          <p:cNvSpPr>
            <a:spLocks noGrp="1"/>
          </p:cNvSpPr>
          <p:nvPr>
            <p:ph type="sldNum" sz="quarter" idx="12"/>
          </p:nvPr>
        </p:nvSpPr>
        <p:spPr/>
        <p:txBody>
          <a:bodyPr/>
          <a:lstStyle/>
          <a:p>
            <a:fld id="{610207BF-9610-4DCA-A632-B81271577532}" type="slidenum">
              <a:rPr lang="de-DE" smtClean="0"/>
              <a:pPr/>
              <a:t>‹N›</a:t>
            </a:fld>
            <a:endParaRPr lang="de-DE" dirty="0"/>
          </a:p>
        </p:txBody>
      </p:sp>
    </p:spTree>
    <p:extLst>
      <p:ext uri="{BB962C8B-B14F-4D97-AF65-F5344CB8AC3E}">
        <p14:creationId xmlns:p14="http://schemas.microsoft.com/office/powerpoint/2010/main" val="28094787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Conten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755470" y="602033"/>
            <a:ext cx="7886700" cy="1325563"/>
          </a:xfrm>
        </p:spPr>
        <p:txBody>
          <a:bodyPr/>
          <a:lstStyle>
            <a:lvl1pPr>
              <a:defRPr/>
            </a:lvl1pPr>
          </a:lstStyle>
          <a:p>
            <a:r>
              <a:rPr lang="de-DE" dirty="0"/>
              <a:t>Content</a:t>
            </a:r>
          </a:p>
        </p:txBody>
      </p:sp>
      <p:sp>
        <p:nvSpPr>
          <p:cNvPr id="7" name="Foliennummernplatzhalter 6"/>
          <p:cNvSpPr>
            <a:spLocks noGrp="1"/>
          </p:cNvSpPr>
          <p:nvPr>
            <p:ph type="sldNum" sz="quarter" idx="12"/>
          </p:nvPr>
        </p:nvSpPr>
        <p:spPr>
          <a:xfrm>
            <a:off x="6624587" y="6496513"/>
            <a:ext cx="2133600" cy="196046"/>
          </a:xfrm>
        </p:spPr>
        <p:txBody>
          <a:bodyPr/>
          <a:lstStyle/>
          <a:p>
            <a:fld id="{610207BF-9610-4DCA-A632-B81271577532}" type="slidenum">
              <a:rPr lang="de-DE" smtClean="0"/>
              <a:t>‹N›</a:t>
            </a:fld>
            <a:endParaRPr lang="de-DE"/>
          </a:p>
        </p:txBody>
      </p:sp>
      <p:sp>
        <p:nvSpPr>
          <p:cNvPr id="37" name="Inhaltsplatzhalter 2"/>
          <p:cNvSpPr>
            <a:spLocks noGrp="1"/>
          </p:cNvSpPr>
          <p:nvPr>
            <p:ph idx="1" hasCustomPrompt="1"/>
          </p:nvPr>
        </p:nvSpPr>
        <p:spPr>
          <a:xfrm>
            <a:off x="3167475" y="1998001"/>
            <a:ext cx="5408523" cy="4101587"/>
          </a:xfrm>
          <a:solidFill>
            <a:schemeClr val="bg1"/>
          </a:solidFill>
        </p:spPr>
        <p:txBody>
          <a:bodyPr lIns="252000" tIns="252000" rIns="0" bIns="180000" numCol="2" spcCol="360000"/>
          <a:lstStyle>
            <a:lvl1pPr marL="189025" indent="-189025">
              <a:lnSpc>
                <a:spcPts val="1200"/>
              </a:lnSpc>
              <a:spcAft>
                <a:spcPts val="675"/>
              </a:spcAft>
              <a:buClr>
                <a:schemeClr val="accent1"/>
              </a:buClr>
              <a:buFont typeface="+mj-lt"/>
              <a:buAutoNum type="romanUcPeriod"/>
              <a:tabLst>
                <a:tab pos="2160288" algn="l"/>
              </a:tabLst>
              <a:defRPr sz="1050" b="1" i="0" cap="all" baseline="0">
                <a:solidFill>
                  <a:schemeClr val="accent1"/>
                </a:solidFill>
                <a:latin typeface="Calibri" panose="020F0502020204030204" pitchFamily="34" charset="0"/>
              </a:defRPr>
            </a:lvl1pPr>
            <a:lvl2pPr marL="189025" indent="-189025" defTabSz="189025">
              <a:lnSpc>
                <a:spcPts val="1200"/>
              </a:lnSpc>
              <a:spcBef>
                <a:spcPts val="375"/>
              </a:spcBef>
              <a:buFont typeface="+mj-lt"/>
              <a:buAutoNum type="arabicPeriod"/>
              <a:tabLst>
                <a:tab pos="2160288" algn="l"/>
              </a:tabLst>
              <a:defRPr sz="1050" b="0" i="0" baseline="0">
                <a:latin typeface="Calibri" panose="020F0502020204030204" pitchFamily="34" charset="0"/>
              </a:defRPr>
            </a:lvl2pPr>
            <a:lvl3pPr marL="297040" indent="-108014" defTabSz="270036">
              <a:lnSpc>
                <a:spcPts val="1200"/>
              </a:lnSpc>
              <a:spcBef>
                <a:spcPts val="0"/>
              </a:spcBef>
              <a:buFont typeface="Calibri Light" panose="020F0302020204030204" pitchFamily="34" charset="0"/>
              <a:buChar char="›"/>
              <a:tabLst>
                <a:tab pos="2160288" algn="l"/>
              </a:tabLst>
              <a:defRPr sz="1050" baseline="0">
                <a:latin typeface="+mj-lt"/>
              </a:defRPr>
            </a:lvl3pPr>
            <a:lvl4pPr marL="297040" indent="-108014">
              <a:lnSpc>
                <a:spcPts val="1200"/>
              </a:lnSpc>
              <a:spcBef>
                <a:spcPts val="0"/>
              </a:spcBef>
              <a:tabLst>
                <a:tab pos="2160288" algn="l"/>
              </a:tabLst>
              <a:defRPr sz="1050" baseline="0">
                <a:latin typeface="+mj-lt"/>
              </a:defRPr>
            </a:lvl4pPr>
            <a:lvl5pPr marL="297040" indent="-108014">
              <a:lnSpc>
                <a:spcPts val="1200"/>
              </a:lnSpc>
              <a:spcBef>
                <a:spcPts val="0"/>
              </a:spcBef>
              <a:buFont typeface="Calibri" panose="020F0502020204030204" pitchFamily="34" charset="0"/>
              <a:buChar char="›"/>
              <a:tabLst>
                <a:tab pos="2160288" algn="l"/>
              </a:tabLst>
              <a:defRPr>
                <a:latin typeface="+mj-lt"/>
              </a:defRPr>
            </a:lvl5pPr>
          </a:lstStyle>
          <a:p>
            <a:pPr lvl="0"/>
            <a:r>
              <a:rPr lang="de-DE" dirty="0"/>
              <a:t>Textmasterformat </a:t>
            </a:r>
            <a:br>
              <a:rPr lang="de-DE" dirty="0"/>
            </a:br>
            <a:r>
              <a:rPr lang="de-DE" dirty="0"/>
              <a:t>bearbeiten</a:t>
            </a:r>
          </a:p>
          <a:p>
            <a:pPr lvl="1"/>
            <a:r>
              <a:rPr lang="de-DE" dirty="0"/>
              <a:t>Zweite Ebene	01</a:t>
            </a:r>
          </a:p>
          <a:p>
            <a:pPr lvl="2"/>
            <a:r>
              <a:rPr lang="de-DE" dirty="0"/>
              <a:t>Dritte Ebene	01</a:t>
            </a:r>
          </a:p>
          <a:p>
            <a:pPr lvl="3"/>
            <a:r>
              <a:rPr lang="de-DE" dirty="0"/>
              <a:t>Vierte Ebene	01</a:t>
            </a:r>
          </a:p>
          <a:p>
            <a:pPr lvl="4"/>
            <a:r>
              <a:rPr lang="de-DE" dirty="0"/>
              <a:t>Fünfte Ebene</a:t>
            </a:r>
          </a:p>
        </p:txBody>
      </p:sp>
      <p:pic>
        <p:nvPicPr>
          <p:cNvPr id="13" name="Grafik 12"/>
          <p:cNvPicPr>
            <a:picLocks noChangeAspect="1"/>
          </p:cNvPicPr>
          <p:nvPr userDrawn="1"/>
        </p:nvPicPr>
        <p:blipFill rotWithShape="1">
          <a:blip r:embed="rId2">
            <a:extLst>
              <a:ext uri="{28A0092B-C50C-407E-A947-70E740481C1C}">
                <a14:useLocalDpi xmlns:a14="http://schemas.microsoft.com/office/drawing/2010/main" val="0"/>
              </a:ext>
            </a:extLst>
          </a:blip>
          <a:srcRect l="14194" r="71089"/>
          <a:stretch/>
        </p:blipFill>
        <p:spPr>
          <a:xfrm flipH="1">
            <a:off x="-1" y="1292447"/>
            <a:ext cx="2057668" cy="729740"/>
          </a:xfrm>
          <a:prstGeom prst="rect">
            <a:avLst/>
          </a:prstGeom>
        </p:spPr>
      </p:pic>
      <p:sp>
        <p:nvSpPr>
          <p:cNvPr id="9" name="Fußzeilenplatzhalter 3"/>
          <p:cNvSpPr>
            <a:spLocks noGrp="1"/>
          </p:cNvSpPr>
          <p:nvPr>
            <p:ph type="ftr" sz="quarter" idx="3"/>
          </p:nvPr>
        </p:nvSpPr>
        <p:spPr>
          <a:xfrm>
            <a:off x="735085" y="735894"/>
            <a:ext cx="6504770" cy="193228"/>
          </a:xfrm>
          <a:prstGeom prst="rect">
            <a:avLst/>
          </a:prstGeom>
        </p:spPr>
        <p:txBody>
          <a:bodyPr vert="horz" lIns="0" tIns="0" rIns="0" bIns="0" rtlCol="0" anchor="t" anchorCtr="0"/>
          <a:lstStyle>
            <a:lvl1pPr marL="0" marR="0" indent="0" algn="l" defTabSz="685891" rtl="0" eaLnBrk="1" fontAlgn="auto" latinLnBrk="0" hangingPunct="1">
              <a:lnSpc>
                <a:spcPct val="100000"/>
              </a:lnSpc>
              <a:spcBef>
                <a:spcPts val="0"/>
              </a:spcBef>
              <a:spcAft>
                <a:spcPts val="0"/>
              </a:spcAft>
              <a:buClrTx/>
              <a:buSzTx/>
              <a:buFontTx/>
              <a:buNone/>
              <a:tabLst/>
              <a:defRPr sz="900" b="1" i="0" cap="all" baseline="0">
                <a:solidFill>
                  <a:schemeClr val="tx1">
                    <a:tint val="75000"/>
                  </a:schemeClr>
                </a:solidFill>
                <a:latin typeface="Calibri" panose="020F0502020204030204" pitchFamily="34" charset="0"/>
              </a:defRPr>
            </a:lvl1pPr>
          </a:lstStyle>
          <a:p>
            <a:endParaRPr lang="de-DE" dirty="0">
              <a:solidFill>
                <a:srgbClr val="000000"/>
              </a:solidFill>
            </a:endParaRPr>
          </a:p>
        </p:txBody>
      </p:sp>
    </p:spTree>
    <p:extLst>
      <p:ext uri="{BB962C8B-B14F-4D97-AF65-F5344CB8AC3E}">
        <p14:creationId xmlns:p14="http://schemas.microsoft.com/office/powerpoint/2010/main" val="22815774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0EFFAE5-E61C-4CB5-A6DF-A651F5AC760E}"/>
              </a:ext>
            </a:extLst>
          </p:cNvPr>
          <p:cNvSpPr>
            <a:spLocks noGrp="1"/>
          </p:cNvSpPr>
          <p:nvPr>
            <p:ph type="ctrTitle"/>
          </p:nvPr>
        </p:nvSpPr>
        <p:spPr>
          <a:xfrm>
            <a:off x="1143000" y="1122363"/>
            <a:ext cx="6858000" cy="2387600"/>
          </a:xfrm>
        </p:spPr>
        <p:txBody>
          <a:bodyPr anchor="b"/>
          <a:lstStyle>
            <a:lvl1pPr algn="ctr">
              <a:defRPr sz="4500"/>
            </a:lvl1pPr>
          </a:lstStyle>
          <a:p>
            <a:r>
              <a:rPr lang="de-DE"/>
              <a:t>Mastertitelformat bearbeiten</a:t>
            </a:r>
            <a:endParaRPr lang="es-ES"/>
          </a:p>
        </p:txBody>
      </p:sp>
      <p:sp>
        <p:nvSpPr>
          <p:cNvPr id="3" name="Untertitel 2">
            <a:extLst>
              <a:ext uri="{FF2B5EF4-FFF2-40B4-BE49-F238E27FC236}">
                <a16:creationId xmlns:a16="http://schemas.microsoft.com/office/drawing/2014/main" id="{3D0E588E-DC07-4E16-ADCF-7C1995C95A12}"/>
              </a:ext>
            </a:extLst>
          </p:cNvPr>
          <p:cNvSpPr>
            <a:spLocks noGrp="1"/>
          </p:cNvSpPr>
          <p:nvPr>
            <p:ph type="subTitle" idx="1"/>
          </p:nvPr>
        </p:nvSpPr>
        <p:spPr>
          <a:xfrm>
            <a:off x="1143000" y="3602038"/>
            <a:ext cx="6858000" cy="1655762"/>
          </a:xfrm>
        </p:spPr>
        <p:txBody>
          <a:bodyPr/>
          <a:lstStyle>
            <a:lvl1pPr marL="0" indent="0" algn="ctr">
              <a:buNone/>
              <a:defRPr sz="1800"/>
            </a:lvl1pPr>
            <a:lvl2pPr marL="342911" indent="0" algn="ctr">
              <a:buNone/>
              <a:defRPr sz="1500"/>
            </a:lvl2pPr>
            <a:lvl3pPr marL="685823" indent="0" algn="ctr">
              <a:buNone/>
              <a:defRPr sz="1350"/>
            </a:lvl3pPr>
            <a:lvl4pPr marL="1028734" indent="0" algn="ctr">
              <a:buNone/>
              <a:defRPr sz="1200"/>
            </a:lvl4pPr>
            <a:lvl5pPr marL="1371646" indent="0" algn="ctr">
              <a:buNone/>
              <a:defRPr sz="1200"/>
            </a:lvl5pPr>
            <a:lvl6pPr marL="1714557" indent="0" algn="ctr">
              <a:buNone/>
              <a:defRPr sz="1200"/>
            </a:lvl6pPr>
            <a:lvl7pPr marL="2057469" indent="0" algn="ctr">
              <a:buNone/>
              <a:defRPr sz="1200"/>
            </a:lvl7pPr>
            <a:lvl8pPr marL="2400380" indent="0" algn="ctr">
              <a:buNone/>
              <a:defRPr sz="1200"/>
            </a:lvl8pPr>
            <a:lvl9pPr marL="2743291" indent="0" algn="ctr">
              <a:buNone/>
              <a:defRPr sz="1200"/>
            </a:lvl9pPr>
          </a:lstStyle>
          <a:p>
            <a:r>
              <a:rPr lang="de-DE"/>
              <a:t>Master-Untertitelformat bearbeiten</a:t>
            </a:r>
            <a:endParaRPr lang="es-ES"/>
          </a:p>
        </p:txBody>
      </p:sp>
      <p:sp>
        <p:nvSpPr>
          <p:cNvPr id="6" name="Foliennummernplatzhalter 5">
            <a:extLst>
              <a:ext uri="{FF2B5EF4-FFF2-40B4-BE49-F238E27FC236}">
                <a16:creationId xmlns:a16="http://schemas.microsoft.com/office/drawing/2014/main" id="{B6C599C1-BE4B-4356-B2A4-5AD997BDAE83}"/>
              </a:ext>
            </a:extLst>
          </p:cNvPr>
          <p:cNvSpPr>
            <a:spLocks noGrp="1"/>
          </p:cNvSpPr>
          <p:nvPr>
            <p:ph type="sldNum" sz="quarter" idx="12"/>
          </p:nvPr>
        </p:nvSpPr>
        <p:spPr/>
        <p:txBody>
          <a:bodyPr/>
          <a:lstStyle/>
          <a:p>
            <a:pPr defTabSz="685891"/>
            <a:fld id="{610207BF-9610-4DCA-A632-B81271577532}" type="slidenum">
              <a:rPr lang="de-DE" smtClean="0">
                <a:solidFill>
                  <a:prstClr val="black">
                    <a:tint val="75000"/>
                  </a:prstClr>
                </a:solidFill>
              </a:rPr>
              <a:pPr defTabSz="685891"/>
              <a:t>‹N›</a:t>
            </a:fld>
            <a:endParaRPr lang="de-DE" dirty="0">
              <a:solidFill>
                <a:prstClr val="black">
                  <a:tint val="75000"/>
                </a:prstClr>
              </a:solidFill>
            </a:endParaRPr>
          </a:p>
        </p:txBody>
      </p:sp>
    </p:spTree>
    <p:extLst>
      <p:ext uri="{BB962C8B-B14F-4D97-AF65-F5344CB8AC3E}">
        <p14:creationId xmlns:p14="http://schemas.microsoft.com/office/powerpoint/2010/main" val="72719697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2.xm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image" Target="../media/image5.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0207BF-9610-4DCA-A632-B81271577532}" type="slidenum">
              <a:rPr lang="de-DE" smtClean="0"/>
              <a:pPr/>
              <a:t>‹N›</a:t>
            </a:fld>
            <a:endParaRPr lang="de-DE" dirty="0"/>
          </a:p>
        </p:txBody>
      </p:sp>
      <p:pic>
        <p:nvPicPr>
          <p:cNvPr id="16" name="Immagine 15">
            <a:extLst>
              <a:ext uri="{FF2B5EF4-FFF2-40B4-BE49-F238E27FC236}">
                <a16:creationId xmlns:a16="http://schemas.microsoft.com/office/drawing/2014/main" id="{278A23AC-FD21-4CA1-8C9E-9ADC979A389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691824" y="230190"/>
            <a:ext cx="960286" cy="720000"/>
          </a:xfrm>
          <a:prstGeom prst="rect">
            <a:avLst/>
          </a:prstGeom>
        </p:spPr>
      </p:pic>
      <p:pic>
        <p:nvPicPr>
          <p:cNvPr id="17" name="Immagine 16">
            <a:extLst>
              <a:ext uri="{FF2B5EF4-FFF2-40B4-BE49-F238E27FC236}">
                <a16:creationId xmlns:a16="http://schemas.microsoft.com/office/drawing/2014/main" id="{2838BB96-5D9D-4DA6-9132-A3EF525C4399}"/>
              </a:ext>
            </a:extLst>
          </p:cNvPr>
          <p:cNvPicPr>
            <a:picLocks noChangeAspect="1"/>
          </p:cNvPicPr>
          <p:nvPr userDrawn="1"/>
        </p:nvPicPr>
        <p:blipFill>
          <a:blip r:embed="rId5"/>
          <a:stretch>
            <a:fillRect/>
          </a:stretch>
        </p:blipFill>
        <p:spPr>
          <a:xfrm>
            <a:off x="655319" y="230190"/>
            <a:ext cx="2448617" cy="540000"/>
          </a:xfrm>
          <a:prstGeom prst="rect">
            <a:avLst/>
          </a:prstGeom>
        </p:spPr>
      </p:pic>
    </p:spTree>
    <p:extLst>
      <p:ext uri="{BB962C8B-B14F-4D97-AF65-F5344CB8AC3E}">
        <p14:creationId xmlns:p14="http://schemas.microsoft.com/office/powerpoint/2010/main" val="3003139368"/>
      </p:ext>
    </p:extLst>
  </p:cSld>
  <p:clrMap bg1="lt1" tx1="dk1" bg2="lt2" tx2="dk2" accent1="accent1" accent2="accent2" accent3="accent3" accent4="accent4" accent5="accent5" accent6="accent6" hlink="hlink" folHlink="folHlink"/>
  <p:sldLayoutIdLst>
    <p:sldLayoutId id="2147483662" r:id="rId1"/>
    <p:sldLayoutId id="2147483663" r:id="rId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ED2DC8D2-BFD3-4394-94DC-9CD8C52B4EFF}"/>
              </a:ext>
            </a:extLst>
          </p:cNvPr>
          <p:cNvSpPr>
            <a:spLocks noGrp="1"/>
          </p:cNvSpPr>
          <p:nvPr>
            <p:ph type="title"/>
          </p:nvPr>
        </p:nvSpPr>
        <p:spPr>
          <a:xfrm>
            <a:off x="628650" y="1073149"/>
            <a:ext cx="7886700" cy="1325563"/>
          </a:xfrm>
          <a:prstGeom prst="rect">
            <a:avLst/>
          </a:prstGeom>
        </p:spPr>
        <p:txBody>
          <a:bodyPr vert="horz" lIns="91440" tIns="45720" rIns="91440" bIns="45720" rtlCol="0" anchor="ctr">
            <a:normAutofit/>
          </a:bodyPr>
          <a:lstStyle/>
          <a:p>
            <a:r>
              <a:rPr lang="de-DE"/>
              <a:t>Mastertitelformat bearbeiten</a:t>
            </a:r>
            <a:endParaRPr lang="es-ES"/>
          </a:p>
        </p:txBody>
      </p:sp>
      <p:sp>
        <p:nvSpPr>
          <p:cNvPr id="3" name="Textplatzhalter 2">
            <a:extLst>
              <a:ext uri="{FF2B5EF4-FFF2-40B4-BE49-F238E27FC236}">
                <a16:creationId xmlns:a16="http://schemas.microsoft.com/office/drawing/2014/main" id="{7FFCF2E6-690D-45D8-9C01-879B110BCD6D}"/>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s-ES"/>
          </a:p>
        </p:txBody>
      </p:sp>
      <p:sp>
        <p:nvSpPr>
          <p:cNvPr id="6" name="Foliennummernplatzhalter 5">
            <a:extLst>
              <a:ext uri="{FF2B5EF4-FFF2-40B4-BE49-F238E27FC236}">
                <a16:creationId xmlns:a16="http://schemas.microsoft.com/office/drawing/2014/main" id="{8C659DE5-92BF-4E69-8619-DDBBF2DD841C}"/>
              </a:ext>
            </a:extLst>
          </p:cNvPr>
          <p:cNvSpPr>
            <a:spLocks noGrp="1"/>
          </p:cNvSpPr>
          <p:nvPr>
            <p:ph type="sldNum" sz="quarter" idx="4"/>
          </p:nvPr>
        </p:nvSpPr>
        <p:spPr>
          <a:xfrm>
            <a:off x="6457950" y="6356352"/>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91"/>
            <a:fld id="{610207BF-9610-4DCA-A632-B81271577532}" type="slidenum">
              <a:rPr lang="de-DE" smtClean="0">
                <a:solidFill>
                  <a:prstClr val="black">
                    <a:tint val="75000"/>
                  </a:prstClr>
                </a:solidFill>
              </a:rPr>
              <a:pPr defTabSz="685891"/>
              <a:t>‹N›</a:t>
            </a:fld>
            <a:endParaRPr lang="de-DE" dirty="0">
              <a:solidFill>
                <a:prstClr val="black">
                  <a:tint val="75000"/>
                </a:prstClr>
              </a:solidFill>
            </a:endParaRPr>
          </a:p>
        </p:txBody>
      </p:sp>
      <p:pic>
        <p:nvPicPr>
          <p:cNvPr id="8" name="Imagen 1" descr="Imagen que contiene firmar, alimentos, dibujo&#10;&#10;Descripción generada automáticamente">
            <a:extLst>
              <a:ext uri="{FF2B5EF4-FFF2-40B4-BE49-F238E27FC236}">
                <a16:creationId xmlns:a16="http://schemas.microsoft.com/office/drawing/2014/main" id="{185B5937-81CF-4A1D-8D0F-82D4B77B6A90}"/>
              </a:ext>
            </a:extLst>
          </p:cNvPr>
          <p:cNvPicPr preferRelativeResize="0">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84463" y="240306"/>
            <a:ext cx="904711" cy="622891"/>
          </a:xfrm>
          <a:prstGeom prst="rect">
            <a:avLst/>
          </a:prstGeom>
        </p:spPr>
      </p:pic>
      <p:pic>
        <p:nvPicPr>
          <p:cNvPr id="13" name="Picture 15">
            <a:extLst>
              <a:ext uri="{FF2B5EF4-FFF2-40B4-BE49-F238E27FC236}">
                <a16:creationId xmlns:a16="http://schemas.microsoft.com/office/drawing/2014/main" id="{CF25EBCB-611F-4FB7-B5C4-D9C7381AE872}"/>
              </a:ext>
            </a:extLst>
          </p:cNvPr>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524202" y="332570"/>
            <a:ext cx="1383428" cy="358775"/>
          </a:xfrm>
          <a:prstGeom prst="rect">
            <a:avLst/>
          </a:prstGeom>
          <a:noFill/>
          <a:ln>
            <a:noFill/>
          </a:ln>
        </p:spPr>
      </p:pic>
      <p:pic>
        <p:nvPicPr>
          <p:cNvPr id="9" name="Grafik 12">
            <a:extLst>
              <a:ext uri="{FF2B5EF4-FFF2-40B4-BE49-F238E27FC236}">
                <a16:creationId xmlns:a16="http://schemas.microsoft.com/office/drawing/2014/main" id="{193A9C1E-8B57-4657-832B-C1A44714E6C6}"/>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l="14194" r="71089"/>
          <a:stretch/>
        </p:blipFill>
        <p:spPr>
          <a:xfrm flipH="1">
            <a:off x="251400" y="827000"/>
            <a:ext cx="2743200" cy="729740"/>
          </a:xfrm>
          <a:prstGeom prst="rect">
            <a:avLst/>
          </a:prstGeom>
        </p:spPr>
      </p:pic>
    </p:spTree>
    <p:extLst>
      <p:ext uri="{BB962C8B-B14F-4D97-AF65-F5344CB8AC3E}">
        <p14:creationId xmlns:p14="http://schemas.microsoft.com/office/powerpoint/2010/main" val="3225961523"/>
      </p:ext>
    </p:extLst>
  </p:cSld>
  <p:clrMap bg1="lt1" tx1="dk1" bg2="lt2" tx2="dk2" accent1="accent1" accent2="accent2" accent3="accent3" accent4="accent4" accent5="accent5" accent6="accent6" hlink="hlink" folHlink="folHlink"/>
  <p:sldLayoutIdLst>
    <p:sldLayoutId id="2147483665" r:id="rId1"/>
  </p:sldLayoutIdLst>
  <p:hf hdr="0" ftr="0" dt="0"/>
  <p:txStyles>
    <p:titleStyle>
      <a:lvl1pPr algn="l" defTabSz="685823"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6" indent="-171456" algn="l" defTabSz="685823"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67" indent="-171456" algn="l" defTabSz="685823"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79" indent="-171456" algn="l" defTabSz="68582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90" indent="-171456" algn="l" defTabSz="68582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101" indent="-171456" algn="l" defTabSz="68582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6013" indent="-171456" algn="l" defTabSz="68582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924" indent="-171456" algn="l" defTabSz="68582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836" indent="-171456" algn="l" defTabSz="68582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747" indent="-171456" algn="l" defTabSz="68582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s-ES"/>
      </a:defPPr>
      <a:lvl1pPr marL="0" algn="l" defTabSz="685823" rtl="0" eaLnBrk="1" latinLnBrk="0" hangingPunct="1">
        <a:defRPr sz="1350" kern="1200">
          <a:solidFill>
            <a:schemeClr val="tx1"/>
          </a:solidFill>
          <a:latin typeface="+mn-lt"/>
          <a:ea typeface="+mn-ea"/>
          <a:cs typeface="+mn-cs"/>
        </a:defRPr>
      </a:lvl1pPr>
      <a:lvl2pPr marL="342911" algn="l" defTabSz="685823" rtl="0" eaLnBrk="1" latinLnBrk="0" hangingPunct="1">
        <a:defRPr sz="1350" kern="1200">
          <a:solidFill>
            <a:schemeClr val="tx1"/>
          </a:solidFill>
          <a:latin typeface="+mn-lt"/>
          <a:ea typeface="+mn-ea"/>
          <a:cs typeface="+mn-cs"/>
        </a:defRPr>
      </a:lvl2pPr>
      <a:lvl3pPr marL="685823" algn="l" defTabSz="685823" rtl="0" eaLnBrk="1" latinLnBrk="0" hangingPunct="1">
        <a:defRPr sz="1350" kern="1200">
          <a:solidFill>
            <a:schemeClr val="tx1"/>
          </a:solidFill>
          <a:latin typeface="+mn-lt"/>
          <a:ea typeface="+mn-ea"/>
          <a:cs typeface="+mn-cs"/>
        </a:defRPr>
      </a:lvl3pPr>
      <a:lvl4pPr marL="1028734" algn="l" defTabSz="685823" rtl="0" eaLnBrk="1" latinLnBrk="0" hangingPunct="1">
        <a:defRPr sz="1350" kern="1200">
          <a:solidFill>
            <a:schemeClr val="tx1"/>
          </a:solidFill>
          <a:latin typeface="+mn-lt"/>
          <a:ea typeface="+mn-ea"/>
          <a:cs typeface="+mn-cs"/>
        </a:defRPr>
      </a:lvl4pPr>
      <a:lvl5pPr marL="1371646" algn="l" defTabSz="685823" rtl="0" eaLnBrk="1" latinLnBrk="0" hangingPunct="1">
        <a:defRPr sz="1350" kern="1200">
          <a:solidFill>
            <a:schemeClr val="tx1"/>
          </a:solidFill>
          <a:latin typeface="+mn-lt"/>
          <a:ea typeface="+mn-ea"/>
          <a:cs typeface="+mn-cs"/>
        </a:defRPr>
      </a:lvl5pPr>
      <a:lvl6pPr marL="1714557" algn="l" defTabSz="685823" rtl="0" eaLnBrk="1" latinLnBrk="0" hangingPunct="1">
        <a:defRPr sz="1350" kern="1200">
          <a:solidFill>
            <a:schemeClr val="tx1"/>
          </a:solidFill>
          <a:latin typeface="+mn-lt"/>
          <a:ea typeface="+mn-ea"/>
          <a:cs typeface="+mn-cs"/>
        </a:defRPr>
      </a:lvl6pPr>
      <a:lvl7pPr marL="2057469" algn="l" defTabSz="685823" rtl="0" eaLnBrk="1" latinLnBrk="0" hangingPunct="1">
        <a:defRPr sz="1350" kern="1200">
          <a:solidFill>
            <a:schemeClr val="tx1"/>
          </a:solidFill>
          <a:latin typeface="+mn-lt"/>
          <a:ea typeface="+mn-ea"/>
          <a:cs typeface="+mn-cs"/>
        </a:defRPr>
      </a:lvl7pPr>
      <a:lvl8pPr marL="2400380" algn="l" defTabSz="685823" rtl="0" eaLnBrk="1" latinLnBrk="0" hangingPunct="1">
        <a:defRPr sz="1350" kern="1200">
          <a:solidFill>
            <a:schemeClr val="tx1"/>
          </a:solidFill>
          <a:latin typeface="+mn-lt"/>
          <a:ea typeface="+mn-ea"/>
          <a:cs typeface="+mn-cs"/>
        </a:defRPr>
      </a:lvl8pPr>
      <a:lvl9pPr marL="2743291" algn="l" defTabSz="685823"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3.xml"/><Relationship Id="rId1" Type="http://schemas.openxmlformats.org/officeDocument/2006/relationships/themeOverride" Target="../theme/themeOverride1.xml"/><Relationship Id="rId4" Type="http://schemas.openxmlformats.org/officeDocument/2006/relationships/image" Target="../media/image7.png"/></Relationships>
</file>

<file path=ppt/slides/_rels/slide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1A8B8209-0C2F-4949-AF25-BF511B77A39A}"/>
              </a:ext>
            </a:extLst>
          </p:cNvPr>
          <p:cNvSpPr>
            <a:spLocks noGrp="1"/>
          </p:cNvSpPr>
          <p:nvPr>
            <p:ph type="ctrTitle"/>
          </p:nvPr>
        </p:nvSpPr>
        <p:spPr>
          <a:xfrm>
            <a:off x="3239817" y="1276650"/>
            <a:ext cx="5544770" cy="2573128"/>
          </a:xfrm>
        </p:spPr>
        <p:txBody>
          <a:bodyPr wrap="square" lIns="36000" tIns="36000" rIns="36000" bIns="36000" anchor="t" anchorCtr="1">
            <a:noAutofit/>
          </a:bodyPr>
          <a:lstStyle/>
          <a:p>
            <a:pPr>
              <a:lnSpc>
                <a:spcPct val="100000"/>
              </a:lnSpc>
            </a:pPr>
            <a:r>
              <a:rPr lang="en-US" sz="4000" i="1" cap="all" dirty="0">
                <a:solidFill>
                  <a:schemeClr val="accent1">
                    <a:lumMod val="75000"/>
                  </a:schemeClr>
                </a:solidFill>
                <a:effectLst>
                  <a:outerShdw blurRad="38100" dist="38100" dir="2700000" algn="tl">
                    <a:srgbClr val="000000">
                      <a:alpha val="43137"/>
                    </a:srgbClr>
                  </a:outerShdw>
                </a:effectLst>
                <a:latin typeface="+mn-lt"/>
              </a:rPr>
              <a:t>Quality Assurance of </a:t>
            </a:r>
            <a:br>
              <a:rPr lang="en-US" sz="4000" i="1" cap="all" dirty="0">
                <a:solidFill>
                  <a:schemeClr val="accent1">
                    <a:lumMod val="75000"/>
                  </a:schemeClr>
                </a:solidFill>
                <a:effectLst>
                  <a:outerShdw blurRad="38100" dist="38100" dir="2700000" algn="tl">
                    <a:srgbClr val="000000">
                      <a:alpha val="43137"/>
                    </a:srgbClr>
                  </a:outerShdw>
                </a:effectLst>
                <a:latin typeface="+mn-lt"/>
              </a:rPr>
            </a:br>
            <a:r>
              <a:rPr lang="en-US" sz="4000" i="1" cap="all" dirty="0">
                <a:solidFill>
                  <a:schemeClr val="accent1">
                    <a:lumMod val="75000"/>
                  </a:schemeClr>
                </a:solidFill>
                <a:effectLst>
                  <a:outerShdw blurRad="38100" dist="38100" dir="2700000" algn="tl">
                    <a:srgbClr val="000000">
                      <a:alpha val="43137"/>
                    </a:srgbClr>
                  </a:outerShdw>
                </a:effectLst>
                <a:latin typeface="+mn-lt"/>
              </a:rPr>
              <a:t>Study </a:t>
            </a:r>
            <a:r>
              <a:rPr lang="en-US" sz="4000" i="1" cap="all" dirty="0" err="1">
                <a:solidFill>
                  <a:schemeClr val="accent1">
                    <a:lumMod val="75000"/>
                  </a:schemeClr>
                </a:solidFill>
                <a:effectLst>
                  <a:outerShdw blurRad="38100" dist="38100" dir="2700000" algn="tl">
                    <a:srgbClr val="000000">
                      <a:alpha val="43137"/>
                    </a:srgbClr>
                  </a:outerShdw>
                </a:effectLst>
                <a:latin typeface="+mn-lt"/>
              </a:rPr>
              <a:t>Programmes</a:t>
            </a:r>
            <a:r>
              <a:rPr lang="en-US" sz="4000" i="1" cap="all" dirty="0">
                <a:solidFill>
                  <a:schemeClr val="accent1">
                    <a:lumMod val="75000"/>
                  </a:schemeClr>
                </a:solidFill>
                <a:effectLst>
                  <a:outerShdw blurRad="38100" dist="38100" dir="2700000" algn="tl">
                    <a:srgbClr val="000000">
                      <a:alpha val="43137"/>
                    </a:srgbClr>
                  </a:outerShdw>
                </a:effectLst>
                <a:latin typeface="+mn-lt"/>
              </a:rPr>
              <a:t> in the  European Higher Education Area</a:t>
            </a:r>
          </a:p>
        </p:txBody>
      </p:sp>
      <p:sp>
        <p:nvSpPr>
          <p:cNvPr id="5" name="Untertitel 4"/>
          <p:cNvSpPr>
            <a:spLocks noGrp="1"/>
          </p:cNvSpPr>
          <p:nvPr>
            <p:ph type="subTitle" idx="1"/>
          </p:nvPr>
        </p:nvSpPr>
        <p:spPr>
          <a:xfrm>
            <a:off x="3419842" y="4268115"/>
            <a:ext cx="5184720" cy="1334908"/>
          </a:xfrm>
        </p:spPr>
        <p:txBody>
          <a:bodyPr lIns="36000" tIns="0" rIns="36000" bIns="36000" anchor="t" anchorCtr="0">
            <a:noAutofit/>
          </a:bodyPr>
          <a:lstStyle/>
          <a:p>
            <a:pPr>
              <a:lnSpc>
                <a:spcPct val="100000"/>
              </a:lnSpc>
            </a:pPr>
            <a:r>
              <a:rPr lang="en-GB" sz="2800" b="1" dirty="0">
                <a:solidFill>
                  <a:schemeClr val="accent1">
                    <a:lumMod val="75000"/>
                  </a:schemeClr>
                </a:solidFill>
                <a:latin typeface="+mj-lt"/>
              </a:rPr>
              <a:t>«MERGE»</a:t>
            </a:r>
            <a:r>
              <a:rPr lang="en-GB" sz="3200" b="1" dirty="0">
                <a:solidFill>
                  <a:schemeClr val="accent1">
                    <a:lumMod val="75000"/>
                  </a:schemeClr>
                </a:solidFill>
                <a:latin typeface="+mj-lt"/>
              </a:rPr>
              <a:t> </a:t>
            </a:r>
            <a:r>
              <a:rPr lang="en-GB" b="1" dirty="0">
                <a:solidFill>
                  <a:schemeClr val="accent1">
                    <a:lumMod val="75000"/>
                  </a:schemeClr>
                </a:solidFill>
                <a:latin typeface="+mj-lt"/>
              </a:rPr>
              <a:t>ERASMUS+ CBHE PROJECT</a:t>
            </a:r>
          </a:p>
          <a:p>
            <a:pPr>
              <a:lnSpc>
                <a:spcPct val="100000"/>
              </a:lnSpc>
            </a:pPr>
            <a:r>
              <a:rPr lang="en-GB" b="1" cap="small" dirty="0">
                <a:solidFill>
                  <a:schemeClr val="accent1">
                    <a:lumMod val="75000"/>
                  </a:schemeClr>
                </a:solidFill>
                <a:latin typeface="+mj-lt"/>
              </a:rPr>
              <a:t>1</a:t>
            </a:r>
            <a:r>
              <a:rPr lang="en-GB" b="1" cap="small" baseline="30000" dirty="0">
                <a:solidFill>
                  <a:schemeClr val="accent1">
                    <a:lumMod val="75000"/>
                  </a:schemeClr>
                </a:solidFill>
                <a:latin typeface="+mj-lt"/>
              </a:rPr>
              <a:t>st</a:t>
            </a:r>
            <a:r>
              <a:rPr lang="en-GB" b="1" cap="small" dirty="0">
                <a:solidFill>
                  <a:schemeClr val="accent1">
                    <a:lumMod val="75000"/>
                  </a:schemeClr>
                </a:solidFill>
                <a:latin typeface="+mj-lt"/>
              </a:rPr>
              <a:t> Training Event in the Framework of W.P. 2 «Human Capacity Building» </a:t>
            </a:r>
          </a:p>
        </p:txBody>
      </p:sp>
      <p:pic>
        <p:nvPicPr>
          <p:cNvPr id="10" name="Bildplatzhalter 9"/>
          <p:cNvPicPr>
            <a:picLocks noGrp="1" noChangeAspect="1"/>
          </p:cNvPicPr>
          <p:nvPr>
            <p:ph type="pic" sz="quarter" idx="4294967295"/>
          </p:nvPr>
        </p:nvPicPr>
        <p:blipFill rotWithShape="1">
          <a:blip r:embed="rId3">
            <a:extLst>
              <a:ext uri="{28A0092B-C50C-407E-A947-70E740481C1C}">
                <a14:useLocalDpi xmlns:a14="http://schemas.microsoft.com/office/drawing/2010/main" val="0"/>
              </a:ext>
            </a:extLst>
          </a:blip>
          <a:srcRect l="53718" r="73"/>
          <a:stretch/>
        </p:blipFill>
        <p:spPr>
          <a:xfrm>
            <a:off x="9" y="1233320"/>
            <a:ext cx="3131791" cy="3702249"/>
          </a:xfrm>
        </p:spPr>
      </p:pic>
      <p:sp>
        <p:nvSpPr>
          <p:cNvPr id="7" name="Textfeld 8">
            <a:extLst>
              <a:ext uri="{FF2B5EF4-FFF2-40B4-BE49-F238E27FC236}">
                <a16:creationId xmlns:a16="http://schemas.microsoft.com/office/drawing/2014/main" id="{7DF95AC7-0858-46DD-8487-711DB0374DC9}"/>
              </a:ext>
            </a:extLst>
          </p:cNvPr>
          <p:cNvSpPr txBox="1">
            <a:spLocks noChangeAspect="1"/>
          </p:cNvSpPr>
          <p:nvPr/>
        </p:nvSpPr>
        <p:spPr>
          <a:xfrm>
            <a:off x="251400" y="6021360"/>
            <a:ext cx="7273010" cy="760959"/>
          </a:xfrm>
          <a:prstGeom prst="rect">
            <a:avLst/>
          </a:prstGeom>
          <a:solidFill>
            <a:schemeClr val="bg1"/>
          </a:solidFill>
        </p:spPr>
        <p:txBody>
          <a:bodyPr wrap="square" lIns="72000" tIns="72000" rIns="72000" bIns="72000" rtlCol="0" anchor="t" anchorCtr="0">
            <a:spAutoFit/>
          </a:bodyPr>
          <a:lstStyle/>
          <a:p>
            <a:pPr>
              <a:lnSpc>
                <a:spcPct val="100000"/>
              </a:lnSpc>
            </a:pPr>
            <a:r>
              <a:rPr lang="en-GB" sz="2000" b="1" dirty="0">
                <a:solidFill>
                  <a:schemeClr val="accent1">
                    <a:lumMod val="75000"/>
                  </a:schemeClr>
                </a:solidFill>
                <a:latin typeface="+mj-lt"/>
              </a:rPr>
              <a:t>Prof. Alfredo </a:t>
            </a:r>
            <a:r>
              <a:rPr lang="en-GB" sz="2000" b="1" dirty="0" err="1">
                <a:solidFill>
                  <a:schemeClr val="accent1">
                    <a:lumMod val="75000"/>
                  </a:schemeClr>
                </a:solidFill>
                <a:latin typeface="+mj-lt"/>
              </a:rPr>
              <a:t>Squarzoni</a:t>
            </a:r>
            <a:r>
              <a:rPr lang="en-GB" sz="2000" b="1" dirty="0">
                <a:solidFill>
                  <a:schemeClr val="accent1">
                    <a:lumMod val="75000"/>
                  </a:schemeClr>
                </a:solidFill>
                <a:latin typeface="+mj-lt"/>
              </a:rPr>
              <a:t>, </a:t>
            </a:r>
            <a:r>
              <a:rPr lang="en-GB" sz="2000" b="1">
                <a:solidFill>
                  <a:schemeClr val="accent1">
                    <a:lumMod val="75000"/>
                  </a:schemeClr>
                </a:solidFill>
                <a:latin typeface="+mj-lt"/>
              </a:rPr>
              <a:t>Professor Emeritus, </a:t>
            </a:r>
            <a:r>
              <a:rPr lang="en-GB" sz="2000" b="1" dirty="0">
                <a:solidFill>
                  <a:schemeClr val="accent1">
                    <a:lumMod val="75000"/>
                  </a:schemeClr>
                </a:solidFill>
                <a:latin typeface="+mj-lt"/>
              </a:rPr>
              <a:t>University of Genoa, Italy</a:t>
            </a:r>
          </a:p>
          <a:p>
            <a:pPr>
              <a:lnSpc>
                <a:spcPct val="100000"/>
              </a:lnSpc>
            </a:pPr>
            <a:r>
              <a:rPr lang="en-GB" sz="2000" b="1" dirty="0">
                <a:solidFill>
                  <a:schemeClr val="accent1">
                    <a:lumMod val="75000"/>
                  </a:schemeClr>
                </a:solidFill>
                <a:latin typeface="+mj-lt"/>
              </a:rPr>
              <a:t>Mr. Angelo Musaio, Head of ICO, University of Genoa, Italy</a:t>
            </a:r>
          </a:p>
        </p:txBody>
      </p:sp>
    </p:spTree>
    <p:extLst>
      <p:ext uri="{BB962C8B-B14F-4D97-AF65-F5344CB8AC3E}">
        <p14:creationId xmlns:p14="http://schemas.microsoft.com/office/powerpoint/2010/main" val="37319927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827584" y="1844824"/>
            <a:ext cx="7488832" cy="3960439"/>
          </a:xfrm>
        </p:spPr>
        <p:txBody>
          <a:bodyPr>
            <a:normAutofit lnSpcReduction="10000"/>
          </a:bodyPr>
          <a:lstStyle/>
          <a:p>
            <a:pPr algn="just">
              <a:lnSpc>
                <a:spcPct val="100000"/>
              </a:lnSpc>
            </a:pPr>
            <a:r>
              <a:rPr lang="en-GB" altLang="it-IT" sz="2800" dirty="0"/>
              <a:t>The standards and guidelines reflect the </a:t>
            </a:r>
            <a:r>
              <a:rPr lang="en-GB" altLang="it-IT" sz="2800" b="1" dirty="0"/>
              <a:t>statement of the European Ministers of Education in the 2003 Berlin communiqué:</a:t>
            </a:r>
          </a:p>
          <a:p>
            <a:pPr algn="just">
              <a:lnSpc>
                <a:spcPct val="100000"/>
              </a:lnSpc>
            </a:pPr>
            <a:r>
              <a:rPr lang="en-GB" altLang="it-IT" sz="2800" dirty="0"/>
              <a:t>«</a:t>
            </a:r>
            <a:r>
              <a:rPr lang="en-GB" altLang="it-IT" sz="2800" b="1" i="1" dirty="0"/>
              <a:t>consistent with the principle of institutional autonomy, </a:t>
            </a:r>
            <a:r>
              <a:rPr lang="en-GB" altLang="it-IT" sz="2800" b="1" i="1" dirty="0">
                <a:solidFill>
                  <a:srgbClr val="FF0000"/>
                </a:solidFill>
              </a:rPr>
              <a:t>the primary responsibility for QA in higher education lies with each institution itself </a:t>
            </a:r>
            <a:r>
              <a:rPr lang="en-GB" altLang="it-IT" sz="2800" b="1" i="1" dirty="0"/>
              <a:t>and this provides the basis for real accountability of the academic system within the national quality framework»</a:t>
            </a:r>
            <a:r>
              <a:rPr lang="en-GB" altLang="it-IT" sz="2800" dirty="0"/>
              <a:t>.</a:t>
            </a:r>
            <a:endParaRPr lang="en-GB" sz="2800" dirty="0"/>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5805263"/>
            <a:ext cx="504056" cy="6665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asellaDiTesto 4">
            <a:extLst>
              <a:ext uri="{FF2B5EF4-FFF2-40B4-BE49-F238E27FC236}">
                <a16:creationId xmlns:a16="http://schemas.microsoft.com/office/drawing/2014/main" id="{DE56DDEB-83C5-40F7-8BEB-A8F39B567D98}"/>
              </a:ext>
            </a:extLst>
          </p:cNvPr>
          <p:cNvSpPr txBox="1"/>
          <p:nvPr/>
        </p:nvSpPr>
        <p:spPr>
          <a:xfrm>
            <a:off x="8244408" y="6021288"/>
            <a:ext cx="504056" cy="369332"/>
          </a:xfrm>
          <a:prstGeom prst="rect">
            <a:avLst/>
          </a:prstGeom>
          <a:noFill/>
        </p:spPr>
        <p:txBody>
          <a:bodyPr wrap="square" rtlCol="0">
            <a:spAutoFit/>
          </a:bodyPr>
          <a:lstStyle/>
          <a:p>
            <a:fld id="{327A6CAB-5A9F-4B3A-9883-27AA69E75F1E}" type="slidenum">
              <a:rPr lang="it-IT" smtClean="0">
                <a:solidFill>
                  <a:schemeClr val="tx1">
                    <a:lumMod val="50000"/>
                    <a:lumOff val="50000"/>
                  </a:schemeClr>
                </a:solidFill>
              </a:rPr>
              <a:t>10</a:t>
            </a:fld>
            <a:endParaRPr lang="it-IT" dirty="0">
              <a:solidFill>
                <a:schemeClr val="tx1">
                  <a:lumMod val="50000"/>
                  <a:lumOff val="50000"/>
                </a:schemeClr>
              </a:solidFill>
            </a:endParaRPr>
          </a:p>
        </p:txBody>
      </p:sp>
    </p:spTree>
    <p:extLst>
      <p:ext uri="{BB962C8B-B14F-4D97-AF65-F5344CB8AC3E}">
        <p14:creationId xmlns:p14="http://schemas.microsoft.com/office/powerpoint/2010/main" val="14503486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681151" y="980728"/>
            <a:ext cx="7488832" cy="5760640"/>
          </a:xfrm>
        </p:spPr>
        <p:txBody>
          <a:bodyPr/>
          <a:lstStyle/>
          <a:p>
            <a:pPr algn="l" eaLnBrk="1" hangingPunct="1">
              <a:spcAft>
                <a:spcPct val="50000"/>
              </a:spcAft>
            </a:pPr>
            <a:r>
              <a:rPr lang="en-GB" altLang="it-IT" sz="2800" b="1" i="1" dirty="0">
                <a:solidFill>
                  <a:srgbClr val="FF0000"/>
                </a:solidFill>
              </a:rPr>
              <a:t>«</a:t>
            </a:r>
            <a:r>
              <a:rPr lang="en-GB" altLang="it-IT" sz="2800" b="1" i="1" dirty="0" err="1">
                <a:solidFill>
                  <a:srgbClr val="FF0000"/>
                </a:solidFill>
              </a:rPr>
              <a:t>ESG</a:t>
            </a:r>
            <a:r>
              <a:rPr lang="en-GB" altLang="it-IT" sz="2800" b="1" i="1" dirty="0">
                <a:solidFill>
                  <a:srgbClr val="FF0000"/>
                </a:solidFill>
              </a:rPr>
              <a:t>» aims </a:t>
            </a:r>
            <a:endParaRPr lang="en-GB" altLang="it-IT" sz="2800" i="1" dirty="0"/>
          </a:p>
          <a:p>
            <a:pPr marL="628650" indent="-452438" algn="just" eaLnBrk="1" hangingPunct="1">
              <a:lnSpc>
                <a:spcPct val="100000"/>
              </a:lnSpc>
              <a:spcBef>
                <a:spcPts val="600"/>
              </a:spcBef>
              <a:buClr>
                <a:srgbClr val="00B050"/>
              </a:buClr>
              <a:buFont typeface="Wingdings" panose="05000000000000000000" pitchFamily="2" charset="2"/>
              <a:buChar char="§"/>
            </a:pPr>
            <a:r>
              <a:rPr lang="en-GB" altLang="it-IT" sz="2800" b="1" i="1" dirty="0"/>
              <a:t>they set a common framework for quality assurance systems</a:t>
            </a:r>
            <a:r>
              <a:rPr lang="en-GB" altLang="it-IT" sz="2800" i="1" dirty="0"/>
              <a:t> at European, national and institutional level;</a:t>
            </a:r>
          </a:p>
          <a:p>
            <a:pPr marL="628650" indent="-452438" algn="just" eaLnBrk="1" hangingPunct="1">
              <a:lnSpc>
                <a:spcPct val="100000"/>
              </a:lnSpc>
              <a:spcBef>
                <a:spcPts val="600"/>
              </a:spcBef>
              <a:buClr>
                <a:srgbClr val="00B050"/>
              </a:buClr>
              <a:buFont typeface="Wingdings" panose="05000000000000000000" pitchFamily="2" charset="2"/>
              <a:buChar char="§"/>
            </a:pPr>
            <a:r>
              <a:rPr lang="en-GB" altLang="it-IT" sz="2800" b="1" i="1" dirty="0"/>
              <a:t>they enable the improvement of quality </a:t>
            </a:r>
            <a:r>
              <a:rPr lang="en-GB" altLang="it-IT" sz="2800" i="1" dirty="0"/>
              <a:t>of higher education in the EHEA;</a:t>
            </a:r>
          </a:p>
          <a:p>
            <a:pPr marL="628650" indent="-452438" algn="just" eaLnBrk="1" hangingPunct="1">
              <a:lnSpc>
                <a:spcPct val="100000"/>
              </a:lnSpc>
              <a:spcBef>
                <a:spcPts val="600"/>
              </a:spcBef>
              <a:buClr>
                <a:srgbClr val="00B050"/>
              </a:buClr>
              <a:buFont typeface="Wingdings" panose="05000000000000000000" pitchFamily="2" charset="2"/>
              <a:buChar char="§"/>
            </a:pPr>
            <a:r>
              <a:rPr lang="en-GB" altLang="it-IT" sz="2800" b="1" i="1" dirty="0"/>
              <a:t>they support mutual trust</a:t>
            </a:r>
            <a:r>
              <a:rPr lang="en-GB" altLang="it-IT" sz="2800" i="1" dirty="0"/>
              <a:t>, facilitating recognition and mobility within and across national borders;</a:t>
            </a:r>
          </a:p>
          <a:p>
            <a:pPr marL="628650" indent="-452438" algn="just" eaLnBrk="1" hangingPunct="1">
              <a:lnSpc>
                <a:spcPct val="100000"/>
              </a:lnSpc>
              <a:spcBef>
                <a:spcPts val="600"/>
              </a:spcBef>
              <a:buClr>
                <a:srgbClr val="00B050"/>
              </a:buClr>
              <a:buFont typeface="Wingdings" panose="05000000000000000000" pitchFamily="2" charset="2"/>
              <a:buChar char="§"/>
            </a:pPr>
            <a:r>
              <a:rPr lang="en-GB" altLang="it-IT" sz="2800" b="1" i="1" dirty="0"/>
              <a:t>they provide information on quality assurance </a:t>
            </a:r>
            <a:r>
              <a:rPr lang="en-GB" altLang="it-IT" sz="2800" i="1" dirty="0"/>
              <a:t>in the EHEA.</a:t>
            </a:r>
            <a:endParaRPr lang="it-IT" altLang="it-IT" sz="2800" i="1" dirty="0"/>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5805263"/>
            <a:ext cx="504056" cy="6665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asellaDiTesto 4">
            <a:extLst>
              <a:ext uri="{FF2B5EF4-FFF2-40B4-BE49-F238E27FC236}">
                <a16:creationId xmlns:a16="http://schemas.microsoft.com/office/drawing/2014/main" id="{BDC2EBD1-0EA4-49C6-949C-77F6BB7779E5}"/>
              </a:ext>
            </a:extLst>
          </p:cNvPr>
          <p:cNvSpPr txBox="1"/>
          <p:nvPr/>
        </p:nvSpPr>
        <p:spPr>
          <a:xfrm>
            <a:off x="8244408" y="6021288"/>
            <a:ext cx="504056" cy="369332"/>
          </a:xfrm>
          <a:prstGeom prst="rect">
            <a:avLst/>
          </a:prstGeom>
          <a:noFill/>
        </p:spPr>
        <p:txBody>
          <a:bodyPr wrap="square" rtlCol="0">
            <a:spAutoFit/>
          </a:bodyPr>
          <a:lstStyle/>
          <a:p>
            <a:fld id="{327A6CAB-5A9F-4B3A-9883-27AA69E75F1E}" type="slidenum">
              <a:rPr lang="it-IT" smtClean="0">
                <a:solidFill>
                  <a:schemeClr val="tx1">
                    <a:lumMod val="50000"/>
                    <a:lumOff val="50000"/>
                  </a:schemeClr>
                </a:solidFill>
              </a:rPr>
              <a:t>11</a:t>
            </a:fld>
            <a:endParaRPr lang="it-IT" dirty="0">
              <a:solidFill>
                <a:schemeClr val="tx1">
                  <a:lumMod val="50000"/>
                  <a:lumOff val="50000"/>
                </a:schemeClr>
              </a:solidFill>
            </a:endParaRPr>
          </a:p>
        </p:txBody>
      </p:sp>
    </p:spTree>
    <p:extLst>
      <p:ext uri="{BB962C8B-B14F-4D97-AF65-F5344CB8AC3E}">
        <p14:creationId xmlns:p14="http://schemas.microsoft.com/office/powerpoint/2010/main" val="22089097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611560" y="990020"/>
            <a:ext cx="7920880" cy="5400600"/>
          </a:xfrm>
        </p:spPr>
        <p:txBody>
          <a:bodyPr>
            <a:noAutofit/>
          </a:bodyPr>
          <a:lstStyle/>
          <a:p>
            <a:pPr algn="just">
              <a:spcBef>
                <a:spcPts val="0"/>
              </a:spcBef>
            </a:pPr>
            <a:r>
              <a:rPr lang="en-GB" altLang="it-IT" sz="2800" b="1" i="1" dirty="0">
                <a:solidFill>
                  <a:srgbClr val="FF0000"/>
                </a:solidFill>
              </a:rPr>
              <a:t>Principles on which </a:t>
            </a:r>
            <a:r>
              <a:rPr lang="en-GB" altLang="it-IT" sz="2800" b="1" i="1" dirty="0" err="1">
                <a:solidFill>
                  <a:srgbClr val="FF0000"/>
                </a:solidFill>
              </a:rPr>
              <a:t>ESG</a:t>
            </a:r>
            <a:r>
              <a:rPr lang="en-GB" altLang="it-IT" sz="2800" b="1" i="1" dirty="0">
                <a:solidFill>
                  <a:srgbClr val="FF0000"/>
                </a:solidFill>
              </a:rPr>
              <a:t> are based for QA in </a:t>
            </a:r>
            <a:r>
              <a:rPr lang="en-GB" altLang="it-IT" sz="2800" b="1" i="1" dirty="0" err="1">
                <a:solidFill>
                  <a:srgbClr val="FF0000"/>
                </a:solidFill>
              </a:rPr>
              <a:t>EHEA</a:t>
            </a:r>
            <a:endParaRPr lang="en-GB" altLang="it-IT" sz="2800" b="1" i="1" dirty="0">
              <a:solidFill>
                <a:srgbClr val="FF0000"/>
              </a:solidFill>
            </a:endParaRPr>
          </a:p>
          <a:p>
            <a:pPr marL="449263" indent="-449263" algn="just" eaLnBrk="1" hangingPunct="1">
              <a:spcBef>
                <a:spcPts val="0"/>
              </a:spcBef>
              <a:spcAft>
                <a:spcPts val="1200"/>
              </a:spcAft>
              <a:buClr>
                <a:srgbClr val="00B050"/>
              </a:buClr>
              <a:buFontTx/>
              <a:buAutoNum type="arabicPeriod"/>
            </a:pPr>
            <a:endParaRPr lang="en-GB" altLang="it-IT" sz="2800" i="1" dirty="0"/>
          </a:p>
          <a:p>
            <a:pPr marL="449263" indent="-449263" algn="just" eaLnBrk="1" hangingPunct="1">
              <a:spcBef>
                <a:spcPts val="0"/>
              </a:spcBef>
              <a:spcAft>
                <a:spcPts val="1200"/>
              </a:spcAft>
              <a:buClr>
                <a:srgbClr val="00B050"/>
              </a:buClr>
              <a:buSzPct val="80000"/>
              <a:buFontTx/>
              <a:buAutoNum type="arabicPeriod"/>
            </a:pPr>
            <a:r>
              <a:rPr lang="en-GB" altLang="it-IT" sz="2800" i="1" dirty="0" err="1"/>
              <a:t>HEIs</a:t>
            </a:r>
            <a:r>
              <a:rPr lang="en-GB" altLang="it-IT" sz="2800" i="1" dirty="0"/>
              <a:t> have</a:t>
            </a:r>
            <a:r>
              <a:rPr lang="en-GB" altLang="it-IT" sz="2800" b="1" i="1" dirty="0"/>
              <a:t> primary responsibility</a:t>
            </a:r>
            <a:r>
              <a:rPr lang="en-GB" altLang="it-IT" sz="2800" i="1" dirty="0"/>
              <a:t> for the quality of their provision and its assurance;</a:t>
            </a:r>
          </a:p>
          <a:p>
            <a:pPr marL="449263" indent="-449263" algn="just" eaLnBrk="1" hangingPunct="1">
              <a:spcBef>
                <a:spcPts val="0"/>
              </a:spcBef>
              <a:spcAft>
                <a:spcPts val="1200"/>
              </a:spcAft>
              <a:buClr>
                <a:srgbClr val="00B050"/>
              </a:buClr>
              <a:buSzPct val="80000"/>
              <a:buFontTx/>
              <a:buAutoNum type="arabicPeriod"/>
            </a:pPr>
            <a:r>
              <a:rPr lang="en-GB" altLang="it-IT" sz="2800" i="1" dirty="0"/>
              <a:t>QA processes respond to the</a:t>
            </a:r>
            <a:r>
              <a:rPr lang="en-GB" altLang="it-IT" sz="2800" b="1" i="1" dirty="0"/>
              <a:t> diversity of HE systems</a:t>
            </a:r>
            <a:r>
              <a:rPr lang="en-GB" altLang="it-IT" sz="2800" i="1" dirty="0"/>
              <a:t>, institutions and programmes;</a:t>
            </a:r>
          </a:p>
          <a:p>
            <a:pPr marL="449263" indent="-449263" algn="just" eaLnBrk="1" hangingPunct="1">
              <a:spcBef>
                <a:spcPts val="0"/>
              </a:spcBef>
              <a:spcAft>
                <a:spcPts val="1200"/>
              </a:spcAft>
              <a:buClr>
                <a:srgbClr val="00B050"/>
              </a:buClr>
              <a:buSzPct val="80000"/>
              <a:buFontTx/>
              <a:buAutoNum type="arabicPeriod"/>
            </a:pPr>
            <a:r>
              <a:rPr lang="en-GB" altLang="it-IT" sz="2800" i="1" dirty="0"/>
              <a:t>QA supports the </a:t>
            </a:r>
            <a:r>
              <a:rPr lang="en-GB" altLang="it-IT" sz="2800" b="1" i="1" dirty="0"/>
              <a:t>development of a quality culture</a:t>
            </a:r>
            <a:r>
              <a:rPr lang="en-GB" altLang="it-IT" sz="2800" i="1" dirty="0"/>
              <a:t>;</a:t>
            </a:r>
          </a:p>
          <a:p>
            <a:pPr marL="449263" indent="-449263" algn="just" eaLnBrk="1" hangingPunct="1">
              <a:spcBef>
                <a:spcPts val="0"/>
              </a:spcBef>
              <a:buClr>
                <a:srgbClr val="00B050"/>
              </a:buClr>
              <a:buSzPct val="80000"/>
              <a:buFontTx/>
              <a:buAutoNum type="arabicPeriod"/>
            </a:pPr>
            <a:r>
              <a:rPr lang="en-GB" altLang="it-IT" sz="2800" i="1" dirty="0"/>
              <a:t>QA processes </a:t>
            </a:r>
            <a:r>
              <a:rPr lang="en-GB" altLang="it-IT" sz="2800" b="1" i="1" dirty="0"/>
              <a:t>involve stakeholders</a:t>
            </a:r>
            <a:r>
              <a:rPr lang="en-GB" altLang="it-IT" sz="2800" i="1" dirty="0"/>
              <a:t> and take into account the expectations of all stakeholders and society.</a:t>
            </a:r>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5805263"/>
            <a:ext cx="504056" cy="6665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asellaDiTesto 4">
            <a:extLst>
              <a:ext uri="{FF2B5EF4-FFF2-40B4-BE49-F238E27FC236}">
                <a16:creationId xmlns:a16="http://schemas.microsoft.com/office/drawing/2014/main" id="{1D54EDD3-3ECC-4E62-BBF0-F0E9B746EE69}"/>
              </a:ext>
            </a:extLst>
          </p:cNvPr>
          <p:cNvSpPr txBox="1"/>
          <p:nvPr/>
        </p:nvSpPr>
        <p:spPr>
          <a:xfrm>
            <a:off x="8244408" y="6021288"/>
            <a:ext cx="504056" cy="369332"/>
          </a:xfrm>
          <a:prstGeom prst="rect">
            <a:avLst/>
          </a:prstGeom>
          <a:noFill/>
        </p:spPr>
        <p:txBody>
          <a:bodyPr wrap="square" rtlCol="0">
            <a:spAutoFit/>
          </a:bodyPr>
          <a:lstStyle/>
          <a:p>
            <a:fld id="{327A6CAB-5A9F-4B3A-9883-27AA69E75F1E}" type="slidenum">
              <a:rPr lang="it-IT" smtClean="0">
                <a:solidFill>
                  <a:schemeClr val="tx1">
                    <a:lumMod val="50000"/>
                    <a:lumOff val="50000"/>
                  </a:schemeClr>
                </a:solidFill>
              </a:rPr>
              <a:t>12</a:t>
            </a:fld>
            <a:endParaRPr lang="it-IT" dirty="0">
              <a:solidFill>
                <a:schemeClr val="tx1">
                  <a:lumMod val="50000"/>
                  <a:lumOff val="50000"/>
                </a:schemeClr>
              </a:solidFill>
            </a:endParaRPr>
          </a:p>
        </p:txBody>
      </p:sp>
    </p:spTree>
    <p:extLst>
      <p:ext uri="{BB962C8B-B14F-4D97-AF65-F5344CB8AC3E}">
        <p14:creationId xmlns:p14="http://schemas.microsoft.com/office/powerpoint/2010/main" val="6205017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827584" y="1700808"/>
            <a:ext cx="7560840" cy="4176464"/>
          </a:xfrm>
        </p:spPr>
        <p:txBody>
          <a:bodyPr>
            <a:normAutofit/>
          </a:bodyPr>
          <a:lstStyle/>
          <a:p>
            <a:pPr algn="just" eaLnBrk="1" hangingPunct="1">
              <a:lnSpc>
                <a:spcPct val="100000"/>
              </a:lnSpc>
              <a:spcBef>
                <a:spcPts val="0"/>
              </a:spcBef>
            </a:pPr>
            <a:endParaRPr lang="en-GB" altLang="it-IT" sz="2600" b="1" dirty="0"/>
          </a:p>
          <a:p>
            <a:pPr algn="just" eaLnBrk="1" hangingPunct="1">
              <a:lnSpc>
                <a:spcPct val="100000"/>
              </a:lnSpc>
              <a:spcBef>
                <a:spcPts val="0"/>
              </a:spcBef>
            </a:pPr>
            <a:r>
              <a:rPr lang="en-GB" altLang="it-IT" sz="2600" b="1" dirty="0"/>
              <a:t>The </a:t>
            </a:r>
            <a:r>
              <a:rPr lang="en-GB" altLang="it-IT" sz="2600" b="1" dirty="0">
                <a:solidFill>
                  <a:srgbClr val="FF0000"/>
                </a:solidFill>
              </a:rPr>
              <a:t>standards</a:t>
            </a:r>
            <a:r>
              <a:rPr lang="en-GB" altLang="it-IT" sz="2600" b="1" dirty="0"/>
              <a:t> set out agreed and accepted practice</a:t>
            </a:r>
            <a:r>
              <a:rPr lang="en-GB" altLang="it-IT" sz="2600" dirty="0"/>
              <a:t> </a:t>
            </a:r>
            <a:r>
              <a:rPr lang="en-GB" altLang="it-IT" sz="2600" b="1" dirty="0"/>
              <a:t>for QA of HE in the EHEA </a:t>
            </a:r>
            <a:r>
              <a:rPr lang="en-GB" altLang="it-IT" sz="2600" dirty="0"/>
              <a:t>and should, therefore, be taken account of and adhered to by those concerned, in all types of higher education provision.</a:t>
            </a:r>
          </a:p>
          <a:p>
            <a:pPr algn="just" eaLnBrk="1" hangingPunct="1">
              <a:lnSpc>
                <a:spcPct val="100000"/>
              </a:lnSpc>
              <a:spcBef>
                <a:spcPts val="0"/>
              </a:spcBef>
            </a:pPr>
            <a:endParaRPr lang="en-GB" altLang="it-IT" sz="2600" dirty="0"/>
          </a:p>
          <a:p>
            <a:pPr algn="just" eaLnBrk="1" hangingPunct="1">
              <a:lnSpc>
                <a:spcPct val="100000"/>
              </a:lnSpc>
              <a:spcBef>
                <a:spcPts val="0"/>
              </a:spcBef>
            </a:pPr>
            <a:r>
              <a:rPr lang="en-GB" altLang="it-IT" sz="2600" b="1" dirty="0">
                <a:solidFill>
                  <a:srgbClr val="FF0000"/>
                </a:solidFill>
              </a:rPr>
              <a:t>Guidelines</a:t>
            </a:r>
            <a:r>
              <a:rPr lang="en-GB" altLang="it-IT" sz="2600" dirty="0"/>
              <a:t> explain the importance of the standards and </a:t>
            </a:r>
            <a:r>
              <a:rPr lang="en-GB" altLang="it-IT" sz="2600" b="1" dirty="0"/>
              <a:t>provide information to assist HEIs, agencies and governments in the implementation of the standards in their individual context</a:t>
            </a:r>
            <a:r>
              <a:rPr lang="en-GB" altLang="it-IT" sz="2600" dirty="0"/>
              <a:t>.</a:t>
            </a:r>
            <a:endParaRPr lang="en-GB" sz="2600" dirty="0"/>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5805263"/>
            <a:ext cx="504056" cy="6665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asellaDiTesto 4">
            <a:extLst>
              <a:ext uri="{FF2B5EF4-FFF2-40B4-BE49-F238E27FC236}">
                <a16:creationId xmlns:a16="http://schemas.microsoft.com/office/drawing/2014/main" id="{357C2864-6FF3-4705-8534-6AFF90B0ED27}"/>
              </a:ext>
            </a:extLst>
          </p:cNvPr>
          <p:cNvSpPr txBox="1"/>
          <p:nvPr/>
        </p:nvSpPr>
        <p:spPr>
          <a:xfrm>
            <a:off x="8244408" y="6021288"/>
            <a:ext cx="504056" cy="369332"/>
          </a:xfrm>
          <a:prstGeom prst="rect">
            <a:avLst/>
          </a:prstGeom>
          <a:noFill/>
        </p:spPr>
        <p:txBody>
          <a:bodyPr wrap="square" rtlCol="0">
            <a:spAutoFit/>
          </a:bodyPr>
          <a:lstStyle/>
          <a:p>
            <a:fld id="{327A6CAB-5A9F-4B3A-9883-27AA69E75F1E}" type="slidenum">
              <a:rPr lang="it-IT" smtClean="0">
                <a:solidFill>
                  <a:schemeClr val="tx1">
                    <a:lumMod val="50000"/>
                    <a:lumOff val="50000"/>
                  </a:schemeClr>
                </a:solidFill>
              </a:rPr>
              <a:t>13</a:t>
            </a:fld>
            <a:endParaRPr lang="it-IT" dirty="0">
              <a:solidFill>
                <a:schemeClr val="tx1">
                  <a:lumMod val="50000"/>
                  <a:lumOff val="50000"/>
                </a:schemeClr>
              </a:solidFill>
            </a:endParaRPr>
          </a:p>
        </p:txBody>
      </p:sp>
      <p:sp>
        <p:nvSpPr>
          <p:cNvPr id="2" name="Rettangolo 1">
            <a:extLst>
              <a:ext uri="{FF2B5EF4-FFF2-40B4-BE49-F238E27FC236}">
                <a16:creationId xmlns:a16="http://schemas.microsoft.com/office/drawing/2014/main" id="{755D7F15-133C-431D-BA2B-7FF02691AA41}"/>
              </a:ext>
            </a:extLst>
          </p:cNvPr>
          <p:cNvSpPr/>
          <p:nvPr/>
        </p:nvSpPr>
        <p:spPr>
          <a:xfrm>
            <a:off x="712804" y="980728"/>
            <a:ext cx="2804229" cy="480131"/>
          </a:xfrm>
          <a:prstGeom prst="rect">
            <a:avLst/>
          </a:prstGeom>
        </p:spPr>
        <p:txBody>
          <a:bodyPr wrap="none">
            <a:spAutoFit/>
          </a:bodyPr>
          <a:lstStyle/>
          <a:p>
            <a:pPr lvl="0" defTabSz="685823" fontAlgn="auto">
              <a:lnSpc>
                <a:spcPct val="90000"/>
              </a:lnSpc>
              <a:spcBef>
                <a:spcPts val="750"/>
              </a:spcBef>
              <a:spcAft>
                <a:spcPct val="50000"/>
              </a:spcAft>
            </a:pPr>
            <a:r>
              <a:rPr lang="en-GB" altLang="it-IT" sz="2800" b="1" i="1" dirty="0">
                <a:solidFill>
                  <a:srgbClr val="FF0000"/>
                </a:solidFill>
                <a:latin typeface="Calibri" panose="020F0502020204030204"/>
                <a:cs typeface="+mn-cs"/>
              </a:rPr>
              <a:t>«</a:t>
            </a:r>
            <a:r>
              <a:rPr lang="en-GB" altLang="it-IT" sz="2800" b="1" i="1" dirty="0" err="1">
                <a:solidFill>
                  <a:srgbClr val="FF0000"/>
                </a:solidFill>
                <a:latin typeface="Calibri" panose="020F0502020204030204"/>
                <a:cs typeface="+mn-cs"/>
              </a:rPr>
              <a:t>ESG</a:t>
            </a:r>
            <a:r>
              <a:rPr lang="en-GB" altLang="it-IT" sz="2800" b="1" i="1" dirty="0">
                <a:solidFill>
                  <a:srgbClr val="FF0000"/>
                </a:solidFill>
                <a:latin typeface="Calibri" panose="020F0502020204030204"/>
                <a:cs typeface="+mn-cs"/>
              </a:rPr>
              <a:t>» Standards </a:t>
            </a:r>
            <a:endParaRPr lang="en-GB" altLang="it-IT" sz="2800" i="1" dirty="0">
              <a:solidFill>
                <a:prstClr val="black"/>
              </a:solidFill>
              <a:latin typeface="Calibri" panose="020F0502020204030204"/>
              <a:cs typeface="+mn-cs"/>
            </a:endParaRPr>
          </a:p>
        </p:txBody>
      </p:sp>
    </p:spTree>
    <p:extLst>
      <p:ext uri="{BB962C8B-B14F-4D97-AF65-F5344CB8AC3E}">
        <p14:creationId xmlns:p14="http://schemas.microsoft.com/office/powerpoint/2010/main" val="33327499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988597" y="1745014"/>
            <a:ext cx="7488832" cy="4464496"/>
          </a:xfrm>
        </p:spPr>
        <p:txBody>
          <a:bodyPr/>
          <a:lstStyle/>
          <a:p>
            <a:pPr algn="just" eaLnBrk="1" hangingPunct="1">
              <a:lnSpc>
                <a:spcPct val="100000"/>
              </a:lnSpc>
              <a:spcBef>
                <a:spcPts val="0"/>
              </a:spcBef>
            </a:pPr>
            <a:r>
              <a:rPr lang="en-GB" altLang="it-IT" sz="2800" dirty="0"/>
              <a:t>It is important to note that the </a:t>
            </a:r>
            <a:r>
              <a:rPr lang="en-GB" altLang="it-IT" sz="2800" b="1" dirty="0"/>
              <a:t>purpose of standards and guidelines </a:t>
            </a:r>
            <a:r>
              <a:rPr lang="en-GB" altLang="it-IT" sz="2800" b="1" dirty="0">
                <a:solidFill>
                  <a:srgbClr val="FF0000"/>
                </a:solidFill>
              </a:rPr>
              <a:t>is</a:t>
            </a:r>
            <a:r>
              <a:rPr lang="en-GB" altLang="it-IT" sz="2800" b="1" dirty="0"/>
              <a:t> to provide a source of assistance and guidance to HEIs</a:t>
            </a:r>
            <a:r>
              <a:rPr lang="en-GB" altLang="it-IT" sz="2800" dirty="0"/>
              <a:t> in developing their own quality assurance system, as well as to contribute to a common frame of reference, which can be used by institutions.</a:t>
            </a:r>
          </a:p>
          <a:p>
            <a:pPr algn="just" eaLnBrk="1" hangingPunct="1">
              <a:lnSpc>
                <a:spcPct val="100000"/>
              </a:lnSpc>
              <a:spcBef>
                <a:spcPts val="0"/>
              </a:spcBef>
            </a:pPr>
            <a:endParaRPr lang="en-GB" altLang="it-IT" sz="2800" dirty="0"/>
          </a:p>
          <a:p>
            <a:pPr algn="just" eaLnBrk="1" hangingPunct="1">
              <a:lnSpc>
                <a:spcPct val="100000"/>
              </a:lnSpc>
              <a:spcBef>
                <a:spcPts val="0"/>
              </a:spcBef>
            </a:pPr>
            <a:r>
              <a:rPr lang="en-GB" altLang="it-IT" sz="2800" b="1" dirty="0">
                <a:solidFill>
                  <a:srgbClr val="FF0000"/>
                </a:solidFill>
              </a:rPr>
              <a:t>These standards and guidelines have not dictate practice or be considered as mandatory or unchangeable</a:t>
            </a:r>
            <a:r>
              <a:rPr lang="en-GB" altLang="it-IT" sz="2800" dirty="0">
                <a:solidFill>
                  <a:srgbClr val="FF0000"/>
                </a:solidFill>
              </a:rPr>
              <a:t>.</a:t>
            </a:r>
            <a:endParaRPr lang="en-GB" dirty="0"/>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5805263"/>
            <a:ext cx="504056" cy="6665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asellaDiTesto 4">
            <a:extLst>
              <a:ext uri="{FF2B5EF4-FFF2-40B4-BE49-F238E27FC236}">
                <a16:creationId xmlns:a16="http://schemas.microsoft.com/office/drawing/2014/main" id="{90197194-3A16-46C7-BA6A-D7337937A9E9}"/>
              </a:ext>
            </a:extLst>
          </p:cNvPr>
          <p:cNvSpPr txBox="1"/>
          <p:nvPr/>
        </p:nvSpPr>
        <p:spPr>
          <a:xfrm>
            <a:off x="8244408" y="6021288"/>
            <a:ext cx="504056" cy="369332"/>
          </a:xfrm>
          <a:prstGeom prst="rect">
            <a:avLst/>
          </a:prstGeom>
          <a:noFill/>
        </p:spPr>
        <p:txBody>
          <a:bodyPr wrap="square" rtlCol="0">
            <a:spAutoFit/>
          </a:bodyPr>
          <a:lstStyle/>
          <a:p>
            <a:fld id="{327A6CAB-5A9F-4B3A-9883-27AA69E75F1E}" type="slidenum">
              <a:rPr lang="it-IT" smtClean="0">
                <a:solidFill>
                  <a:schemeClr val="tx1">
                    <a:lumMod val="50000"/>
                    <a:lumOff val="50000"/>
                  </a:schemeClr>
                </a:solidFill>
              </a:rPr>
              <a:t>14</a:t>
            </a:fld>
            <a:endParaRPr lang="it-IT" dirty="0">
              <a:solidFill>
                <a:schemeClr val="tx1">
                  <a:lumMod val="50000"/>
                  <a:lumOff val="50000"/>
                </a:schemeClr>
              </a:solidFill>
            </a:endParaRPr>
          </a:p>
        </p:txBody>
      </p:sp>
    </p:spTree>
    <p:extLst>
      <p:ext uri="{BB962C8B-B14F-4D97-AF65-F5344CB8AC3E}">
        <p14:creationId xmlns:p14="http://schemas.microsoft.com/office/powerpoint/2010/main" val="16413761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899592" y="1561909"/>
            <a:ext cx="7848872" cy="5032147"/>
          </a:xfrm>
        </p:spPr>
        <p:txBody>
          <a:bodyPr wrap="square">
            <a:spAutoFit/>
          </a:bodyPr>
          <a:lstStyle/>
          <a:p>
            <a:pPr algn="just" eaLnBrk="1" hangingPunct="1">
              <a:lnSpc>
                <a:spcPct val="100000"/>
              </a:lnSpc>
              <a:spcBef>
                <a:spcPts val="0"/>
              </a:spcBef>
            </a:pPr>
            <a:r>
              <a:rPr lang="en-GB" altLang="it-IT" sz="2800" b="1" dirty="0">
                <a:solidFill>
                  <a:srgbClr val="FF0000"/>
                </a:solidFill>
              </a:rPr>
              <a:t>The standards are divided in three parts</a:t>
            </a:r>
            <a:r>
              <a:rPr lang="en-GB" altLang="it-IT" sz="2800" dirty="0"/>
              <a:t> covering:</a:t>
            </a:r>
          </a:p>
          <a:p>
            <a:pPr algn="just" eaLnBrk="1" hangingPunct="1">
              <a:lnSpc>
                <a:spcPct val="100000"/>
              </a:lnSpc>
              <a:spcBef>
                <a:spcPts val="0"/>
              </a:spcBef>
            </a:pPr>
            <a:endParaRPr lang="en-GB" altLang="it-IT" sz="1600" dirty="0"/>
          </a:p>
          <a:p>
            <a:pPr marL="457200" indent="-457200" algn="just" eaLnBrk="1" hangingPunct="1">
              <a:lnSpc>
                <a:spcPct val="100000"/>
              </a:lnSpc>
              <a:spcBef>
                <a:spcPts val="0"/>
              </a:spcBef>
              <a:buClr>
                <a:srgbClr val="00B050"/>
              </a:buClr>
              <a:buSzPct val="80000"/>
              <a:buFont typeface="Wingdings" panose="05000000000000000000" pitchFamily="2" charset="2"/>
              <a:buChar char="Ø"/>
            </a:pPr>
            <a:r>
              <a:rPr lang="en-GB" altLang="it-IT" sz="2800" dirty="0"/>
              <a:t>Part 1 - </a:t>
            </a:r>
            <a:r>
              <a:rPr lang="en-GB" altLang="it-IT" sz="2800" b="1" dirty="0">
                <a:solidFill>
                  <a:srgbClr val="FF0000"/>
                </a:solidFill>
              </a:rPr>
              <a:t>Internal QA in </a:t>
            </a:r>
            <a:r>
              <a:rPr lang="en-GB" altLang="it-IT" sz="2800" b="1" dirty="0" err="1">
                <a:solidFill>
                  <a:srgbClr val="FF0000"/>
                </a:solidFill>
              </a:rPr>
              <a:t>HEIs</a:t>
            </a:r>
            <a:r>
              <a:rPr lang="en-GB" altLang="it-IT" sz="2800" b="1" dirty="0">
                <a:solidFill>
                  <a:srgbClr val="FF0000"/>
                </a:solidFill>
              </a:rPr>
              <a:t> </a:t>
            </a:r>
            <a:r>
              <a:rPr lang="en-GB" altLang="it-IT" sz="2800" dirty="0"/>
              <a:t>* </a:t>
            </a:r>
          </a:p>
          <a:p>
            <a:pPr marL="457200" indent="-457200" algn="just" eaLnBrk="1" hangingPunct="1">
              <a:lnSpc>
                <a:spcPct val="100000"/>
              </a:lnSpc>
              <a:spcBef>
                <a:spcPts val="0"/>
              </a:spcBef>
              <a:buClr>
                <a:srgbClr val="00B050"/>
              </a:buClr>
              <a:buSzPct val="80000"/>
              <a:buFont typeface="Wingdings" panose="05000000000000000000" pitchFamily="2" charset="2"/>
              <a:buChar char="Ø"/>
            </a:pPr>
            <a:r>
              <a:rPr lang="en-GB" altLang="it-IT" sz="2800" dirty="0"/>
              <a:t>Part 2 - </a:t>
            </a:r>
            <a:r>
              <a:rPr lang="en-GB" altLang="it-IT" sz="2800" b="1" dirty="0"/>
              <a:t>External QA of higher education </a:t>
            </a:r>
            <a:r>
              <a:rPr lang="en-GB" altLang="it-IT" sz="2800" dirty="0"/>
              <a:t>*</a:t>
            </a:r>
          </a:p>
          <a:p>
            <a:pPr marL="457200" indent="-457200" algn="just" eaLnBrk="1" hangingPunct="1">
              <a:lnSpc>
                <a:spcPct val="100000"/>
              </a:lnSpc>
              <a:spcBef>
                <a:spcPts val="0"/>
              </a:spcBef>
              <a:buClr>
                <a:srgbClr val="00B050"/>
              </a:buClr>
              <a:buSzPct val="80000"/>
              <a:buFont typeface="Wingdings" panose="05000000000000000000" pitchFamily="2" charset="2"/>
              <a:buChar char="Ø"/>
            </a:pPr>
            <a:r>
              <a:rPr lang="en-GB" altLang="it-IT" sz="2800" dirty="0"/>
              <a:t>Part 3 - </a:t>
            </a:r>
            <a:r>
              <a:rPr lang="en-GB" altLang="it-IT" sz="2800" b="1" dirty="0"/>
              <a:t>QA agencies</a:t>
            </a:r>
            <a:endParaRPr lang="en-GB" altLang="it-IT" sz="2800" dirty="0"/>
          </a:p>
          <a:p>
            <a:pPr algn="just" eaLnBrk="1" hangingPunct="1">
              <a:lnSpc>
                <a:spcPct val="100000"/>
              </a:lnSpc>
              <a:spcBef>
                <a:spcPts val="0"/>
              </a:spcBef>
            </a:pPr>
            <a:endParaRPr lang="en-GB" altLang="it-IT" sz="1600" dirty="0"/>
          </a:p>
          <a:p>
            <a:pPr algn="just" eaLnBrk="1" hangingPunct="1">
              <a:lnSpc>
                <a:spcPct val="100000"/>
              </a:lnSpc>
              <a:spcBef>
                <a:spcPts val="0"/>
              </a:spcBef>
            </a:pPr>
            <a:r>
              <a:rPr lang="en-GB" altLang="it-IT" sz="2800" dirty="0"/>
              <a:t>It is important to consider that, however, </a:t>
            </a:r>
            <a:r>
              <a:rPr lang="en-GB" altLang="it-IT" sz="2800" b="1" dirty="0"/>
              <a:t>the three parts are intrinsically interlinked</a:t>
            </a:r>
            <a:r>
              <a:rPr lang="en-GB" altLang="it-IT" sz="2800" dirty="0"/>
              <a:t> and they together form the basis for a </a:t>
            </a:r>
            <a:r>
              <a:rPr lang="en-GB" altLang="it-IT" sz="2800" b="1" dirty="0"/>
              <a:t>European QA framework</a:t>
            </a:r>
            <a:r>
              <a:rPr lang="en-GB" altLang="it-IT" sz="2800" dirty="0"/>
              <a:t>. </a:t>
            </a:r>
          </a:p>
          <a:p>
            <a:pPr algn="just" eaLnBrk="1" hangingPunct="1">
              <a:lnSpc>
                <a:spcPct val="100000"/>
              </a:lnSpc>
              <a:spcBef>
                <a:spcPts val="0"/>
              </a:spcBef>
            </a:pPr>
            <a:endParaRPr lang="it-IT" altLang="it-IT" sz="1600" dirty="0"/>
          </a:p>
          <a:p>
            <a:pPr algn="just" eaLnBrk="1" hangingPunct="1">
              <a:lnSpc>
                <a:spcPct val="100000"/>
              </a:lnSpc>
              <a:spcBef>
                <a:spcPts val="0"/>
              </a:spcBef>
            </a:pPr>
            <a:r>
              <a:rPr lang="it-IT" altLang="it-IT" sz="1600" dirty="0"/>
              <a:t>___________________</a:t>
            </a:r>
            <a:endParaRPr lang="it-IT" altLang="it-IT" sz="2800" dirty="0"/>
          </a:p>
          <a:p>
            <a:pPr algn="just" eaLnBrk="1" hangingPunct="1">
              <a:lnSpc>
                <a:spcPct val="100000"/>
              </a:lnSpc>
              <a:spcBef>
                <a:spcPts val="600"/>
              </a:spcBef>
            </a:pPr>
            <a:r>
              <a:rPr lang="it-IT" altLang="it-IT" sz="2800" dirty="0"/>
              <a:t>*</a:t>
            </a:r>
            <a:r>
              <a:rPr lang="it-IT" altLang="it-IT" dirty="0"/>
              <a:t> </a:t>
            </a:r>
            <a:r>
              <a:rPr lang="it-IT" altLang="it-IT" b="1" dirty="0" err="1"/>
              <a:t>Internal</a:t>
            </a:r>
            <a:r>
              <a:rPr lang="it-IT" altLang="it-IT" b="1" dirty="0"/>
              <a:t>  QA</a:t>
            </a:r>
            <a:r>
              <a:rPr lang="it-IT" altLang="it-IT" dirty="0"/>
              <a:t>: QA on the </a:t>
            </a:r>
            <a:r>
              <a:rPr lang="it-IT" altLang="it-IT" dirty="0" err="1"/>
              <a:t>responsibility</a:t>
            </a:r>
            <a:r>
              <a:rPr lang="it-IT" altLang="it-IT" dirty="0"/>
              <a:t> of the </a:t>
            </a:r>
            <a:r>
              <a:rPr lang="it-IT" altLang="it-IT" dirty="0" err="1"/>
              <a:t>institution</a:t>
            </a:r>
            <a:endParaRPr lang="it-IT" altLang="it-IT" dirty="0"/>
          </a:p>
          <a:p>
            <a:pPr algn="just" eaLnBrk="1" hangingPunct="1">
              <a:lnSpc>
                <a:spcPct val="100000"/>
              </a:lnSpc>
              <a:spcBef>
                <a:spcPts val="0"/>
              </a:spcBef>
            </a:pPr>
            <a:r>
              <a:rPr lang="it-IT" altLang="it-IT" sz="2800" dirty="0"/>
              <a:t>*</a:t>
            </a:r>
            <a:r>
              <a:rPr lang="it-IT" altLang="it-IT" b="1" dirty="0"/>
              <a:t> </a:t>
            </a:r>
            <a:r>
              <a:rPr lang="it-IT" altLang="it-IT" b="1" dirty="0" err="1"/>
              <a:t>External</a:t>
            </a:r>
            <a:r>
              <a:rPr lang="it-IT" altLang="it-IT" b="1" dirty="0"/>
              <a:t> QA</a:t>
            </a:r>
            <a:r>
              <a:rPr lang="it-IT" altLang="it-IT" dirty="0"/>
              <a:t>: QA on the </a:t>
            </a:r>
            <a:r>
              <a:rPr lang="it-IT" altLang="it-IT" dirty="0" err="1"/>
              <a:t>responsibility</a:t>
            </a:r>
            <a:r>
              <a:rPr lang="it-IT" altLang="it-IT" dirty="0"/>
              <a:t> of the </a:t>
            </a:r>
            <a:r>
              <a:rPr lang="it-IT" altLang="it-IT" dirty="0" err="1"/>
              <a:t>agencies</a:t>
            </a:r>
            <a:r>
              <a:rPr lang="it-IT" altLang="it-IT" dirty="0"/>
              <a:t> for </a:t>
            </a:r>
            <a:r>
              <a:rPr lang="it-IT" altLang="it-IT" dirty="0" err="1"/>
              <a:t>QA</a:t>
            </a:r>
            <a:endParaRPr lang="it-IT" altLang="it-IT" dirty="0"/>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5805263"/>
            <a:ext cx="504056" cy="6665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asellaDiTesto 4">
            <a:extLst>
              <a:ext uri="{FF2B5EF4-FFF2-40B4-BE49-F238E27FC236}">
                <a16:creationId xmlns:a16="http://schemas.microsoft.com/office/drawing/2014/main" id="{1761DC8D-FE2F-45CB-8180-208E2A932AD2}"/>
              </a:ext>
            </a:extLst>
          </p:cNvPr>
          <p:cNvSpPr txBox="1"/>
          <p:nvPr/>
        </p:nvSpPr>
        <p:spPr>
          <a:xfrm>
            <a:off x="8244408" y="6021288"/>
            <a:ext cx="504056" cy="369332"/>
          </a:xfrm>
          <a:prstGeom prst="rect">
            <a:avLst/>
          </a:prstGeom>
          <a:noFill/>
        </p:spPr>
        <p:txBody>
          <a:bodyPr wrap="square" rtlCol="0">
            <a:spAutoFit/>
          </a:bodyPr>
          <a:lstStyle/>
          <a:p>
            <a:fld id="{327A6CAB-5A9F-4B3A-9883-27AA69E75F1E}" type="slidenum">
              <a:rPr lang="it-IT" smtClean="0">
                <a:solidFill>
                  <a:schemeClr val="tx1">
                    <a:lumMod val="50000"/>
                    <a:lumOff val="50000"/>
                  </a:schemeClr>
                </a:solidFill>
              </a:rPr>
              <a:t>15</a:t>
            </a:fld>
            <a:endParaRPr lang="it-IT" dirty="0">
              <a:solidFill>
                <a:schemeClr val="tx1">
                  <a:lumMod val="50000"/>
                  <a:lumOff val="50000"/>
                </a:schemeClr>
              </a:solidFill>
            </a:endParaRPr>
          </a:p>
        </p:txBody>
      </p:sp>
    </p:spTree>
    <p:extLst>
      <p:ext uri="{BB962C8B-B14F-4D97-AF65-F5344CB8AC3E}">
        <p14:creationId xmlns:p14="http://schemas.microsoft.com/office/powerpoint/2010/main" val="20890889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827584" y="1988840"/>
            <a:ext cx="7488832" cy="3456384"/>
          </a:xfrm>
        </p:spPr>
        <p:txBody>
          <a:bodyPr>
            <a:normAutofit fontScale="92500" lnSpcReduction="10000"/>
          </a:bodyPr>
          <a:lstStyle/>
          <a:p>
            <a:pPr algn="just">
              <a:lnSpc>
                <a:spcPct val="110000"/>
              </a:lnSpc>
            </a:pPr>
            <a:r>
              <a:rPr lang="en-GB" altLang="it-IT" sz="2800" dirty="0"/>
              <a:t>In the following of this presentation, we are interested in</a:t>
            </a:r>
          </a:p>
          <a:p>
            <a:pPr algn="just">
              <a:lnSpc>
                <a:spcPct val="110000"/>
              </a:lnSpc>
            </a:pPr>
            <a:endParaRPr lang="en-GB" altLang="it-IT" sz="1400" dirty="0"/>
          </a:p>
          <a:p>
            <a:pPr algn="just">
              <a:lnSpc>
                <a:spcPct val="110000"/>
              </a:lnSpc>
            </a:pPr>
            <a:r>
              <a:rPr lang="en-GB" altLang="it-IT" sz="3200" b="1" dirty="0">
                <a:solidFill>
                  <a:srgbClr val="FF0000"/>
                </a:solidFill>
              </a:rPr>
              <a:t>Part 1: Standards (and guidelines) for internal quality assurance within higher education institutions</a:t>
            </a:r>
          </a:p>
          <a:p>
            <a:pPr algn="just">
              <a:lnSpc>
                <a:spcPct val="110000"/>
              </a:lnSpc>
            </a:pPr>
            <a:endParaRPr lang="en-GB" altLang="it-IT" sz="1400" b="1" dirty="0">
              <a:solidFill>
                <a:srgbClr val="FF0000"/>
              </a:solidFill>
            </a:endParaRPr>
          </a:p>
          <a:p>
            <a:pPr algn="just">
              <a:lnSpc>
                <a:spcPct val="110000"/>
              </a:lnSpc>
            </a:pPr>
            <a:r>
              <a:rPr lang="en-GB" sz="2800" dirty="0"/>
              <a:t>of the ESG, articulated in </a:t>
            </a:r>
            <a:r>
              <a:rPr lang="en-GB" sz="2800" b="1" dirty="0"/>
              <a:t>10 standards</a:t>
            </a:r>
            <a:r>
              <a:rPr lang="en-GB" sz="2800" dirty="0"/>
              <a:t>. </a:t>
            </a:r>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5805263"/>
            <a:ext cx="504056" cy="6665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asellaDiTesto 4">
            <a:extLst>
              <a:ext uri="{FF2B5EF4-FFF2-40B4-BE49-F238E27FC236}">
                <a16:creationId xmlns:a16="http://schemas.microsoft.com/office/drawing/2014/main" id="{7D0B6B06-3693-400F-B7B6-9DD9C298DB2D}"/>
              </a:ext>
            </a:extLst>
          </p:cNvPr>
          <p:cNvSpPr txBox="1"/>
          <p:nvPr/>
        </p:nvSpPr>
        <p:spPr>
          <a:xfrm>
            <a:off x="8244408" y="6021288"/>
            <a:ext cx="504056" cy="369332"/>
          </a:xfrm>
          <a:prstGeom prst="rect">
            <a:avLst/>
          </a:prstGeom>
          <a:noFill/>
        </p:spPr>
        <p:txBody>
          <a:bodyPr wrap="square" rtlCol="0">
            <a:spAutoFit/>
          </a:bodyPr>
          <a:lstStyle/>
          <a:p>
            <a:fld id="{327A6CAB-5A9F-4B3A-9883-27AA69E75F1E}" type="slidenum">
              <a:rPr lang="it-IT" smtClean="0">
                <a:solidFill>
                  <a:schemeClr val="tx1">
                    <a:lumMod val="50000"/>
                    <a:lumOff val="50000"/>
                  </a:schemeClr>
                </a:solidFill>
              </a:rPr>
              <a:t>16</a:t>
            </a:fld>
            <a:endParaRPr lang="it-IT" dirty="0">
              <a:solidFill>
                <a:schemeClr val="tx1">
                  <a:lumMod val="50000"/>
                  <a:lumOff val="50000"/>
                </a:schemeClr>
              </a:solidFill>
            </a:endParaRPr>
          </a:p>
        </p:txBody>
      </p:sp>
    </p:spTree>
    <p:extLst>
      <p:ext uri="{BB962C8B-B14F-4D97-AF65-F5344CB8AC3E}">
        <p14:creationId xmlns:p14="http://schemas.microsoft.com/office/powerpoint/2010/main" val="12043156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611560" y="1025352"/>
            <a:ext cx="8136904" cy="5832648"/>
          </a:xfrm>
        </p:spPr>
        <p:txBody>
          <a:bodyPr/>
          <a:lstStyle/>
          <a:p>
            <a:pPr algn="l" eaLnBrk="1" hangingPunct="1">
              <a:spcBef>
                <a:spcPts val="0"/>
              </a:spcBef>
              <a:spcAft>
                <a:spcPts val="0"/>
              </a:spcAft>
            </a:pPr>
            <a:r>
              <a:rPr lang="en-GB" altLang="en-US" sz="3200" b="1" i="1" dirty="0" err="1">
                <a:solidFill>
                  <a:srgbClr val="FF0000"/>
                </a:solidFill>
              </a:rPr>
              <a:t>S.1</a:t>
            </a:r>
            <a:r>
              <a:rPr lang="en-GB" altLang="en-US" sz="3200" b="1" i="1" dirty="0">
                <a:solidFill>
                  <a:srgbClr val="FF0000"/>
                </a:solidFill>
              </a:rPr>
              <a:t> Policy for quality assurance</a:t>
            </a:r>
          </a:p>
          <a:p>
            <a:pPr eaLnBrk="1" hangingPunct="1">
              <a:spcBef>
                <a:spcPts val="0"/>
              </a:spcBef>
              <a:spcAft>
                <a:spcPts val="0"/>
              </a:spcAft>
            </a:pPr>
            <a:endParaRPr lang="en-GB" altLang="en-US" sz="1200" dirty="0"/>
          </a:p>
          <a:p>
            <a:pPr marL="92075" algn="just" eaLnBrk="1" hangingPunct="1">
              <a:spcBef>
                <a:spcPts val="0"/>
              </a:spcBef>
              <a:spcAft>
                <a:spcPts val="1200"/>
              </a:spcAft>
            </a:pPr>
            <a:r>
              <a:rPr lang="en-GB" altLang="en-US" sz="2800" b="1" u="sng" dirty="0"/>
              <a:t>Standard</a:t>
            </a:r>
            <a:endParaRPr lang="en-GB" altLang="en-US" sz="2800" b="1" dirty="0"/>
          </a:p>
          <a:p>
            <a:pPr marL="92075" algn="just" eaLnBrk="1" hangingPunct="1">
              <a:spcBef>
                <a:spcPts val="0"/>
              </a:spcBef>
              <a:spcAft>
                <a:spcPts val="1200"/>
              </a:spcAft>
            </a:pPr>
            <a:r>
              <a:rPr lang="en-GB" altLang="en-US" sz="2800" b="1" dirty="0"/>
              <a:t>Institutions</a:t>
            </a:r>
            <a:r>
              <a:rPr lang="en-GB" altLang="en-US" sz="2800" dirty="0"/>
              <a:t> should have a </a:t>
            </a:r>
            <a:r>
              <a:rPr lang="en-GB" altLang="en-US" sz="2800" b="1" dirty="0"/>
              <a:t>policy for QA </a:t>
            </a:r>
            <a:r>
              <a:rPr lang="en-GB" altLang="en-US" sz="2800" dirty="0"/>
              <a:t>that is made public and forms part of their strategic management. </a:t>
            </a:r>
          </a:p>
          <a:p>
            <a:pPr marL="92075" algn="just" eaLnBrk="1" hangingPunct="1">
              <a:spcBef>
                <a:spcPts val="0"/>
              </a:spcBef>
              <a:spcAft>
                <a:spcPts val="1200"/>
              </a:spcAft>
            </a:pPr>
            <a:r>
              <a:rPr lang="en-GB" altLang="en-US" sz="2800" dirty="0"/>
              <a:t>Internal stakeholders should </a:t>
            </a:r>
            <a:r>
              <a:rPr lang="en-GB" altLang="en-US" sz="2800" b="1" dirty="0"/>
              <a:t>develop and implement this policy through appropriate structures and processes</a:t>
            </a:r>
            <a:r>
              <a:rPr lang="en-GB" altLang="en-US" sz="2800" dirty="0"/>
              <a:t>, while involving external stakeholders.</a:t>
            </a:r>
          </a:p>
          <a:p>
            <a:pPr marL="92075" algn="just" eaLnBrk="1" hangingPunct="1">
              <a:spcBef>
                <a:spcPts val="0"/>
              </a:spcBef>
              <a:spcAft>
                <a:spcPts val="600"/>
              </a:spcAft>
            </a:pPr>
            <a:r>
              <a:rPr lang="en-GB" altLang="en-US" sz="2800" b="1" dirty="0"/>
              <a:t>Stakeholders</a:t>
            </a:r>
            <a:r>
              <a:rPr lang="en-GB" altLang="en-US" sz="2800" dirty="0"/>
              <a:t> </a:t>
            </a:r>
            <a:r>
              <a:rPr lang="en-GB" altLang="en-US" sz="2800" b="1" dirty="0"/>
              <a:t>are understood to cover all actors within an institution</a:t>
            </a:r>
            <a:r>
              <a:rPr lang="en-GB" altLang="en-US" sz="2800" dirty="0"/>
              <a:t>, including students and staff, as well as external stakeholders such as employers and external partners of an institution.</a:t>
            </a:r>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5805263"/>
            <a:ext cx="504056" cy="6665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asellaDiTesto 4">
            <a:extLst>
              <a:ext uri="{FF2B5EF4-FFF2-40B4-BE49-F238E27FC236}">
                <a16:creationId xmlns:a16="http://schemas.microsoft.com/office/drawing/2014/main" id="{057A4850-6AB0-49ED-ADA2-81F0CBFA1A1F}"/>
              </a:ext>
            </a:extLst>
          </p:cNvPr>
          <p:cNvSpPr txBox="1"/>
          <p:nvPr/>
        </p:nvSpPr>
        <p:spPr>
          <a:xfrm>
            <a:off x="8244408" y="6021288"/>
            <a:ext cx="504056" cy="369332"/>
          </a:xfrm>
          <a:prstGeom prst="rect">
            <a:avLst/>
          </a:prstGeom>
          <a:noFill/>
        </p:spPr>
        <p:txBody>
          <a:bodyPr wrap="square" rtlCol="0">
            <a:spAutoFit/>
          </a:bodyPr>
          <a:lstStyle/>
          <a:p>
            <a:fld id="{327A6CAB-5A9F-4B3A-9883-27AA69E75F1E}" type="slidenum">
              <a:rPr lang="it-IT" smtClean="0">
                <a:solidFill>
                  <a:schemeClr val="tx1">
                    <a:lumMod val="50000"/>
                    <a:lumOff val="50000"/>
                  </a:schemeClr>
                </a:solidFill>
              </a:rPr>
              <a:t>17</a:t>
            </a:fld>
            <a:endParaRPr lang="it-IT" dirty="0">
              <a:solidFill>
                <a:schemeClr val="tx1">
                  <a:lumMod val="50000"/>
                  <a:lumOff val="50000"/>
                </a:schemeClr>
              </a:solidFill>
            </a:endParaRPr>
          </a:p>
        </p:txBody>
      </p:sp>
    </p:spTree>
    <p:extLst>
      <p:ext uri="{BB962C8B-B14F-4D97-AF65-F5344CB8AC3E}">
        <p14:creationId xmlns:p14="http://schemas.microsoft.com/office/powerpoint/2010/main" val="29709394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827584" y="980728"/>
            <a:ext cx="7488832" cy="4464496"/>
          </a:xfrm>
        </p:spPr>
        <p:txBody>
          <a:bodyPr>
            <a:normAutofit/>
          </a:bodyPr>
          <a:lstStyle/>
          <a:p>
            <a:pPr algn="l" eaLnBrk="1" hangingPunct="1"/>
            <a:r>
              <a:rPr lang="it-IT" altLang="it-IT" sz="2800" b="1" i="1" dirty="0" err="1">
                <a:solidFill>
                  <a:srgbClr val="FF0000"/>
                </a:solidFill>
              </a:rPr>
              <a:t>Processes</a:t>
            </a:r>
            <a:r>
              <a:rPr lang="it-IT" altLang="it-IT" sz="2800" b="1" i="1" dirty="0">
                <a:solidFill>
                  <a:srgbClr val="FF0000"/>
                </a:solidFill>
              </a:rPr>
              <a:t> </a:t>
            </a:r>
            <a:r>
              <a:rPr lang="it-IT" altLang="it-IT" sz="2800" b="1" i="1" dirty="0" err="1">
                <a:solidFill>
                  <a:srgbClr val="FF0000"/>
                </a:solidFill>
              </a:rPr>
              <a:t>associated</a:t>
            </a:r>
            <a:r>
              <a:rPr lang="it-IT" altLang="it-IT" sz="2800" b="1" i="1" dirty="0">
                <a:solidFill>
                  <a:srgbClr val="FF0000"/>
                </a:solidFill>
              </a:rPr>
              <a:t> to Standard 1</a:t>
            </a:r>
          </a:p>
          <a:p>
            <a:pPr eaLnBrk="1" hangingPunct="1"/>
            <a:endParaRPr lang="it-IT" altLang="it-IT" sz="1200" u="sng" dirty="0"/>
          </a:p>
          <a:p>
            <a:pPr marL="449263" indent="-449263" algn="just">
              <a:spcBef>
                <a:spcPts val="0"/>
              </a:spcBef>
              <a:spcAft>
                <a:spcPts val="1200"/>
              </a:spcAft>
              <a:buClr>
                <a:srgbClr val="00B050"/>
              </a:buClr>
              <a:buFont typeface="Wingdings" panose="05000000000000000000" pitchFamily="2" charset="2"/>
              <a:buChar char="Ø"/>
            </a:pPr>
            <a:endParaRPr lang="en-GB" sz="2800" dirty="0"/>
          </a:p>
          <a:p>
            <a:pPr marL="449263" indent="-449263" algn="just">
              <a:spcBef>
                <a:spcPts val="0"/>
              </a:spcBef>
              <a:spcAft>
                <a:spcPts val="1200"/>
              </a:spcAft>
              <a:buClr>
                <a:srgbClr val="00B050"/>
              </a:buClr>
              <a:buSzPct val="80000"/>
              <a:buFont typeface="Wingdings" panose="05000000000000000000" pitchFamily="2" charset="2"/>
              <a:buChar char="Ø"/>
            </a:pPr>
            <a:r>
              <a:rPr lang="en-GB" sz="2800" dirty="0"/>
              <a:t>Definition of the policy and organization </a:t>
            </a:r>
            <a:r>
              <a:rPr lang="en-GB" sz="2800" i="1" dirty="0"/>
              <a:t>(processes and organizational structure)</a:t>
            </a:r>
            <a:r>
              <a:rPr lang="en-GB" sz="2800" dirty="0"/>
              <a:t> for the QA of SPs </a:t>
            </a:r>
            <a:r>
              <a:rPr lang="en-GB" sz="2800" i="1" dirty="0"/>
              <a:t>(at institutional level)</a:t>
            </a:r>
            <a:endParaRPr lang="it-IT" sz="2800" i="1" dirty="0"/>
          </a:p>
          <a:p>
            <a:pPr marL="449263" indent="-449263" algn="just">
              <a:buClr>
                <a:srgbClr val="00B050"/>
              </a:buClr>
              <a:buSzPct val="80000"/>
              <a:buFont typeface="Wingdings" panose="05000000000000000000" pitchFamily="2" charset="2"/>
              <a:buChar char="Ø"/>
            </a:pPr>
            <a:r>
              <a:rPr lang="en-GB" sz="2800" dirty="0"/>
              <a:t>Definition of the management system of SPs </a:t>
            </a:r>
            <a:r>
              <a:rPr lang="en-GB" sz="2800" i="1" dirty="0"/>
              <a:t>(processes and organizational structure for the SPs’ management)</a:t>
            </a:r>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5805263"/>
            <a:ext cx="504056" cy="6665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asellaDiTesto 4">
            <a:extLst>
              <a:ext uri="{FF2B5EF4-FFF2-40B4-BE49-F238E27FC236}">
                <a16:creationId xmlns:a16="http://schemas.microsoft.com/office/drawing/2014/main" id="{8BE6C954-05E7-435B-B1AF-CC00ED36973D}"/>
              </a:ext>
            </a:extLst>
          </p:cNvPr>
          <p:cNvSpPr txBox="1"/>
          <p:nvPr/>
        </p:nvSpPr>
        <p:spPr>
          <a:xfrm>
            <a:off x="8244408" y="6021288"/>
            <a:ext cx="504056" cy="369332"/>
          </a:xfrm>
          <a:prstGeom prst="rect">
            <a:avLst/>
          </a:prstGeom>
          <a:noFill/>
        </p:spPr>
        <p:txBody>
          <a:bodyPr wrap="square" rtlCol="0">
            <a:spAutoFit/>
          </a:bodyPr>
          <a:lstStyle/>
          <a:p>
            <a:fld id="{327A6CAB-5A9F-4B3A-9883-27AA69E75F1E}" type="slidenum">
              <a:rPr lang="it-IT" smtClean="0">
                <a:solidFill>
                  <a:schemeClr val="tx1">
                    <a:lumMod val="50000"/>
                    <a:lumOff val="50000"/>
                  </a:schemeClr>
                </a:solidFill>
              </a:rPr>
              <a:t>18</a:t>
            </a:fld>
            <a:endParaRPr lang="it-IT" dirty="0">
              <a:solidFill>
                <a:schemeClr val="tx1">
                  <a:lumMod val="50000"/>
                  <a:lumOff val="50000"/>
                </a:schemeClr>
              </a:solidFill>
            </a:endParaRPr>
          </a:p>
        </p:txBody>
      </p:sp>
    </p:spTree>
    <p:extLst>
      <p:ext uri="{BB962C8B-B14F-4D97-AF65-F5344CB8AC3E}">
        <p14:creationId xmlns:p14="http://schemas.microsoft.com/office/powerpoint/2010/main" val="10523366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827584" y="1602042"/>
            <a:ext cx="7488832" cy="4635270"/>
          </a:xfrm>
        </p:spPr>
        <p:txBody>
          <a:bodyPr>
            <a:noAutofit/>
          </a:bodyPr>
          <a:lstStyle/>
          <a:p>
            <a:pPr algn="just" eaLnBrk="1" hangingPunct="1">
              <a:spcBef>
                <a:spcPts val="0"/>
              </a:spcBef>
              <a:spcAft>
                <a:spcPts val="1200"/>
              </a:spcAft>
              <a:buClr>
                <a:srgbClr val="00B050"/>
              </a:buClr>
            </a:pPr>
            <a:r>
              <a:rPr lang="en-GB" altLang="ja-JP" sz="2000" i="1" dirty="0">
                <a:ea typeface="ＭＳ Ｐゴシック" panose="020B0600070205080204" pitchFamily="34" charset="-128"/>
              </a:rPr>
              <a:t>The policy should </a:t>
            </a:r>
            <a:r>
              <a:rPr lang="en-GB" altLang="ja-JP" sz="2000" b="1" i="1" dirty="0">
                <a:ea typeface="ＭＳ Ｐゴシック" panose="020B0600070205080204" pitchFamily="34" charset="-128"/>
              </a:rPr>
              <a:t>take account of both the national context in which the institution operates and the institutional context</a:t>
            </a:r>
            <a:r>
              <a:rPr lang="en-GB" altLang="ja-JP" sz="2000" i="1" dirty="0">
                <a:ea typeface="ＭＳ Ｐゴシック" panose="020B0600070205080204" pitchFamily="34" charset="-128"/>
              </a:rPr>
              <a:t>. </a:t>
            </a:r>
          </a:p>
          <a:p>
            <a:pPr marL="360363" indent="-360363" algn="just" eaLnBrk="1" hangingPunct="1">
              <a:spcBef>
                <a:spcPts val="0"/>
              </a:spcBef>
              <a:spcAft>
                <a:spcPts val="600"/>
              </a:spcAft>
              <a:buClr>
                <a:srgbClr val="00B050"/>
              </a:buClr>
              <a:buFont typeface="Wingdings" panose="05000000000000000000" pitchFamily="2" charset="2"/>
              <a:buChar char="§"/>
            </a:pPr>
            <a:r>
              <a:rPr lang="en-GB" altLang="ja-JP" sz="2000" b="1" i="1" dirty="0">
                <a:ea typeface="ＭＳ Ｐゴシック" panose="020B0600070205080204" pitchFamily="34" charset="-128"/>
              </a:rPr>
              <a:t>Such a </a:t>
            </a:r>
            <a:r>
              <a:rPr lang="en-GB" altLang="ja-JP" sz="2000" b="1" i="1" dirty="0">
                <a:solidFill>
                  <a:srgbClr val="FF0000"/>
                </a:solidFill>
                <a:ea typeface="ＭＳ Ｐゴシック" panose="020B0600070205080204" pitchFamily="34" charset="-128"/>
              </a:rPr>
              <a:t>policy should support</a:t>
            </a:r>
            <a:r>
              <a:rPr lang="en-GB" altLang="ja-JP" sz="2000" i="1" dirty="0">
                <a:ea typeface="ＭＳ Ｐゴシック" panose="020B0600070205080204" pitchFamily="34" charset="-128"/>
              </a:rPr>
              <a:t>:</a:t>
            </a:r>
          </a:p>
          <a:p>
            <a:pPr marL="628650" indent="-276225" algn="just" eaLnBrk="1" hangingPunct="1">
              <a:lnSpc>
                <a:spcPct val="100000"/>
              </a:lnSpc>
              <a:spcBef>
                <a:spcPts val="0"/>
              </a:spcBef>
              <a:spcAft>
                <a:spcPts val="300"/>
              </a:spcAft>
              <a:buClr>
                <a:srgbClr val="00B050"/>
              </a:buClr>
              <a:buFont typeface="Courier New" panose="02070309020205020404" pitchFamily="49" charset="0"/>
              <a:buChar char="o"/>
              <a:tabLst>
                <a:tab pos="722313" algn="l"/>
              </a:tabLst>
            </a:pPr>
            <a:r>
              <a:rPr lang="en-GB" altLang="ja-JP" b="1" i="1" dirty="0">
                <a:solidFill>
                  <a:srgbClr val="0070C0"/>
                </a:solidFill>
                <a:ea typeface="ＭＳ Ｐゴシック" panose="020B0600070205080204" pitchFamily="34" charset="-128"/>
              </a:rPr>
              <a:t>interrelation between education and (international) professional field; </a:t>
            </a:r>
          </a:p>
          <a:p>
            <a:pPr marL="628650" indent="-276225" algn="just" eaLnBrk="1" hangingPunct="1">
              <a:lnSpc>
                <a:spcPct val="100000"/>
              </a:lnSpc>
              <a:spcBef>
                <a:spcPts val="0"/>
              </a:spcBef>
              <a:spcAft>
                <a:spcPts val="300"/>
              </a:spcAft>
              <a:buClr>
                <a:srgbClr val="00B050"/>
              </a:buClr>
              <a:buFont typeface="Courier New" panose="02070309020205020404" pitchFamily="49" charset="0"/>
              <a:buChar char="o"/>
              <a:tabLst>
                <a:tab pos="722313" algn="l"/>
              </a:tabLst>
            </a:pPr>
            <a:r>
              <a:rPr lang="en-GB" altLang="ja-JP" b="1" i="1" dirty="0">
                <a:solidFill>
                  <a:srgbClr val="0070C0"/>
                </a:solidFill>
                <a:ea typeface="ＭＳ Ｐゴシック" panose="020B0600070205080204" pitchFamily="34" charset="-128"/>
              </a:rPr>
              <a:t>relationship between research and teaching &amp; learning;</a:t>
            </a:r>
          </a:p>
          <a:p>
            <a:pPr marL="628650" lvl="0" indent="-276225" algn="just" eaLnBrk="1" hangingPunct="1">
              <a:lnSpc>
                <a:spcPct val="100000"/>
              </a:lnSpc>
              <a:spcBef>
                <a:spcPts val="0"/>
              </a:spcBef>
              <a:spcAft>
                <a:spcPts val="300"/>
              </a:spcAft>
              <a:buClr>
                <a:srgbClr val="00B050"/>
              </a:buClr>
              <a:buFont typeface="Courier New" panose="02070309020205020404" pitchFamily="49" charset="0"/>
              <a:buChar char="o"/>
              <a:tabLst>
                <a:tab pos="722313" algn="l"/>
              </a:tabLst>
            </a:pPr>
            <a:r>
              <a:rPr lang="en-GB" altLang="ja-JP" b="1" i="1" kern="1200" dirty="0">
                <a:solidFill>
                  <a:srgbClr val="0070C0"/>
                </a:solidFill>
                <a:ea typeface="ＭＳ Ｐゴシック" panose="020B0600070205080204" pitchFamily="34" charset="-128"/>
              </a:rPr>
              <a:t>availability and development of facilities &amp; student support services;</a:t>
            </a:r>
          </a:p>
          <a:p>
            <a:pPr marL="628650" lvl="0" indent="-276225" algn="just">
              <a:lnSpc>
                <a:spcPct val="100000"/>
              </a:lnSpc>
              <a:spcBef>
                <a:spcPts val="0"/>
              </a:spcBef>
              <a:spcAft>
                <a:spcPts val="300"/>
              </a:spcAft>
              <a:buClr>
                <a:srgbClr val="00B050"/>
              </a:buClr>
              <a:buFont typeface="Courier New" panose="02070309020205020404" pitchFamily="49" charset="0"/>
              <a:buChar char="o"/>
              <a:tabLst>
                <a:tab pos="722313" algn="l"/>
              </a:tabLst>
            </a:pPr>
            <a:r>
              <a:rPr lang="en-US" altLang="ja-JP" b="1" i="1" dirty="0">
                <a:solidFill>
                  <a:srgbClr val="0070C0"/>
                </a:solidFill>
                <a:ea typeface="ＭＳ Ｐゴシック" panose="020B0600070205080204" pitchFamily="34" charset="-128"/>
              </a:rPr>
              <a:t>organization of the QA system of the SPs;</a:t>
            </a:r>
          </a:p>
          <a:p>
            <a:pPr marL="628650" lvl="0" indent="-276225" algn="just">
              <a:lnSpc>
                <a:spcPct val="100000"/>
              </a:lnSpc>
              <a:spcBef>
                <a:spcPts val="0"/>
              </a:spcBef>
              <a:spcAft>
                <a:spcPts val="300"/>
              </a:spcAft>
              <a:buClr>
                <a:srgbClr val="00B050"/>
              </a:buClr>
              <a:buFont typeface="Courier New" panose="02070309020205020404" pitchFamily="49" charset="0"/>
              <a:buChar char="o"/>
              <a:tabLst>
                <a:tab pos="722313" algn="l"/>
              </a:tabLst>
            </a:pPr>
            <a:r>
              <a:rPr lang="en-US" altLang="ja-JP" b="1" i="1" dirty="0">
                <a:solidFill>
                  <a:srgbClr val="0070C0"/>
                </a:solidFill>
                <a:ea typeface="ＭＳ Ｐゴシック" panose="020B0600070205080204" pitchFamily="34" charset="-128"/>
              </a:rPr>
              <a:t>development of a quality culture in which all internal stakeholders (SPs’ leaders, staff, students) assume responsibility for SPs’ quality;</a:t>
            </a:r>
          </a:p>
          <a:p>
            <a:pPr marL="628650" lvl="0" indent="-276225" algn="just">
              <a:lnSpc>
                <a:spcPct val="100000"/>
              </a:lnSpc>
              <a:spcBef>
                <a:spcPts val="0"/>
              </a:spcBef>
              <a:spcAft>
                <a:spcPts val="300"/>
              </a:spcAft>
              <a:buClr>
                <a:srgbClr val="00B050"/>
              </a:buClr>
              <a:buFont typeface="Courier New" panose="02070309020205020404" pitchFamily="49" charset="0"/>
              <a:buChar char="o"/>
              <a:tabLst>
                <a:tab pos="722313" algn="l"/>
              </a:tabLst>
            </a:pPr>
            <a:r>
              <a:rPr lang="en-US" altLang="ja-JP" b="1" i="1" dirty="0">
                <a:solidFill>
                  <a:srgbClr val="0070C0"/>
                </a:solidFill>
                <a:ea typeface="ＭＳ Ｐゴシック" panose="020B0600070205080204" pitchFamily="34" charset="-128"/>
              </a:rPr>
              <a:t>involvement of external stakeholders (alumni, representatives of the professional fields) in QA of SPs. </a:t>
            </a:r>
          </a:p>
          <a:p>
            <a:pPr marL="268288" algn="just">
              <a:lnSpc>
                <a:spcPct val="100000"/>
              </a:lnSpc>
              <a:spcBef>
                <a:spcPts val="0"/>
              </a:spcBef>
              <a:spcAft>
                <a:spcPts val="300"/>
              </a:spcAft>
              <a:buClr>
                <a:srgbClr val="00B050"/>
              </a:buClr>
              <a:tabLst>
                <a:tab pos="722313" algn="l"/>
              </a:tabLst>
            </a:pPr>
            <a:endParaRPr lang="en-GB" altLang="ja-JP" i="1" dirty="0">
              <a:solidFill>
                <a:srgbClr val="000066"/>
              </a:solidFill>
              <a:ea typeface="ＭＳ Ｐゴシック" panose="020B0600070205080204" pitchFamily="34" charset="-128"/>
            </a:endParaRPr>
          </a:p>
          <a:p>
            <a:pPr marL="268288" algn="just">
              <a:lnSpc>
                <a:spcPct val="100000"/>
              </a:lnSpc>
              <a:spcBef>
                <a:spcPts val="0"/>
              </a:spcBef>
              <a:spcAft>
                <a:spcPts val="300"/>
              </a:spcAft>
              <a:buClr>
                <a:srgbClr val="00B050"/>
              </a:buClr>
              <a:tabLst>
                <a:tab pos="722313" algn="l"/>
              </a:tabLst>
            </a:pPr>
            <a:r>
              <a:rPr lang="en-GB" altLang="ja-JP" i="1" dirty="0">
                <a:solidFill>
                  <a:srgbClr val="000066"/>
                </a:solidFill>
                <a:ea typeface="ＭＳ Ｐゴシック" panose="020B0600070205080204" pitchFamily="34" charset="-128"/>
              </a:rPr>
              <a:t>Moreover, also in order to contribute to the accountability of the institution, the policy should have a </a:t>
            </a:r>
            <a:r>
              <a:rPr lang="en-GB" altLang="ja-JP" b="1" i="1" dirty="0">
                <a:solidFill>
                  <a:srgbClr val="000066"/>
                </a:solidFill>
                <a:ea typeface="ＭＳ Ｐゴシック" panose="020B0600070205080204" pitchFamily="34" charset="-128"/>
              </a:rPr>
              <a:t>formal status and be publicly available</a:t>
            </a:r>
            <a:r>
              <a:rPr lang="en-GB" altLang="ja-JP" i="1" dirty="0">
                <a:solidFill>
                  <a:srgbClr val="000066"/>
                </a:solidFill>
                <a:ea typeface="ＭＳ Ｐゴシック" panose="020B0600070205080204" pitchFamily="34" charset="-128"/>
              </a:rPr>
              <a:t>.</a:t>
            </a:r>
            <a:endParaRPr lang="it-IT" altLang="it-IT" i="1" dirty="0">
              <a:solidFill>
                <a:srgbClr val="000066"/>
              </a:solidFill>
            </a:endParaRPr>
          </a:p>
          <a:p>
            <a:pPr marL="722313" lvl="0" indent="-369888" algn="just">
              <a:lnSpc>
                <a:spcPct val="100000"/>
              </a:lnSpc>
              <a:spcBef>
                <a:spcPts val="0"/>
              </a:spcBef>
              <a:spcAft>
                <a:spcPts val="300"/>
              </a:spcAft>
              <a:buClr>
                <a:srgbClr val="00B050"/>
              </a:buClr>
              <a:buFont typeface="Courier New" panose="02070309020205020404" pitchFamily="49" charset="0"/>
              <a:buChar char="o"/>
              <a:tabLst>
                <a:tab pos="722313" algn="l"/>
              </a:tabLst>
            </a:pPr>
            <a:endParaRPr lang="en-GB" altLang="ja-JP" i="1" kern="1200" dirty="0">
              <a:solidFill>
                <a:srgbClr val="000066"/>
              </a:solidFill>
              <a:ea typeface="ＭＳ Ｐゴシック" panose="020B0600070205080204" pitchFamily="34" charset="-128"/>
            </a:endParaRPr>
          </a:p>
          <a:p>
            <a:pPr marL="457200" indent="-457200" algn="just" eaLnBrk="1" hangingPunct="1">
              <a:spcBef>
                <a:spcPts val="0"/>
              </a:spcBef>
              <a:spcAft>
                <a:spcPts val="0"/>
              </a:spcAft>
              <a:buClr>
                <a:srgbClr val="00B050"/>
              </a:buClr>
              <a:buFont typeface="Wingdings" panose="05000000000000000000" pitchFamily="2" charset="2"/>
              <a:buChar char="§"/>
            </a:pPr>
            <a:endParaRPr lang="it-IT" altLang="it-IT" sz="2000" dirty="0"/>
          </a:p>
          <a:p>
            <a:pPr algn="ctr">
              <a:spcBef>
                <a:spcPts val="0"/>
              </a:spcBef>
              <a:spcAft>
                <a:spcPts val="0"/>
              </a:spcAft>
            </a:pPr>
            <a:endParaRPr lang="en-GB" sz="2000" i="1" dirty="0"/>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5805263"/>
            <a:ext cx="504056" cy="6665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asellaDiTesto 4">
            <a:extLst>
              <a:ext uri="{FF2B5EF4-FFF2-40B4-BE49-F238E27FC236}">
                <a16:creationId xmlns:a16="http://schemas.microsoft.com/office/drawing/2014/main" id="{C40649D9-C88D-4AB6-B57C-90CBFF958932}"/>
              </a:ext>
            </a:extLst>
          </p:cNvPr>
          <p:cNvSpPr txBox="1"/>
          <p:nvPr/>
        </p:nvSpPr>
        <p:spPr>
          <a:xfrm>
            <a:off x="8244408" y="6021288"/>
            <a:ext cx="504056" cy="369332"/>
          </a:xfrm>
          <a:prstGeom prst="rect">
            <a:avLst/>
          </a:prstGeom>
          <a:noFill/>
        </p:spPr>
        <p:txBody>
          <a:bodyPr wrap="square" rtlCol="0">
            <a:spAutoFit/>
          </a:bodyPr>
          <a:lstStyle/>
          <a:p>
            <a:fld id="{327A6CAB-5A9F-4B3A-9883-27AA69E75F1E}" type="slidenum">
              <a:rPr lang="it-IT" smtClean="0">
                <a:solidFill>
                  <a:schemeClr val="tx1">
                    <a:lumMod val="50000"/>
                    <a:lumOff val="50000"/>
                  </a:schemeClr>
                </a:solidFill>
              </a:rPr>
              <a:t>19</a:t>
            </a:fld>
            <a:endParaRPr lang="it-IT" dirty="0">
              <a:solidFill>
                <a:schemeClr val="tx1">
                  <a:lumMod val="50000"/>
                  <a:lumOff val="50000"/>
                </a:schemeClr>
              </a:solidFill>
            </a:endParaRPr>
          </a:p>
        </p:txBody>
      </p:sp>
      <p:sp>
        <p:nvSpPr>
          <p:cNvPr id="2" name="Rettangolo 1">
            <a:extLst>
              <a:ext uri="{FF2B5EF4-FFF2-40B4-BE49-F238E27FC236}">
                <a16:creationId xmlns:a16="http://schemas.microsoft.com/office/drawing/2014/main" id="{6C84659F-9366-4722-8798-B3188EEEE081}"/>
              </a:ext>
            </a:extLst>
          </p:cNvPr>
          <p:cNvSpPr/>
          <p:nvPr/>
        </p:nvSpPr>
        <p:spPr>
          <a:xfrm>
            <a:off x="683568" y="743366"/>
            <a:ext cx="7488832" cy="769441"/>
          </a:xfrm>
          <a:prstGeom prst="rect">
            <a:avLst/>
          </a:prstGeom>
        </p:spPr>
        <p:txBody>
          <a:bodyPr wrap="square">
            <a:spAutoFit/>
          </a:bodyPr>
          <a:lstStyle/>
          <a:p>
            <a:r>
              <a:rPr lang="en-GB" altLang="ja-JP" sz="2200" i="1" dirty="0">
                <a:solidFill>
                  <a:prstClr val="black"/>
                </a:solidFill>
                <a:latin typeface="Calibri" panose="020F0502020204030204"/>
                <a:ea typeface="ＭＳ Ｐゴシック" panose="020B0600070205080204" pitchFamily="34" charset="-128"/>
                <a:cs typeface="+mn-cs"/>
              </a:rPr>
              <a:t>Adequate </a:t>
            </a:r>
            <a:r>
              <a:rPr lang="en-GB" altLang="ja-JP" sz="2200" b="1" i="1" dirty="0">
                <a:solidFill>
                  <a:srgbClr val="FF0000"/>
                </a:solidFill>
                <a:latin typeface="Calibri" panose="020F0502020204030204"/>
                <a:ea typeface="ＭＳ Ｐゴシック" panose="020B0600070205080204" pitchFamily="34" charset="-128"/>
                <a:cs typeface="+mn-cs"/>
              </a:rPr>
              <a:t>policy for the QA of SPs </a:t>
            </a:r>
            <a:r>
              <a:rPr lang="en-GB" altLang="ja-JP" sz="2200" i="1" dirty="0">
                <a:solidFill>
                  <a:schemeClr val="tx1"/>
                </a:solidFill>
                <a:latin typeface="Calibri" panose="020F0502020204030204"/>
                <a:ea typeface="ＭＳ Ｐゴシック" panose="020B0600070205080204" pitchFamily="34" charset="-128"/>
                <a:cs typeface="+mn-cs"/>
              </a:rPr>
              <a:t>to be </a:t>
            </a:r>
            <a:r>
              <a:rPr lang="en-GB" altLang="it-IT" sz="2200" i="1" dirty="0">
                <a:solidFill>
                  <a:prstClr val="black"/>
                </a:solidFill>
                <a:latin typeface="Calibri" panose="020F0502020204030204"/>
                <a:cs typeface="+mn-cs"/>
              </a:rPr>
              <a:t>pursued</a:t>
            </a:r>
            <a:r>
              <a:rPr lang="en-GB" altLang="ja-JP" sz="2200" i="1" dirty="0">
                <a:solidFill>
                  <a:schemeClr val="tx1"/>
                </a:solidFill>
                <a:latin typeface="Calibri" panose="020F0502020204030204"/>
                <a:ea typeface="ＭＳ Ｐゴシック" panose="020B0600070205080204" pitchFamily="34" charset="-128"/>
                <a:cs typeface="+mn-cs"/>
              </a:rPr>
              <a:t> by t</a:t>
            </a:r>
            <a:r>
              <a:rPr lang="en-GB" altLang="it-IT" sz="2200" i="1" dirty="0">
                <a:solidFill>
                  <a:prstClr val="black"/>
                </a:solidFill>
                <a:latin typeface="Calibri" panose="020F0502020204030204"/>
                <a:cs typeface="+mn-cs"/>
              </a:rPr>
              <a:t>he </a:t>
            </a:r>
            <a:r>
              <a:rPr lang="en-GB" altLang="it-IT" sz="2200" b="1" i="1" dirty="0" err="1">
                <a:solidFill>
                  <a:srgbClr val="FF0000"/>
                </a:solidFill>
                <a:latin typeface="Calibri" panose="020F0502020204030204"/>
                <a:cs typeface="+mn-cs"/>
              </a:rPr>
              <a:t>HEI</a:t>
            </a:r>
            <a:r>
              <a:rPr lang="en-GB" altLang="it-IT" sz="2200" b="1" i="1" dirty="0">
                <a:solidFill>
                  <a:prstClr val="black"/>
                </a:solidFill>
                <a:latin typeface="Calibri" panose="020F0502020204030204"/>
                <a:cs typeface="+mn-cs"/>
              </a:rPr>
              <a:t> which the SP belongs to </a:t>
            </a:r>
            <a:endParaRPr lang="it-IT" sz="2200" dirty="0"/>
          </a:p>
        </p:txBody>
      </p:sp>
    </p:spTree>
    <p:extLst>
      <p:ext uri="{BB962C8B-B14F-4D97-AF65-F5344CB8AC3E}">
        <p14:creationId xmlns:p14="http://schemas.microsoft.com/office/powerpoint/2010/main" val="30555500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683568" y="980728"/>
            <a:ext cx="7632848" cy="5170646"/>
          </a:xfrm>
          <a:prstGeom prst="rect">
            <a:avLst/>
          </a:prstGeom>
          <a:noFill/>
        </p:spPr>
        <p:txBody>
          <a:bodyPr wrap="square" rtlCol="0">
            <a:spAutoFit/>
          </a:bodyPr>
          <a:lstStyle/>
          <a:p>
            <a:pPr>
              <a:defRPr/>
            </a:pPr>
            <a:r>
              <a:rPr lang="en-GB" altLang="it-IT" sz="3200" b="1" i="1" dirty="0">
                <a:solidFill>
                  <a:srgbClr val="FF0000"/>
                </a:solidFill>
                <a:latin typeface="Calibri" panose="020F0502020204030204" pitchFamily="34" charset="0"/>
              </a:rPr>
              <a:t>Aim of the presentation</a:t>
            </a:r>
            <a:endParaRPr lang="en-GB" altLang="it-IT" sz="2400" b="1" i="1" dirty="0">
              <a:solidFill>
                <a:srgbClr val="000066"/>
              </a:solidFill>
              <a:latin typeface="Calibri" panose="020F0502020204030204" pitchFamily="34" charset="0"/>
            </a:endParaRPr>
          </a:p>
          <a:p>
            <a:pPr>
              <a:defRPr/>
            </a:pPr>
            <a:endParaRPr lang="en-GB" altLang="it-IT" sz="2800" b="1" u="sng" dirty="0">
              <a:solidFill>
                <a:srgbClr val="002060"/>
              </a:solidFill>
              <a:latin typeface="+mj-lt"/>
            </a:endParaRPr>
          </a:p>
          <a:p>
            <a:pPr marL="457200" indent="-457200">
              <a:buClr>
                <a:srgbClr val="00B050"/>
              </a:buClr>
              <a:buFont typeface="Wingdings" panose="05000000000000000000" pitchFamily="2" charset="2"/>
              <a:buChar char="Ø"/>
            </a:pPr>
            <a:r>
              <a:rPr lang="en-GB" sz="2800" b="1" dirty="0">
                <a:solidFill>
                  <a:srgbClr val="002060"/>
                </a:solidFill>
                <a:latin typeface="+mj-lt"/>
              </a:rPr>
              <a:t>To describe the definition of effective Quality Assurance (QA) systems coherent with the «Bologna Process» requirement and the </a:t>
            </a:r>
            <a:r>
              <a:rPr lang="en-GB" sz="2800" b="1" dirty="0" err="1">
                <a:solidFill>
                  <a:srgbClr val="002060"/>
                </a:solidFill>
                <a:latin typeface="+mj-lt"/>
              </a:rPr>
              <a:t>ESG</a:t>
            </a:r>
            <a:r>
              <a:rPr lang="en-GB" sz="2800" b="1" dirty="0">
                <a:solidFill>
                  <a:srgbClr val="002060"/>
                </a:solidFill>
                <a:latin typeface="+mj-lt"/>
              </a:rPr>
              <a:t> *</a:t>
            </a:r>
          </a:p>
          <a:p>
            <a:pPr marL="457200" indent="-457200">
              <a:buClr>
                <a:srgbClr val="00B050"/>
              </a:buClr>
              <a:buFont typeface="Wingdings" panose="05000000000000000000" pitchFamily="2" charset="2"/>
              <a:buChar char="Ø"/>
            </a:pPr>
            <a:endParaRPr lang="en-GB" sz="2800" b="1" dirty="0">
              <a:solidFill>
                <a:srgbClr val="002060"/>
              </a:solidFill>
              <a:latin typeface="+mj-lt"/>
            </a:endParaRPr>
          </a:p>
          <a:p>
            <a:pPr marL="457200" indent="-457200">
              <a:buClr>
                <a:srgbClr val="00B050"/>
              </a:buClr>
              <a:buFont typeface="Wingdings" panose="05000000000000000000" pitchFamily="2" charset="2"/>
              <a:buChar char="Ø"/>
            </a:pPr>
            <a:r>
              <a:rPr lang="en-GB" sz="2800" b="1" dirty="0">
                <a:solidFill>
                  <a:srgbClr val="002060"/>
                </a:solidFill>
                <a:latin typeface="+mj-lt"/>
              </a:rPr>
              <a:t>To describe some processes to be managed by Higher Education Institutions (</a:t>
            </a:r>
            <a:r>
              <a:rPr lang="en-GB" sz="2800" b="1" dirty="0" err="1">
                <a:solidFill>
                  <a:srgbClr val="002060"/>
                </a:solidFill>
                <a:latin typeface="+mj-lt"/>
              </a:rPr>
              <a:t>HEIs</a:t>
            </a:r>
            <a:r>
              <a:rPr lang="en-GB" sz="2800" b="1" dirty="0">
                <a:solidFill>
                  <a:srgbClr val="002060"/>
                </a:solidFill>
                <a:latin typeface="+mj-lt"/>
              </a:rPr>
              <a:t>) in the framework of their Study Programmes (SPs)</a:t>
            </a:r>
            <a:r>
              <a:rPr lang="en-GB" sz="2800" dirty="0">
                <a:solidFill>
                  <a:srgbClr val="002060"/>
                </a:solidFill>
                <a:latin typeface="+mj-lt"/>
              </a:rPr>
              <a:t>.</a:t>
            </a:r>
          </a:p>
          <a:p>
            <a:pPr>
              <a:buClr>
                <a:srgbClr val="00B050"/>
              </a:buClr>
            </a:pPr>
            <a:endParaRPr lang="en-GB" sz="2800" dirty="0">
              <a:solidFill>
                <a:srgbClr val="002060"/>
              </a:solidFill>
              <a:latin typeface="+mj-lt"/>
            </a:endParaRPr>
          </a:p>
          <a:p>
            <a:pPr marL="288000" indent="-360363">
              <a:buClr>
                <a:srgbClr val="00B050"/>
              </a:buClr>
            </a:pPr>
            <a:r>
              <a:rPr lang="en-GB" sz="2800" b="1" dirty="0">
                <a:solidFill>
                  <a:srgbClr val="002060"/>
                </a:solidFill>
                <a:latin typeface="Calibri Light" panose="020F0302020204030204"/>
              </a:rPr>
              <a:t>*</a:t>
            </a:r>
            <a:r>
              <a:rPr lang="en-GB" sz="2000" dirty="0">
                <a:solidFill>
                  <a:srgbClr val="002060"/>
                </a:solidFill>
                <a:latin typeface="Calibri Light" panose="020F0302020204030204"/>
              </a:rPr>
              <a:t>: </a:t>
            </a:r>
            <a:r>
              <a:rPr lang="en-US" dirty="0">
                <a:solidFill>
                  <a:srgbClr val="002060"/>
                </a:solidFill>
                <a:latin typeface="+mj-lt"/>
              </a:rPr>
              <a:t>Standards and guidelines for quality assurance in the European Higher Education Area </a:t>
            </a:r>
            <a:endParaRPr lang="en-GB" dirty="0">
              <a:solidFill>
                <a:srgbClr val="002060"/>
              </a:solidFill>
              <a:latin typeface="+mj-lt"/>
            </a:endParaRPr>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5805263"/>
            <a:ext cx="504056" cy="6665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asellaDiTesto 4">
            <a:extLst>
              <a:ext uri="{FF2B5EF4-FFF2-40B4-BE49-F238E27FC236}">
                <a16:creationId xmlns:a16="http://schemas.microsoft.com/office/drawing/2014/main" id="{1A58E88B-6620-44CD-8FBA-31E2B05D2F85}"/>
              </a:ext>
            </a:extLst>
          </p:cNvPr>
          <p:cNvSpPr txBox="1"/>
          <p:nvPr/>
        </p:nvSpPr>
        <p:spPr>
          <a:xfrm>
            <a:off x="8244408" y="6021288"/>
            <a:ext cx="504056" cy="369332"/>
          </a:xfrm>
          <a:prstGeom prst="rect">
            <a:avLst/>
          </a:prstGeom>
          <a:noFill/>
        </p:spPr>
        <p:txBody>
          <a:bodyPr wrap="square" rtlCol="0">
            <a:spAutoFit/>
          </a:bodyPr>
          <a:lstStyle/>
          <a:p>
            <a:fld id="{327A6CAB-5A9F-4B3A-9883-27AA69E75F1E}" type="slidenum">
              <a:rPr lang="en-GB" smtClean="0">
                <a:solidFill>
                  <a:schemeClr val="tx1">
                    <a:lumMod val="50000"/>
                    <a:lumOff val="50000"/>
                  </a:schemeClr>
                </a:solidFill>
              </a:rPr>
              <a:t>2</a:t>
            </a:fld>
            <a:endParaRPr lang="en-GB" dirty="0">
              <a:solidFill>
                <a:schemeClr val="tx1">
                  <a:lumMod val="50000"/>
                  <a:lumOff val="50000"/>
                </a:schemeClr>
              </a:solidFill>
            </a:endParaRPr>
          </a:p>
        </p:txBody>
      </p:sp>
    </p:spTree>
    <p:extLst>
      <p:ext uri="{BB962C8B-B14F-4D97-AF65-F5344CB8AC3E}">
        <p14:creationId xmlns:p14="http://schemas.microsoft.com/office/powerpoint/2010/main" val="37688854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827584" y="1556792"/>
            <a:ext cx="7488832" cy="3168352"/>
          </a:xfrm>
        </p:spPr>
        <p:txBody>
          <a:bodyPr>
            <a:noAutofit/>
          </a:bodyPr>
          <a:lstStyle/>
          <a:p>
            <a:pPr marL="457200" lvl="0" indent="-457200" algn="just" defTabSz="914400" eaLnBrk="1" hangingPunct="1">
              <a:lnSpc>
                <a:spcPct val="100000"/>
              </a:lnSpc>
              <a:spcBef>
                <a:spcPct val="0"/>
              </a:spcBef>
              <a:spcAft>
                <a:spcPts val="1200"/>
              </a:spcAft>
              <a:buClr>
                <a:srgbClr val="00B050"/>
              </a:buClr>
              <a:buSzTx/>
              <a:buFont typeface="Wingdings" panose="05000000000000000000" pitchFamily="2" charset="2"/>
              <a:buChar char="§"/>
            </a:pPr>
            <a:r>
              <a:rPr lang="en-GB" altLang="ja-JP" sz="2000" b="1" i="1" kern="1200" dirty="0">
                <a:solidFill>
                  <a:srgbClr val="FF0000"/>
                </a:solidFill>
                <a:ea typeface="ＭＳ Ｐゴシック" panose="020B0600070205080204" pitchFamily="34" charset="-128"/>
              </a:rPr>
              <a:t>The policy should be put into practice through internal QA processes</a:t>
            </a:r>
            <a:r>
              <a:rPr lang="en-GB" altLang="ja-JP" i="1" kern="1200" dirty="0">
                <a:solidFill>
                  <a:srgbClr val="000066"/>
                </a:solidFill>
                <a:ea typeface="ＭＳ Ｐゴシック" panose="020B0600070205080204" pitchFamily="34" charset="-128"/>
              </a:rPr>
              <a:t>, managed by appropriate structures and that allow participation across the institution. </a:t>
            </a:r>
          </a:p>
          <a:p>
            <a:pPr marL="449263" lvl="0" algn="just" defTabSz="914400" eaLnBrk="1" hangingPunct="1">
              <a:lnSpc>
                <a:spcPct val="100000"/>
              </a:lnSpc>
              <a:spcBef>
                <a:spcPct val="0"/>
              </a:spcBef>
              <a:spcAft>
                <a:spcPts val="1200"/>
              </a:spcAft>
              <a:buClr>
                <a:srgbClr val="00B050"/>
              </a:buClr>
              <a:buSzTx/>
            </a:pPr>
            <a:r>
              <a:rPr lang="en-GB" altLang="ja-JP" i="1" kern="1200" dirty="0">
                <a:solidFill>
                  <a:srgbClr val="000066"/>
                </a:solidFill>
                <a:ea typeface="ＭＳ Ｐゴシック" panose="020B0600070205080204" pitchFamily="34" charset="-128"/>
              </a:rPr>
              <a:t>At this aim, </a:t>
            </a:r>
            <a:r>
              <a:rPr lang="en-GB" altLang="ja-JP" b="1" i="1" kern="1200" dirty="0">
                <a:solidFill>
                  <a:srgbClr val="000066"/>
                </a:solidFill>
                <a:ea typeface="ＭＳ Ｐゴシック" panose="020B0600070205080204" pitchFamily="34" charset="-128"/>
              </a:rPr>
              <a:t>the institution should adopt an effective organisation and decision-making structure</a:t>
            </a:r>
            <a:r>
              <a:rPr lang="en-GB" altLang="ja-JP" i="1" kern="1200" dirty="0">
                <a:solidFill>
                  <a:srgbClr val="000066"/>
                </a:solidFill>
                <a:ea typeface="ＭＳ Ｐゴシック" panose="020B0600070205080204" pitchFamily="34" charset="-128"/>
              </a:rPr>
              <a:t> with regard to the quality of its SPs which clearly defines responsibilities and  tasks, in particular referred to: </a:t>
            </a:r>
          </a:p>
          <a:p>
            <a:pPr marL="898525" lvl="0" indent="-449263" algn="just" defTabSz="914400" eaLnBrk="1" hangingPunct="1">
              <a:lnSpc>
                <a:spcPct val="100000"/>
              </a:lnSpc>
              <a:spcBef>
                <a:spcPct val="0"/>
              </a:spcBef>
              <a:spcAft>
                <a:spcPts val="300"/>
              </a:spcAft>
              <a:buClr>
                <a:srgbClr val="00B050"/>
              </a:buClr>
              <a:buSzTx/>
              <a:buFont typeface="Courier New" panose="02070309020205020404" pitchFamily="49" charset="0"/>
              <a:buChar char="o"/>
            </a:pPr>
            <a:r>
              <a:rPr lang="en-GB" altLang="ja-JP" b="1" i="1" kern="1200" dirty="0">
                <a:solidFill>
                  <a:srgbClr val="000066"/>
                </a:solidFill>
                <a:ea typeface="ＭＳ Ｐゴシック" panose="020B0600070205080204" pitchFamily="34" charset="-128"/>
              </a:rPr>
              <a:t>definition of a QA system of the SPs </a:t>
            </a:r>
            <a:r>
              <a:rPr lang="en-GB" altLang="ja-JP" i="1" kern="1200" dirty="0">
                <a:solidFill>
                  <a:srgbClr val="000066"/>
                </a:solidFill>
                <a:ea typeface="ＭＳ Ｐゴシック" panose="020B0600070205080204" pitchFamily="34" charset="-128"/>
              </a:rPr>
              <a:t>consistent with the </a:t>
            </a:r>
            <a:r>
              <a:rPr lang="en-GB" altLang="ja-JP" i="1" kern="1200" dirty="0" err="1">
                <a:solidFill>
                  <a:srgbClr val="000066"/>
                </a:solidFill>
                <a:ea typeface="ＭＳ Ｐゴシック" panose="020B0600070205080204" pitchFamily="34" charset="-128"/>
              </a:rPr>
              <a:t>HE’s</a:t>
            </a:r>
            <a:r>
              <a:rPr lang="en-GB" altLang="ja-JP" i="1" kern="1200" dirty="0">
                <a:solidFill>
                  <a:srgbClr val="000066"/>
                </a:solidFill>
                <a:ea typeface="ＭＳ Ｐゴシック" panose="020B0600070205080204" pitchFamily="34" charset="-128"/>
              </a:rPr>
              <a:t> policy and supporting the SPs leaders and the SPs implementation;</a:t>
            </a:r>
          </a:p>
          <a:p>
            <a:pPr marL="898525" lvl="0" indent="-449263" algn="just" defTabSz="914400">
              <a:lnSpc>
                <a:spcPct val="100000"/>
              </a:lnSpc>
              <a:spcBef>
                <a:spcPct val="0"/>
              </a:spcBef>
              <a:spcAft>
                <a:spcPts val="300"/>
              </a:spcAft>
              <a:buClr>
                <a:srgbClr val="00B050"/>
              </a:buClr>
              <a:buFont typeface="Courier New" panose="02070309020205020404" pitchFamily="49" charset="0"/>
              <a:buChar char="o"/>
            </a:pPr>
            <a:r>
              <a:rPr lang="en-GB" altLang="ja-JP" b="1" i="1" dirty="0">
                <a:solidFill>
                  <a:srgbClr val="000066"/>
                </a:solidFill>
                <a:ea typeface="ＭＳ Ｐゴシック" panose="020B0600070205080204" pitchFamily="34" charset="-128"/>
              </a:rPr>
              <a:t>verification of compliance with the procedures and timing of the QA system </a:t>
            </a:r>
            <a:r>
              <a:rPr lang="en-GB" altLang="ja-JP" i="1" dirty="0">
                <a:solidFill>
                  <a:srgbClr val="000066"/>
                </a:solidFill>
                <a:ea typeface="ＭＳ Ｐゴシック" panose="020B0600070205080204" pitchFamily="34" charset="-128"/>
              </a:rPr>
              <a:t>by the SPs and the </a:t>
            </a:r>
            <a:r>
              <a:rPr lang="en-GB" altLang="ja-JP" b="1" i="1" dirty="0">
                <a:solidFill>
                  <a:srgbClr val="000066"/>
                </a:solidFill>
                <a:ea typeface="ＭＳ Ｐゴシック" panose="020B0600070205080204" pitchFamily="34" charset="-128"/>
              </a:rPr>
              <a:t>monitoring of their results </a:t>
            </a:r>
            <a:r>
              <a:rPr lang="en-GB" altLang="ja-JP" i="1" dirty="0">
                <a:solidFill>
                  <a:srgbClr val="000066"/>
                </a:solidFill>
                <a:ea typeface="ＭＳ Ｐゴシック" panose="020B0600070205080204" pitchFamily="34" charset="-128"/>
              </a:rPr>
              <a:t>(students in entrance, etc.);</a:t>
            </a:r>
          </a:p>
          <a:p>
            <a:pPr marL="898525" lvl="0" indent="-449263" algn="just" defTabSz="914400">
              <a:lnSpc>
                <a:spcPct val="100000"/>
              </a:lnSpc>
              <a:spcBef>
                <a:spcPct val="0"/>
              </a:spcBef>
              <a:spcAft>
                <a:spcPts val="300"/>
              </a:spcAft>
              <a:buClr>
                <a:srgbClr val="00B050"/>
              </a:buClr>
              <a:buFont typeface="Courier New" panose="02070309020205020404" pitchFamily="49" charset="0"/>
              <a:buChar char="o"/>
            </a:pPr>
            <a:r>
              <a:rPr lang="en-GB" altLang="ja-JP" b="1" i="1" dirty="0">
                <a:solidFill>
                  <a:srgbClr val="000066"/>
                </a:solidFill>
                <a:ea typeface="ＭＳ Ｐゴシック" panose="020B0600070205080204" pitchFamily="34" charset="-128"/>
              </a:rPr>
              <a:t>monitoring of the student support services</a:t>
            </a:r>
            <a:r>
              <a:rPr lang="en-GB" altLang="ja-JP" i="1" dirty="0">
                <a:solidFill>
                  <a:srgbClr val="000066"/>
                </a:solidFill>
                <a:ea typeface="ＭＳ Ｐゴシック" panose="020B0600070205080204" pitchFamily="34" charset="-128"/>
              </a:rPr>
              <a:t>;</a:t>
            </a:r>
          </a:p>
          <a:p>
            <a:pPr marL="898525" lvl="0" indent="-449263" algn="just" defTabSz="914400">
              <a:lnSpc>
                <a:spcPct val="100000"/>
              </a:lnSpc>
              <a:spcBef>
                <a:spcPct val="0"/>
              </a:spcBef>
              <a:spcAft>
                <a:spcPts val="300"/>
              </a:spcAft>
              <a:buClr>
                <a:srgbClr val="00B050"/>
              </a:buClr>
              <a:buFont typeface="Courier New" panose="02070309020205020404" pitchFamily="49" charset="0"/>
              <a:buChar char="o"/>
            </a:pPr>
            <a:r>
              <a:rPr lang="en-GB" altLang="ja-JP" i="1" dirty="0">
                <a:solidFill>
                  <a:srgbClr val="000066"/>
                </a:solidFill>
                <a:ea typeface="ＭＳ Ｐゴシック" panose="020B0600070205080204" pitchFamily="34" charset="-128"/>
              </a:rPr>
              <a:t>evaluation of the extent to which its vision of the SPs’ quality is realised;</a:t>
            </a:r>
          </a:p>
          <a:p>
            <a:pPr marL="898525" lvl="0" indent="-449263" algn="just" defTabSz="914400">
              <a:lnSpc>
                <a:spcPct val="100000"/>
              </a:lnSpc>
              <a:spcBef>
                <a:spcPct val="0"/>
              </a:spcBef>
              <a:spcAft>
                <a:spcPts val="300"/>
              </a:spcAft>
              <a:buClr>
                <a:srgbClr val="00B050"/>
              </a:buClr>
              <a:buFont typeface="Courier New" panose="02070309020205020404" pitchFamily="49" charset="0"/>
              <a:buChar char="o"/>
            </a:pPr>
            <a:r>
              <a:rPr lang="en-GB" altLang="ja-JP" i="1" dirty="0">
                <a:solidFill>
                  <a:srgbClr val="000066"/>
                </a:solidFill>
                <a:ea typeface="ＭＳ Ｐゴシック" panose="020B0600070205080204" pitchFamily="34" charset="-128"/>
              </a:rPr>
              <a:t>improvement of the SPs’ quality wherever required.</a:t>
            </a:r>
            <a:endParaRPr lang="en-GB" altLang="it-IT" i="1" kern="1200" dirty="0">
              <a:solidFill>
                <a:srgbClr val="000066"/>
              </a:solidFill>
            </a:endParaRPr>
          </a:p>
          <a:p>
            <a:pPr algn="ctr">
              <a:spcBef>
                <a:spcPts val="0"/>
              </a:spcBef>
            </a:pPr>
            <a:endParaRPr lang="en-GB" sz="3600" i="1" dirty="0"/>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5805263"/>
            <a:ext cx="504056" cy="6665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asellaDiTesto 4">
            <a:extLst>
              <a:ext uri="{FF2B5EF4-FFF2-40B4-BE49-F238E27FC236}">
                <a16:creationId xmlns:a16="http://schemas.microsoft.com/office/drawing/2014/main" id="{514E8D09-3ED1-45BF-B866-41A91F0AC113}"/>
              </a:ext>
            </a:extLst>
          </p:cNvPr>
          <p:cNvSpPr txBox="1"/>
          <p:nvPr/>
        </p:nvSpPr>
        <p:spPr>
          <a:xfrm>
            <a:off x="8244408" y="6021288"/>
            <a:ext cx="504056" cy="369332"/>
          </a:xfrm>
          <a:prstGeom prst="rect">
            <a:avLst/>
          </a:prstGeom>
          <a:noFill/>
        </p:spPr>
        <p:txBody>
          <a:bodyPr wrap="square" rtlCol="0">
            <a:spAutoFit/>
          </a:bodyPr>
          <a:lstStyle/>
          <a:p>
            <a:fld id="{327A6CAB-5A9F-4B3A-9883-27AA69E75F1E}" type="slidenum">
              <a:rPr lang="en-GB" smtClean="0">
                <a:solidFill>
                  <a:schemeClr val="tx1">
                    <a:lumMod val="50000"/>
                    <a:lumOff val="50000"/>
                  </a:schemeClr>
                </a:solidFill>
              </a:rPr>
              <a:t>20</a:t>
            </a:fld>
            <a:endParaRPr lang="en-GB" dirty="0">
              <a:solidFill>
                <a:schemeClr val="tx1">
                  <a:lumMod val="50000"/>
                  <a:lumOff val="50000"/>
                </a:schemeClr>
              </a:solidFill>
            </a:endParaRPr>
          </a:p>
        </p:txBody>
      </p:sp>
    </p:spTree>
    <p:extLst>
      <p:ext uri="{BB962C8B-B14F-4D97-AF65-F5344CB8AC3E}">
        <p14:creationId xmlns:p14="http://schemas.microsoft.com/office/powerpoint/2010/main" val="17273646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652093" y="980728"/>
            <a:ext cx="7704856" cy="5553908"/>
          </a:xfrm>
        </p:spPr>
        <p:txBody>
          <a:bodyPr/>
          <a:lstStyle/>
          <a:p>
            <a:pPr algn="l" eaLnBrk="1" hangingPunct="1">
              <a:spcBef>
                <a:spcPts val="0"/>
              </a:spcBef>
              <a:spcAft>
                <a:spcPts val="0"/>
              </a:spcAft>
            </a:pPr>
            <a:r>
              <a:rPr lang="en-GB" altLang="ja-JP" sz="2800" b="1" i="1" dirty="0" err="1">
                <a:solidFill>
                  <a:srgbClr val="FF0000"/>
                </a:solidFill>
                <a:ea typeface="ＭＳ Ｐゴシック" panose="020B0600070205080204" pitchFamily="34" charset="-128"/>
              </a:rPr>
              <a:t>S.2</a:t>
            </a:r>
            <a:r>
              <a:rPr lang="en-GB" altLang="ja-JP" sz="2800" b="1" i="1" dirty="0">
                <a:solidFill>
                  <a:srgbClr val="FF0000"/>
                </a:solidFill>
                <a:ea typeface="ＭＳ Ｐゴシック" panose="020B0600070205080204" pitchFamily="34" charset="-128"/>
              </a:rPr>
              <a:t> Design and approval of programmes </a:t>
            </a:r>
          </a:p>
          <a:p>
            <a:pPr eaLnBrk="1" hangingPunct="1">
              <a:spcBef>
                <a:spcPts val="0"/>
              </a:spcBef>
              <a:spcAft>
                <a:spcPts val="0"/>
              </a:spcAft>
            </a:pPr>
            <a:endParaRPr lang="en-GB" altLang="it-IT" sz="1200" dirty="0"/>
          </a:p>
          <a:p>
            <a:pPr marL="268288" algn="just" eaLnBrk="1" hangingPunct="1">
              <a:lnSpc>
                <a:spcPct val="100000"/>
              </a:lnSpc>
              <a:spcBef>
                <a:spcPts val="600"/>
              </a:spcBef>
            </a:pPr>
            <a:r>
              <a:rPr lang="en-GB" altLang="en-US" sz="2600" b="1" u="sng" dirty="0"/>
              <a:t>Standard</a:t>
            </a:r>
            <a:endParaRPr lang="en-GB" altLang="en-US" sz="2600" b="1" dirty="0"/>
          </a:p>
          <a:p>
            <a:pPr marL="268288" algn="just" eaLnBrk="1" hangingPunct="1">
              <a:lnSpc>
                <a:spcPct val="100000"/>
              </a:lnSpc>
              <a:spcBef>
                <a:spcPts val="600"/>
              </a:spcBef>
            </a:pPr>
            <a:r>
              <a:rPr lang="en-GB" altLang="en-US" sz="2600" dirty="0"/>
              <a:t>Institutions should have </a:t>
            </a:r>
            <a:r>
              <a:rPr lang="en-GB" altLang="en-US" sz="2600" b="1" dirty="0"/>
              <a:t>processes for the design and approval of their programmes</a:t>
            </a:r>
            <a:r>
              <a:rPr lang="en-GB" altLang="en-US" sz="2600" dirty="0"/>
              <a:t>. </a:t>
            </a:r>
          </a:p>
          <a:p>
            <a:pPr marL="268288" algn="just" eaLnBrk="1" hangingPunct="1">
              <a:lnSpc>
                <a:spcPct val="100000"/>
              </a:lnSpc>
              <a:spcBef>
                <a:spcPts val="600"/>
              </a:spcBef>
            </a:pPr>
            <a:r>
              <a:rPr lang="en-GB" altLang="en-US" sz="2600" dirty="0"/>
              <a:t>The programmes should be designed so that they meet the objectives set for them, including the intended learning outcomes. </a:t>
            </a:r>
          </a:p>
          <a:p>
            <a:pPr marL="268288" algn="just" eaLnBrk="1" hangingPunct="1">
              <a:lnSpc>
                <a:spcPct val="100000"/>
              </a:lnSpc>
              <a:spcBef>
                <a:spcPts val="600"/>
              </a:spcBef>
            </a:pPr>
            <a:r>
              <a:rPr lang="en-GB" altLang="en-US" sz="2600" dirty="0"/>
              <a:t>The qualification resulting from a programme should be clearly specified and communicated, and refer to the correct level of the national qualifications framework for higher education and, consequently, to the Framework for Qualifications of the </a:t>
            </a:r>
            <a:r>
              <a:rPr lang="en-GB" altLang="en-US" sz="2600" dirty="0" err="1"/>
              <a:t>EHEA</a:t>
            </a:r>
            <a:r>
              <a:rPr lang="en-GB" altLang="en-US" sz="2600" dirty="0"/>
              <a:t>.</a:t>
            </a:r>
            <a:endParaRPr lang="en-GB" sz="2600" dirty="0"/>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5805263"/>
            <a:ext cx="504056" cy="6665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asellaDiTesto 4">
            <a:extLst>
              <a:ext uri="{FF2B5EF4-FFF2-40B4-BE49-F238E27FC236}">
                <a16:creationId xmlns:a16="http://schemas.microsoft.com/office/drawing/2014/main" id="{4B5A0943-AFF3-4067-928B-02B662FAB2E8}"/>
              </a:ext>
            </a:extLst>
          </p:cNvPr>
          <p:cNvSpPr txBox="1"/>
          <p:nvPr/>
        </p:nvSpPr>
        <p:spPr>
          <a:xfrm>
            <a:off x="8244408" y="6021288"/>
            <a:ext cx="504056" cy="369332"/>
          </a:xfrm>
          <a:prstGeom prst="rect">
            <a:avLst/>
          </a:prstGeom>
          <a:noFill/>
        </p:spPr>
        <p:txBody>
          <a:bodyPr wrap="square" rtlCol="0">
            <a:spAutoFit/>
          </a:bodyPr>
          <a:lstStyle/>
          <a:p>
            <a:fld id="{327A6CAB-5A9F-4B3A-9883-27AA69E75F1E}" type="slidenum">
              <a:rPr lang="it-IT" smtClean="0">
                <a:solidFill>
                  <a:schemeClr val="tx1">
                    <a:lumMod val="50000"/>
                    <a:lumOff val="50000"/>
                  </a:schemeClr>
                </a:solidFill>
              </a:rPr>
              <a:t>21</a:t>
            </a:fld>
            <a:endParaRPr lang="it-IT" dirty="0">
              <a:solidFill>
                <a:schemeClr val="tx1">
                  <a:lumMod val="50000"/>
                  <a:lumOff val="50000"/>
                </a:schemeClr>
              </a:solidFill>
            </a:endParaRPr>
          </a:p>
        </p:txBody>
      </p:sp>
    </p:spTree>
    <p:extLst>
      <p:ext uri="{BB962C8B-B14F-4D97-AF65-F5344CB8AC3E}">
        <p14:creationId xmlns:p14="http://schemas.microsoft.com/office/powerpoint/2010/main" val="42011058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755576" y="980728"/>
            <a:ext cx="7632848" cy="3600400"/>
          </a:xfrm>
        </p:spPr>
        <p:txBody>
          <a:bodyPr/>
          <a:lstStyle/>
          <a:p>
            <a:pPr algn="l" eaLnBrk="1" hangingPunct="1"/>
            <a:r>
              <a:rPr lang="it-IT" altLang="it-IT" sz="2600" b="1" i="1" dirty="0" err="1">
                <a:solidFill>
                  <a:srgbClr val="FF0000"/>
                </a:solidFill>
              </a:rPr>
              <a:t>Processes</a:t>
            </a:r>
            <a:r>
              <a:rPr lang="it-IT" altLang="it-IT" sz="2600" b="1" i="1" dirty="0">
                <a:solidFill>
                  <a:srgbClr val="FF0000"/>
                </a:solidFill>
              </a:rPr>
              <a:t> </a:t>
            </a:r>
            <a:r>
              <a:rPr lang="it-IT" altLang="it-IT" sz="2600" b="1" i="1" dirty="0" err="1">
                <a:solidFill>
                  <a:srgbClr val="FF0000"/>
                </a:solidFill>
              </a:rPr>
              <a:t>associated</a:t>
            </a:r>
            <a:r>
              <a:rPr lang="it-IT" altLang="it-IT" sz="2600" b="1" i="1" dirty="0">
                <a:solidFill>
                  <a:srgbClr val="FF0000"/>
                </a:solidFill>
              </a:rPr>
              <a:t> to Standard 2</a:t>
            </a:r>
          </a:p>
          <a:p>
            <a:pPr algn="l" eaLnBrk="1" hangingPunct="1"/>
            <a:endParaRPr lang="it-IT" altLang="it-IT" sz="2600" b="1" i="1" dirty="0">
              <a:solidFill>
                <a:srgbClr val="FF0000"/>
              </a:solidFill>
            </a:endParaRPr>
          </a:p>
          <a:p>
            <a:pPr eaLnBrk="1" hangingPunct="1"/>
            <a:endParaRPr lang="it-IT" altLang="it-IT" sz="1200" dirty="0">
              <a:solidFill>
                <a:srgbClr val="FF0000"/>
              </a:solidFill>
            </a:endParaRPr>
          </a:p>
          <a:p>
            <a:pPr marL="628650" indent="-360363" algn="just">
              <a:spcBef>
                <a:spcPts val="0"/>
              </a:spcBef>
              <a:spcAft>
                <a:spcPts val="1200"/>
              </a:spcAft>
              <a:buClr>
                <a:srgbClr val="00B050"/>
              </a:buClr>
              <a:buSzPct val="80000"/>
              <a:buFont typeface="Wingdings" panose="05000000000000000000" pitchFamily="2" charset="2"/>
              <a:buChar char="Ø"/>
            </a:pPr>
            <a:r>
              <a:rPr lang="en-GB" sz="2800" dirty="0"/>
              <a:t>Identification of the educational needs of the labour market and other stakeholders</a:t>
            </a:r>
            <a:endParaRPr lang="it-IT" sz="2800" dirty="0"/>
          </a:p>
          <a:p>
            <a:pPr marL="628650" indent="-360363" algn="just">
              <a:spcBef>
                <a:spcPts val="0"/>
              </a:spcBef>
              <a:spcAft>
                <a:spcPts val="1200"/>
              </a:spcAft>
              <a:buClr>
                <a:srgbClr val="00B050"/>
              </a:buClr>
              <a:buSzPct val="80000"/>
              <a:buFont typeface="Wingdings" panose="05000000000000000000" pitchFamily="2" charset="2"/>
              <a:buChar char="Ø"/>
            </a:pPr>
            <a:r>
              <a:rPr lang="en-GB" sz="2800" dirty="0"/>
              <a:t>Definition of the educational objectives </a:t>
            </a:r>
            <a:endParaRPr lang="it-IT" sz="2800" dirty="0"/>
          </a:p>
          <a:p>
            <a:pPr marL="628650" indent="-360363" algn="just">
              <a:spcBef>
                <a:spcPts val="0"/>
              </a:spcBef>
              <a:spcAft>
                <a:spcPts val="1200"/>
              </a:spcAft>
              <a:buClr>
                <a:srgbClr val="00B050"/>
              </a:buClr>
              <a:buSzPct val="80000"/>
              <a:buFont typeface="Wingdings" panose="05000000000000000000" pitchFamily="2" charset="2"/>
              <a:buChar char="Ø"/>
            </a:pPr>
            <a:r>
              <a:rPr lang="en-GB" sz="2800" dirty="0"/>
              <a:t>Definition of the learning outcomes</a:t>
            </a:r>
          </a:p>
          <a:p>
            <a:pPr marL="628650" indent="-360363" algn="just">
              <a:spcBef>
                <a:spcPts val="0"/>
              </a:spcBef>
              <a:spcAft>
                <a:spcPts val="1200"/>
              </a:spcAft>
              <a:buClr>
                <a:srgbClr val="00B050"/>
              </a:buClr>
              <a:buSzPct val="80000"/>
              <a:buFont typeface="Wingdings" panose="05000000000000000000" pitchFamily="2" charset="2"/>
              <a:buChar char="Ø"/>
            </a:pPr>
            <a:r>
              <a:rPr lang="en-GB" sz="2800" dirty="0"/>
              <a:t>Design and planning of the educational process </a:t>
            </a:r>
            <a:endParaRPr lang="it-IT" sz="2800" dirty="0"/>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5805263"/>
            <a:ext cx="504056" cy="6665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asellaDiTesto 4">
            <a:extLst>
              <a:ext uri="{FF2B5EF4-FFF2-40B4-BE49-F238E27FC236}">
                <a16:creationId xmlns:a16="http://schemas.microsoft.com/office/drawing/2014/main" id="{182CB00F-03B4-476D-A89E-F40D669A8B35}"/>
              </a:ext>
            </a:extLst>
          </p:cNvPr>
          <p:cNvSpPr txBox="1"/>
          <p:nvPr/>
        </p:nvSpPr>
        <p:spPr>
          <a:xfrm>
            <a:off x="8244408" y="6021288"/>
            <a:ext cx="504056" cy="369332"/>
          </a:xfrm>
          <a:prstGeom prst="rect">
            <a:avLst/>
          </a:prstGeom>
          <a:noFill/>
        </p:spPr>
        <p:txBody>
          <a:bodyPr wrap="square" rtlCol="0">
            <a:spAutoFit/>
          </a:bodyPr>
          <a:lstStyle/>
          <a:p>
            <a:fld id="{327A6CAB-5A9F-4B3A-9883-27AA69E75F1E}" type="slidenum">
              <a:rPr lang="it-IT" smtClean="0">
                <a:solidFill>
                  <a:schemeClr val="tx1">
                    <a:lumMod val="50000"/>
                    <a:lumOff val="50000"/>
                  </a:schemeClr>
                </a:solidFill>
              </a:rPr>
              <a:t>22</a:t>
            </a:fld>
            <a:endParaRPr lang="it-IT" dirty="0">
              <a:solidFill>
                <a:schemeClr val="tx1">
                  <a:lumMod val="50000"/>
                  <a:lumOff val="50000"/>
                </a:schemeClr>
              </a:solidFill>
            </a:endParaRPr>
          </a:p>
        </p:txBody>
      </p:sp>
    </p:spTree>
    <p:extLst>
      <p:ext uri="{BB962C8B-B14F-4D97-AF65-F5344CB8AC3E}">
        <p14:creationId xmlns:p14="http://schemas.microsoft.com/office/powerpoint/2010/main" val="39730860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575556" y="1001569"/>
            <a:ext cx="7992888" cy="2736304"/>
          </a:xfrm>
        </p:spPr>
        <p:txBody>
          <a:bodyPr/>
          <a:lstStyle/>
          <a:p>
            <a:pPr algn="l" eaLnBrk="1" hangingPunct="1">
              <a:lnSpc>
                <a:spcPct val="100000"/>
              </a:lnSpc>
              <a:spcBef>
                <a:spcPts val="0"/>
              </a:spcBef>
            </a:pPr>
            <a:r>
              <a:rPr lang="en-GB" altLang="ja-JP" sz="2600" b="1" i="1" dirty="0" err="1">
                <a:solidFill>
                  <a:srgbClr val="FF0000"/>
                </a:solidFill>
                <a:ea typeface="ＭＳ Ｐゴシック" panose="020B0600070205080204" pitchFamily="34" charset="-128"/>
              </a:rPr>
              <a:t>S.3</a:t>
            </a:r>
            <a:r>
              <a:rPr lang="en-GB" altLang="ja-JP" sz="2600" b="1" i="1" dirty="0">
                <a:solidFill>
                  <a:srgbClr val="FF0000"/>
                </a:solidFill>
                <a:ea typeface="ＭＳ Ｐゴシック" panose="020B0600070205080204" pitchFamily="34" charset="-128"/>
              </a:rPr>
              <a:t> Student-centred learning *, teaching and assessment</a:t>
            </a:r>
          </a:p>
          <a:p>
            <a:pPr eaLnBrk="1" hangingPunct="1">
              <a:lnSpc>
                <a:spcPct val="100000"/>
              </a:lnSpc>
              <a:spcBef>
                <a:spcPts val="0"/>
              </a:spcBef>
            </a:pPr>
            <a:endParaRPr lang="en-GB" altLang="ja-JP" sz="1200" dirty="0">
              <a:ea typeface="ＭＳ Ｐゴシック" panose="020B0600070205080204" pitchFamily="34" charset="-128"/>
            </a:endParaRPr>
          </a:p>
          <a:p>
            <a:pPr algn="l" eaLnBrk="1" hangingPunct="1">
              <a:lnSpc>
                <a:spcPct val="100000"/>
              </a:lnSpc>
              <a:spcBef>
                <a:spcPts val="0"/>
              </a:spcBef>
            </a:pPr>
            <a:r>
              <a:rPr lang="en-GB" altLang="en-US" sz="2600" b="1" u="sng" dirty="0"/>
              <a:t>Standard</a:t>
            </a:r>
            <a:endParaRPr lang="en-GB" altLang="en-US" sz="2600" b="1" dirty="0"/>
          </a:p>
          <a:p>
            <a:pPr algn="just" eaLnBrk="1" hangingPunct="1">
              <a:lnSpc>
                <a:spcPct val="100000"/>
              </a:lnSpc>
              <a:spcBef>
                <a:spcPts val="0"/>
              </a:spcBef>
            </a:pPr>
            <a:r>
              <a:rPr lang="en-GB" altLang="ja-JP" sz="2600" dirty="0">
                <a:ea typeface="ＭＳ Ｐゴシック" panose="020B0600070205080204" pitchFamily="34" charset="-128"/>
              </a:rPr>
              <a:t>Institutions should ensure that the programmes are delivered in a way that </a:t>
            </a:r>
            <a:r>
              <a:rPr lang="en-GB" altLang="ja-JP" sz="2600" b="1" dirty="0">
                <a:ea typeface="ＭＳ Ｐゴシック" panose="020B0600070205080204" pitchFamily="34" charset="-128"/>
              </a:rPr>
              <a:t>encourages students to take an active role in creating the learning process</a:t>
            </a:r>
            <a:r>
              <a:rPr lang="en-GB" altLang="ja-JP" sz="2600" dirty="0">
                <a:ea typeface="ＭＳ Ｐゴシック" panose="020B0600070205080204" pitchFamily="34" charset="-128"/>
              </a:rPr>
              <a:t>, and that the assessment of students reflects this approach.</a:t>
            </a:r>
          </a:p>
          <a:p>
            <a:pPr algn="ctr">
              <a:lnSpc>
                <a:spcPct val="100000"/>
              </a:lnSpc>
            </a:pPr>
            <a:endParaRPr lang="en-GB" dirty="0"/>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5805263"/>
            <a:ext cx="504056" cy="6665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asellaDiTesto 4">
            <a:extLst>
              <a:ext uri="{FF2B5EF4-FFF2-40B4-BE49-F238E27FC236}">
                <a16:creationId xmlns:a16="http://schemas.microsoft.com/office/drawing/2014/main" id="{07B6C621-1343-43A5-801A-A7B6DBD28565}"/>
              </a:ext>
            </a:extLst>
          </p:cNvPr>
          <p:cNvSpPr txBox="1"/>
          <p:nvPr/>
        </p:nvSpPr>
        <p:spPr>
          <a:xfrm>
            <a:off x="8244408" y="6021288"/>
            <a:ext cx="504056" cy="369332"/>
          </a:xfrm>
          <a:prstGeom prst="rect">
            <a:avLst/>
          </a:prstGeom>
          <a:noFill/>
        </p:spPr>
        <p:txBody>
          <a:bodyPr wrap="square" rtlCol="0">
            <a:spAutoFit/>
          </a:bodyPr>
          <a:lstStyle/>
          <a:p>
            <a:fld id="{327A6CAB-5A9F-4B3A-9883-27AA69E75F1E}" type="slidenum">
              <a:rPr lang="it-IT" smtClean="0">
                <a:solidFill>
                  <a:schemeClr val="tx1">
                    <a:lumMod val="50000"/>
                    <a:lumOff val="50000"/>
                  </a:schemeClr>
                </a:solidFill>
              </a:rPr>
              <a:t>23</a:t>
            </a:fld>
            <a:endParaRPr lang="it-IT" dirty="0">
              <a:solidFill>
                <a:schemeClr val="tx1">
                  <a:lumMod val="50000"/>
                  <a:lumOff val="50000"/>
                </a:schemeClr>
              </a:solidFill>
            </a:endParaRPr>
          </a:p>
        </p:txBody>
      </p:sp>
      <p:sp>
        <p:nvSpPr>
          <p:cNvPr id="6" name="Sottotitolo 2">
            <a:extLst>
              <a:ext uri="{FF2B5EF4-FFF2-40B4-BE49-F238E27FC236}">
                <a16:creationId xmlns:a16="http://schemas.microsoft.com/office/drawing/2014/main" id="{E1A5C0DA-28A5-4A13-8C35-3EA98A5331FD}"/>
              </a:ext>
            </a:extLst>
          </p:cNvPr>
          <p:cNvSpPr txBox="1">
            <a:spLocks/>
          </p:cNvSpPr>
          <p:nvPr/>
        </p:nvSpPr>
        <p:spPr>
          <a:xfrm>
            <a:off x="681685" y="3922947"/>
            <a:ext cx="7780630" cy="1728192"/>
          </a:xfrm>
          <a:prstGeom prst="rect">
            <a:avLst/>
          </a:prstGeom>
        </p:spPr>
        <p:txBody>
          <a:bodyPr vert="horz" lIns="91440" tIns="45720" rIns="91440" bIns="45720" rtlCol="0">
            <a:normAutofit/>
          </a:bodyPr>
          <a:lstStyle>
            <a:lvl1pPr marL="0" indent="0" algn="ctr" defTabSz="685823"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11" indent="0" algn="ctr" defTabSz="685823"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23" indent="0" algn="ctr" defTabSz="685823"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34" indent="0" algn="ctr" defTabSz="685823"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46" indent="0" algn="ctr" defTabSz="685823"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57" indent="0" algn="ctr" defTabSz="685823"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69" indent="0" algn="ctr" defTabSz="685823"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80" indent="0" algn="ctr" defTabSz="685823"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91" indent="0" algn="ctr" defTabSz="685823"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gn="just" fontAlgn="auto">
              <a:lnSpc>
                <a:spcPct val="100000"/>
              </a:lnSpc>
              <a:spcBef>
                <a:spcPts val="0"/>
              </a:spcBef>
              <a:spcAft>
                <a:spcPts val="0"/>
              </a:spcAft>
              <a:buClr>
                <a:srgbClr val="00B050"/>
              </a:buClr>
            </a:pPr>
            <a:r>
              <a:rPr lang="en-GB" altLang="ja-JP" sz="2600" b="1" i="1" dirty="0">
                <a:solidFill>
                  <a:srgbClr val="FF0000"/>
                </a:solidFill>
                <a:ea typeface="ＭＳ Ｐゴシック" panose="020B0600070205080204" pitchFamily="34" charset="-128"/>
              </a:rPr>
              <a:t>*</a:t>
            </a:r>
            <a:r>
              <a:rPr lang="en-GB" altLang="ja-JP" b="1" i="1" dirty="0">
                <a:solidFill>
                  <a:srgbClr val="FF0000"/>
                </a:solidFill>
                <a:ea typeface="ＭＳ Ｐゴシック" panose="020B0600070205080204" pitchFamily="34" charset="-128"/>
              </a:rPr>
              <a:t> </a:t>
            </a:r>
            <a:r>
              <a:rPr lang="en-GB" sz="1600" dirty="0">
                <a:latin typeface="Arial Narrow" panose="020B0606020202030204" pitchFamily="34" charset="0"/>
              </a:rPr>
              <a:t>Definition of </a:t>
            </a:r>
            <a:r>
              <a:rPr lang="en-GB" sz="1600" b="1" i="1" dirty="0">
                <a:solidFill>
                  <a:srgbClr val="FF0000"/>
                </a:solidFill>
                <a:latin typeface="Arial Narrow" panose="020B0606020202030204" pitchFamily="34" charset="0"/>
              </a:rPr>
              <a:t>student-centred learning </a:t>
            </a:r>
            <a:r>
              <a:rPr lang="en-GB" sz="1600" dirty="0">
                <a:latin typeface="Arial Narrow" panose="020B0606020202030204" pitchFamily="34" charset="0"/>
              </a:rPr>
              <a:t>according to the European Student Union (</a:t>
            </a:r>
            <a:r>
              <a:rPr lang="en-GB" sz="1600" dirty="0" err="1">
                <a:latin typeface="Arial Narrow" panose="020B0606020202030204" pitchFamily="34" charset="0"/>
              </a:rPr>
              <a:t>ESU</a:t>
            </a:r>
            <a:r>
              <a:rPr lang="en-GB" sz="1600" dirty="0">
                <a:latin typeface="Arial Narrow" panose="020B0606020202030204" pitchFamily="34" charset="0"/>
              </a:rPr>
              <a:t> 2010): </a:t>
            </a:r>
          </a:p>
          <a:p>
            <a:pPr marL="92075" algn="just" fontAlgn="auto">
              <a:lnSpc>
                <a:spcPct val="100000"/>
              </a:lnSpc>
              <a:spcBef>
                <a:spcPts val="0"/>
              </a:spcBef>
              <a:spcAft>
                <a:spcPts val="1200"/>
              </a:spcAft>
              <a:buClr>
                <a:srgbClr val="00B050"/>
              </a:buClr>
            </a:pPr>
            <a:r>
              <a:rPr lang="en-GB" dirty="0">
                <a:latin typeface="Arial Narrow" panose="020B0606020202030204" pitchFamily="34" charset="0"/>
              </a:rPr>
              <a:t>“</a:t>
            </a:r>
            <a:r>
              <a:rPr lang="en-GB" b="1" dirty="0">
                <a:latin typeface="Arial Narrow" panose="020B0606020202030204" pitchFamily="34" charset="0"/>
              </a:rPr>
              <a:t>A learning approach characterised by innovative methods of teaching aimed at promoting learning in communication with teachers and students and which takes students seriously as active participants in their own learning, fostering transferable skills such as problem-solving, critical and reflective thinking</a:t>
            </a:r>
            <a:r>
              <a:rPr lang="en-GB" dirty="0">
                <a:latin typeface="Arial Narrow" panose="020B0606020202030204" pitchFamily="34" charset="0"/>
              </a:rPr>
              <a:t>”. </a:t>
            </a:r>
            <a:endParaRPr lang="it-IT" dirty="0">
              <a:latin typeface="Arial Narrow" panose="020B0606020202030204" pitchFamily="34" charset="0"/>
            </a:endParaRPr>
          </a:p>
        </p:txBody>
      </p:sp>
      <p:sp>
        <p:nvSpPr>
          <p:cNvPr id="7" name="Sottotitolo 2">
            <a:extLst>
              <a:ext uri="{FF2B5EF4-FFF2-40B4-BE49-F238E27FC236}">
                <a16:creationId xmlns:a16="http://schemas.microsoft.com/office/drawing/2014/main" id="{CBCA3E82-B90B-460B-8A45-AFC5B7DA0AB2}"/>
              </a:ext>
            </a:extLst>
          </p:cNvPr>
          <p:cNvSpPr txBox="1">
            <a:spLocks/>
          </p:cNvSpPr>
          <p:nvPr/>
        </p:nvSpPr>
        <p:spPr>
          <a:xfrm>
            <a:off x="1475656" y="5685580"/>
            <a:ext cx="7488832" cy="905932"/>
          </a:xfrm>
          <a:prstGeom prst="rect">
            <a:avLst/>
          </a:prstGeom>
        </p:spPr>
        <p:txBody>
          <a:bodyPr vert="horz" lIns="91440" tIns="45720" rIns="91440" bIns="45720" rtlCol="0">
            <a:normAutofit/>
          </a:bodyPr>
          <a:lstStyle>
            <a:lvl1pPr marL="0" indent="0" algn="ctr" defTabSz="685823"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11" indent="0" algn="ctr" defTabSz="685823"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23" indent="0" algn="ctr" defTabSz="685823"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34" indent="0" algn="ctr" defTabSz="685823"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46" indent="0" algn="ctr" defTabSz="685823"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57" indent="0" algn="ctr" defTabSz="685823"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69" indent="0" algn="ctr" defTabSz="685823"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80" indent="0" algn="ctr" defTabSz="685823"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91" indent="0" algn="ctr" defTabSz="685823"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gn="l" fontAlgn="auto">
              <a:spcAft>
                <a:spcPts val="0"/>
              </a:spcAft>
            </a:pPr>
            <a:r>
              <a:rPr lang="it-IT" altLang="it-IT" sz="2400" b="1" i="1" dirty="0" err="1">
                <a:solidFill>
                  <a:srgbClr val="FF0000"/>
                </a:solidFill>
              </a:rPr>
              <a:t>Processes</a:t>
            </a:r>
            <a:r>
              <a:rPr lang="it-IT" altLang="it-IT" sz="2400" b="1" i="1" dirty="0">
                <a:solidFill>
                  <a:srgbClr val="FF0000"/>
                </a:solidFill>
              </a:rPr>
              <a:t> </a:t>
            </a:r>
            <a:r>
              <a:rPr lang="it-IT" altLang="it-IT" sz="2400" b="1" i="1" dirty="0" err="1">
                <a:solidFill>
                  <a:srgbClr val="FF0000"/>
                </a:solidFill>
              </a:rPr>
              <a:t>associated</a:t>
            </a:r>
            <a:r>
              <a:rPr lang="it-IT" altLang="it-IT" sz="2400" b="1" i="1" dirty="0">
                <a:solidFill>
                  <a:srgbClr val="FF0000"/>
                </a:solidFill>
              </a:rPr>
              <a:t> to Standard 3</a:t>
            </a:r>
          </a:p>
          <a:p>
            <a:pPr marL="449263" indent="-449263" algn="l" fontAlgn="auto">
              <a:spcBef>
                <a:spcPts val="0"/>
              </a:spcBef>
              <a:spcAft>
                <a:spcPts val="1200"/>
              </a:spcAft>
              <a:buClr>
                <a:srgbClr val="00B050"/>
              </a:buClr>
              <a:buSzPct val="80000"/>
              <a:buFont typeface="Wingdings" panose="05000000000000000000" pitchFamily="2" charset="2"/>
              <a:buChar char="Ø"/>
            </a:pPr>
            <a:r>
              <a:rPr lang="en-GB" sz="2400" dirty="0"/>
              <a:t>Design and planning of the educational process</a:t>
            </a:r>
            <a:endParaRPr lang="it-IT" sz="2400" dirty="0"/>
          </a:p>
        </p:txBody>
      </p:sp>
    </p:spTree>
    <p:extLst>
      <p:ext uri="{BB962C8B-B14F-4D97-AF65-F5344CB8AC3E}">
        <p14:creationId xmlns:p14="http://schemas.microsoft.com/office/powerpoint/2010/main" val="2485134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683569" y="836712"/>
            <a:ext cx="7776864" cy="5472608"/>
          </a:xfrm>
        </p:spPr>
        <p:txBody>
          <a:bodyPr/>
          <a:lstStyle/>
          <a:p>
            <a:pPr algn="l" eaLnBrk="1" hangingPunct="1">
              <a:spcBef>
                <a:spcPts val="0"/>
              </a:spcBef>
            </a:pPr>
            <a:r>
              <a:rPr lang="en-GB" altLang="ja-JP" sz="2400" b="1" i="1" dirty="0" err="1">
                <a:solidFill>
                  <a:srgbClr val="FF0000"/>
                </a:solidFill>
                <a:ea typeface="ＭＳ Ｐゴシック" panose="020B0600070205080204" pitchFamily="34" charset="-128"/>
              </a:rPr>
              <a:t>S.4</a:t>
            </a:r>
            <a:r>
              <a:rPr lang="en-GB" altLang="ja-JP" sz="2400" b="1" i="1" dirty="0">
                <a:solidFill>
                  <a:srgbClr val="FF0000"/>
                </a:solidFill>
                <a:ea typeface="ＭＳ Ｐゴシック" panose="020B0600070205080204" pitchFamily="34" charset="-128"/>
              </a:rPr>
              <a:t> Student career (admission, progression, recognition and certification)</a:t>
            </a:r>
          </a:p>
          <a:p>
            <a:pPr eaLnBrk="1" hangingPunct="1">
              <a:spcBef>
                <a:spcPts val="0"/>
              </a:spcBef>
            </a:pPr>
            <a:endParaRPr lang="en-GB" altLang="ja-JP" sz="1200" dirty="0">
              <a:ea typeface="ＭＳ Ｐゴシック" panose="020B0600070205080204" pitchFamily="34" charset="-128"/>
            </a:endParaRPr>
          </a:p>
          <a:p>
            <a:pPr algn="just" eaLnBrk="1" hangingPunct="1">
              <a:lnSpc>
                <a:spcPct val="100000"/>
              </a:lnSpc>
              <a:spcBef>
                <a:spcPts val="0"/>
              </a:spcBef>
            </a:pPr>
            <a:r>
              <a:rPr lang="en-GB" altLang="en-US" sz="2600" b="1" u="sng" dirty="0"/>
              <a:t>Standard</a:t>
            </a:r>
            <a:endParaRPr lang="en-GB" altLang="en-US" sz="2600" b="1" dirty="0"/>
          </a:p>
          <a:p>
            <a:pPr algn="just" eaLnBrk="1" hangingPunct="1">
              <a:lnSpc>
                <a:spcPct val="100000"/>
              </a:lnSpc>
              <a:spcBef>
                <a:spcPts val="0"/>
              </a:spcBef>
            </a:pPr>
            <a:r>
              <a:rPr lang="en-GB" altLang="ja-JP" sz="2600" dirty="0">
                <a:ea typeface="ＭＳ Ｐゴシック" panose="020B0600070205080204" pitchFamily="34" charset="-128"/>
              </a:rPr>
              <a:t>Institutions should consistently apply pre-defined and published </a:t>
            </a:r>
            <a:r>
              <a:rPr lang="en-GB" altLang="ja-JP" sz="2600" b="1" dirty="0">
                <a:ea typeface="ＭＳ Ｐゴシック" panose="020B0600070205080204" pitchFamily="34" charset="-128"/>
              </a:rPr>
              <a:t>regulations covering all phases of the student “life cycle”</a:t>
            </a:r>
            <a:r>
              <a:rPr lang="en-GB" altLang="ja-JP" sz="2600" dirty="0">
                <a:ea typeface="ＭＳ Ｐゴシック" panose="020B0600070205080204" pitchFamily="34" charset="-128"/>
              </a:rPr>
              <a:t>, e.g. student admission, progression, recognition and certification.</a:t>
            </a:r>
            <a:endParaRPr lang="it-IT" altLang="en-US" sz="2600" dirty="0"/>
          </a:p>
          <a:p>
            <a:pPr algn="ctr"/>
            <a:endParaRPr lang="en-GB" dirty="0"/>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5805263"/>
            <a:ext cx="504056" cy="6665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asellaDiTesto 4">
            <a:extLst>
              <a:ext uri="{FF2B5EF4-FFF2-40B4-BE49-F238E27FC236}">
                <a16:creationId xmlns:a16="http://schemas.microsoft.com/office/drawing/2014/main" id="{0336FA60-19C1-435C-BA93-630934A703DB}"/>
              </a:ext>
            </a:extLst>
          </p:cNvPr>
          <p:cNvSpPr txBox="1"/>
          <p:nvPr/>
        </p:nvSpPr>
        <p:spPr>
          <a:xfrm>
            <a:off x="8244408" y="6021288"/>
            <a:ext cx="504056" cy="369332"/>
          </a:xfrm>
          <a:prstGeom prst="rect">
            <a:avLst/>
          </a:prstGeom>
          <a:noFill/>
        </p:spPr>
        <p:txBody>
          <a:bodyPr wrap="square" rtlCol="0">
            <a:spAutoFit/>
          </a:bodyPr>
          <a:lstStyle/>
          <a:p>
            <a:fld id="{327A6CAB-5A9F-4B3A-9883-27AA69E75F1E}" type="slidenum">
              <a:rPr lang="it-IT" smtClean="0">
                <a:solidFill>
                  <a:schemeClr val="tx1">
                    <a:lumMod val="50000"/>
                    <a:lumOff val="50000"/>
                  </a:schemeClr>
                </a:solidFill>
              </a:rPr>
              <a:t>24</a:t>
            </a:fld>
            <a:endParaRPr lang="it-IT" dirty="0">
              <a:solidFill>
                <a:schemeClr val="tx1">
                  <a:lumMod val="50000"/>
                  <a:lumOff val="50000"/>
                </a:schemeClr>
              </a:solidFill>
            </a:endParaRPr>
          </a:p>
        </p:txBody>
      </p:sp>
    </p:spTree>
    <p:extLst>
      <p:ext uri="{BB962C8B-B14F-4D97-AF65-F5344CB8AC3E}">
        <p14:creationId xmlns:p14="http://schemas.microsoft.com/office/powerpoint/2010/main" val="30453223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679624" y="989141"/>
            <a:ext cx="7776864" cy="5401479"/>
          </a:xfrm>
        </p:spPr>
        <p:txBody>
          <a:bodyPr>
            <a:spAutoFit/>
          </a:bodyPr>
          <a:lstStyle/>
          <a:p>
            <a:pPr algn="l" eaLnBrk="1" hangingPunct="1">
              <a:lnSpc>
                <a:spcPct val="100000"/>
              </a:lnSpc>
            </a:pPr>
            <a:r>
              <a:rPr lang="en-GB" altLang="it-IT" sz="2800" b="1" i="1" dirty="0">
                <a:solidFill>
                  <a:srgbClr val="FF0000"/>
                </a:solidFill>
              </a:rPr>
              <a:t>Processes associated to Standard 4</a:t>
            </a:r>
          </a:p>
          <a:p>
            <a:pPr eaLnBrk="1" hangingPunct="1">
              <a:lnSpc>
                <a:spcPct val="100000"/>
              </a:lnSpc>
              <a:spcBef>
                <a:spcPts val="0"/>
              </a:spcBef>
            </a:pPr>
            <a:endParaRPr lang="en-GB" altLang="it-IT" sz="1200" b="1" dirty="0">
              <a:solidFill>
                <a:srgbClr val="FF0000"/>
              </a:solidFill>
            </a:endParaRPr>
          </a:p>
          <a:p>
            <a:pPr marL="449263" indent="-449263" algn="just" eaLnBrk="1" hangingPunct="1">
              <a:lnSpc>
                <a:spcPct val="100000"/>
              </a:lnSpc>
              <a:spcBef>
                <a:spcPts val="0"/>
              </a:spcBef>
              <a:buClr>
                <a:srgbClr val="00B050"/>
              </a:buClr>
              <a:buSzPct val="80000"/>
              <a:buFont typeface="Wingdings" panose="05000000000000000000" pitchFamily="2" charset="2"/>
              <a:buChar char="Ø"/>
            </a:pPr>
            <a:r>
              <a:rPr lang="en-GB" sz="2800" dirty="0"/>
              <a:t>Definition of the admission, recognition, progression and attestation regulations</a:t>
            </a:r>
          </a:p>
          <a:p>
            <a:pPr marL="720725" lvl="0" indent="-266700" algn="just" defTabSz="914400">
              <a:lnSpc>
                <a:spcPct val="100000"/>
              </a:lnSpc>
              <a:spcBef>
                <a:spcPts val="600"/>
              </a:spcBef>
              <a:buClr>
                <a:srgbClr val="00B050"/>
              </a:buClr>
              <a:buFont typeface="Wingdings" panose="05000000000000000000" pitchFamily="2" charset="2"/>
              <a:buChar char="§"/>
            </a:pPr>
            <a:r>
              <a:rPr lang="en-GB" altLang="it-IT" i="1" dirty="0">
                <a:solidFill>
                  <a:srgbClr val="000066"/>
                </a:solidFill>
              </a:rPr>
              <a:t>It is important that </a:t>
            </a:r>
            <a:r>
              <a:rPr lang="en-GB" altLang="it-IT" b="1" i="1" dirty="0">
                <a:solidFill>
                  <a:srgbClr val="000066"/>
                </a:solidFill>
              </a:rPr>
              <a:t>admission</a:t>
            </a:r>
            <a:r>
              <a:rPr lang="en-GB" altLang="it-IT" i="1" dirty="0">
                <a:solidFill>
                  <a:srgbClr val="000066"/>
                </a:solidFill>
              </a:rPr>
              <a:t> processes and criteria are implemented consistently and in a transparent manner. </a:t>
            </a:r>
          </a:p>
          <a:p>
            <a:pPr marL="720725" lvl="0" indent="-266700" algn="just" defTabSz="914400">
              <a:lnSpc>
                <a:spcPct val="100000"/>
              </a:lnSpc>
              <a:spcBef>
                <a:spcPts val="600"/>
              </a:spcBef>
              <a:buClr>
                <a:srgbClr val="00B050"/>
              </a:buClr>
              <a:buFont typeface="Wingdings" panose="05000000000000000000" pitchFamily="2" charset="2"/>
              <a:buChar char="§"/>
            </a:pPr>
            <a:r>
              <a:rPr lang="en-GB" altLang="it-IT" i="1" dirty="0">
                <a:solidFill>
                  <a:srgbClr val="000066"/>
                </a:solidFill>
              </a:rPr>
              <a:t>Fair </a:t>
            </a:r>
            <a:r>
              <a:rPr lang="en-GB" altLang="it-IT" b="1" i="1" dirty="0">
                <a:solidFill>
                  <a:srgbClr val="000066"/>
                </a:solidFill>
              </a:rPr>
              <a:t>recognition</a:t>
            </a:r>
            <a:r>
              <a:rPr lang="en-GB" altLang="it-IT" i="1" dirty="0">
                <a:solidFill>
                  <a:srgbClr val="000066"/>
                </a:solidFill>
              </a:rPr>
              <a:t> of higher education qualifications, periods of study and prior </a:t>
            </a:r>
            <a:r>
              <a:rPr lang="en-GB" altLang="it-IT" b="1" i="1" dirty="0">
                <a:solidFill>
                  <a:srgbClr val="000066"/>
                </a:solidFill>
                <a:effectLst>
                  <a:outerShdw blurRad="38100" dist="38100" dir="2700000" algn="tl">
                    <a:srgbClr val="000000">
                      <a:alpha val="43137"/>
                    </a:srgbClr>
                  </a:outerShdw>
                </a:effectLst>
              </a:rPr>
              <a:t>learning *</a:t>
            </a:r>
            <a:r>
              <a:rPr lang="en-GB" altLang="it-IT" i="1" dirty="0">
                <a:solidFill>
                  <a:srgbClr val="000066"/>
                </a:solidFill>
              </a:rPr>
              <a:t>, including the recognition of </a:t>
            </a:r>
            <a:r>
              <a:rPr lang="en-GB" altLang="it-IT" b="1" i="1" dirty="0">
                <a:solidFill>
                  <a:srgbClr val="000066"/>
                </a:solidFill>
                <a:effectLst>
                  <a:outerShdw blurRad="38100" dist="38100" dir="2700000" algn="tl">
                    <a:srgbClr val="000000">
                      <a:alpha val="43137"/>
                    </a:srgbClr>
                  </a:outerShdw>
                </a:effectLst>
              </a:rPr>
              <a:t>non-formal *</a:t>
            </a:r>
            <a:r>
              <a:rPr lang="en-GB" altLang="it-IT" i="1" dirty="0">
                <a:solidFill>
                  <a:srgbClr val="000066"/>
                </a:solidFill>
              </a:rPr>
              <a:t> and </a:t>
            </a:r>
            <a:r>
              <a:rPr lang="en-GB" altLang="it-IT" b="1" i="1" dirty="0">
                <a:solidFill>
                  <a:srgbClr val="000066"/>
                </a:solidFill>
                <a:effectLst>
                  <a:outerShdw blurRad="38100" dist="38100" dir="2700000" algn="tl">
                    <a:srgbClr val="000000">
                      <a:alpha val="43137"/>
                    </a:srgbClr>
                  </a:outerShdw>
                </a:effectLst>
              </a:rPr>
              <a:t>informal *</a:t>
            </a:r>
            <a:r>
              <a:rPr lang="en-GB" altLang="it-IT" i="1" dirty="0">
                <a:solidFill>
                  <a:srgbClr val="000066"/>
                </a:solidFill>
              </a:rPr>
              <a:t> learning, are essential components for ensuring the students’ progress in their studies, while promoting mobility.</a:t>
            </a:r>
          </a:p>
          <a:p>
            <a:pPr marL="457200" lvl="0" indent="-457200" algn="just" defTabSz="914400">
              <a:lnSpc>
                <a:spcPct val="100000"/>
              </a:lnSpc>
              <a:spcBef>
                <a:spcPts val="0"/>
              </a:spcBef>
              <a:buClr>
                <a:srgbClr val="00B050"/>
              </a:buClr>
              <a:buFont typeface="Wingdings" panose="05000000000000000000" pitchFamily="2" charset="2"/>
              <a:buChar char="§"/>
            </a:pPr>
            <a:endParaRPr lang="en-GB" altLang="it-IT" i="1" dirty="0">
              <a:solidFill>
                <a:srgbClr val="000066"/>
              </a:solidFill>
            </a:endParaRPr>
          </a:p>
          <a:p>
            <a:pPr marL="176213" lvl="0" indent="-176213" algn="just">
              <a:lnSpc>
                <a:spcPct val="100000"/>
              </a:lnSpc>
              <a:spcBef>
                <a:spcPts val="600"/>
              </a:spcBef>
            </a:pPr>
            <a:r>
              <a:rPr lang="en-GB" altLang="it-IT" b="1" i="1" dirty="0">
                <a:solidFill>
                  <a:srgbClr val="000066"/>
                </a:solidFill>
                <a:effectLst>
                  <a:outerShdw blurRad="38100" dist="38100" dir="2700000" algn="tl">
                    <a:srgbClr val="000000">
                      <a:alpha val="43137"/>
                    </a:srgbClr>
                  </a:outerShdw>
                </a:effectLst>
              </a:rPr>
              <a:t>*</a:t>
            </a:r>
            <a:r>
              <a:rPr lang="en-GB" sz="1600" b="1" dirty="0">
                <a:solidFill>
                  <a:srgbClr val="FF0000"/>
                </a:solidFill>
                <a:latin typeface="Arial Narrow" panose="020B0606020202030204" pitchFamily="34" charset="0"/>
              </a:rPr>
              <a:t> </a:t>
            </a:r>
            <a:r>
              <a:rPr lang="en-GB" sz="1600" b="1" i="1" dirty="0">
                <a:solidFill>
                  <a:srgbClr val="000066"/>
                </a:solidFill>
                <a:effectLst>
                  <a:outerShdw blurRad="38100" dist="38100" dir="2700000" algn="tl">
                    <a:srgbClr val="000000">
                      <a:alpha val="43137"/>
                    </a:srgbClr>
                  </a:outerShdw>
                </a:effectLst>
              </a:rPr>
              <a:t>Formal learning </a:t>
            </a:r>
            <a:r>
              <a:rPr lang="en-GB" sz="1600" dirty="0">
                <a:solidFill>
                  <a:prstClr val="black"/>
                </a:solidFill>
                <a:latin typeface="Arial Narrow" panose="020B0606020202030204" pitchFamily="34" charset="0"/>
              </a:rPr>
              <a:t>means learning typically provided by an education or training institution, structured (in terms of learning objectives, learning time or learning support) and leading to certification. </a:t>
            </a:r>
          </a:p>
          <a:p>
            <a:pPr marL="176213" lvl="0" algn="just">
              <a:lnSpc>
                <a:spcPct val="100000"/>
              </a:lnSpc>
              <a:spcBef>
                <a:spcPts val="600"/>
              </a:spcBef>
            </a:pPr>
            <a:r>
              <a:rPr lang="en-GB" sz="1600" b="1" i="1" dirty="0">
                <a:solidFill>
                  <a:srgbClr val="000066"/>
                </a:solidFill>
                <a:effectLst>
                  <a:outerShdw blurRad="38100" dist="38100" dir="2700000" algn="tl">
                    <a:srgbClr val="000000">
                      <a:alpha val="43137"/>
                    </a:srgbClr>
                  </a:outerShdw>
                </a:effectLst>
              </a:rPr>
              <a:t>Non-formal learning </a:t>
            </a:r>
            <a:r>
              <a:rPr lang="en-GB" sz="1600" dirty="0">
                <a:solidFill>
                  <a:prstClr val="black"/>
                </a:solidFill>
                <a:latin typeface="Arial Narrow" panose="020B0606020202030204" pitchFamily="34" charset="0"/>
              </a:rPr>
              <a:t>means learning that is not provided by an education or training institution and typically does not lead to certification. However, it is structured.</a:t>
            </a:r>
          </a:p>
          <a:p>
            <a:pPr marL="176213" lvl="0" algn="just">
              <a:lnSpc>
                <a:spcPct val="100000"/>
              </a:lnSpc>
              <a:spcBef>
                <a:spcPts val="600"/>
              </a:spcBef>
            </a:pPr>
            <a:r>
              <a:rPr lang="en-GB" sz="1600" b="1" i="1" dirty="0">
                <a:solidFill>
                  <a:srgbClr val="000066"/>
                </a:solidFill>
                <a:effectLst>
                  <a:outerShdw blurRad="38100" dist="38100" dir="2700000" algn="tl">
                    <a:srgbClr val="000000">
                      <a:alpha val="43137"/>
                    </a:srgbClr>
                  </a:outerShdw>
                </a:effectLst>
              </a:rPr>
              <a:t>Informal learning </a:t>
            </a:r>
            <a:r>
              <a:rPr lang="en-GB" sz="1600" dirty="0">
                <a:solidFill>
                  <a:prstClr val="black"/>
                </a:solidFill>
                <a:latin typeface="Arial Narrow" panose="020B0606020202030204" pitchFamily="34" charset="0"/>
              </a:rPr>
              <a:t>means learning resulting from daily life activities related to work, family or leisure. It is not structured and typically does not lead to certification.</a:t>
            </a:r>
            <a:r>
              <a:rPr lang="en-GB" sz="1600" dirty="0">
                <a:solidFill>
                  <a:prstClr val="black"/>
                </a:solidFill>
              </a:rPr>
              <a:t> </a:t>
            </a:r>
            <a:endParaRPr lang="en-GB" sz="1600" dirty="0"/>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5805263"/>
            <a:ext cx="504056" cy="6665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asellaDiTesto 4">
            <a:extLst>
              <a:ext uri="{FF2B5EF4-FFF2-40B4-BE49-F238E27FC236}">
                <a16:creationId xmlns:a16="http://schemas.microsoft.com/office/drawing/2014/main" id="{C0E7E3C2-64B7-4039-BC27-22C913E023A4}"/>
              </a:ext>
            </a:extLst>
          </p:cNvPr>
          <p:cNvSpPr txBox="1"/>
          <p:nvPr/>
        </p:nvSpPr>
        <p:spPr>
          <a:xfrm>
            <a:off x="8244408" y="6021288"/>
            <a:ext cx="504056" cy="369332"/>
          </a:xfrm>
          <a:prstGeom prst="rect">
            <a:avLst/>
          </a:prstGeom>
          <a:noFill/>
        </p:spPr>
        <p:txBody>
          <a:bodyPr wrap="square" rtlCol="0">
            <a:spAutoFit/>
          </a:bodyPr>
          <a:lstStyle/>
          <a:p>
            <a:fld id="{327A6CAB-5A9F-4B3A-9883-27AA69E75F1E}" type="slidenum">
              <a:rPr lang="it-IT" smtClean="0">
                <a:solidFill>
                  <a:schemeClr val="tx1">
                    <a:lumMod val="50000"/>
                    <a:lumOff val="50000"/>
                  </a:schemeClr>
                </a:solidFill>
              </a:rPr>
              <a:t>25</a:t>
            </a:fld>
            <a:endParaRPr lang="it-IT" dirty="0">
              <a:solidFill>
                <a:schemeClr val="tx1">
                  <a:lumMod val="50000"/>
                  <a:lumOff val="50000"/>
                </a:schemeClr>
              </a:solidFill>
            </a:endParaRPr>
          </a:p>
        </p:txBody>
      </p:sp>
    </p:spTree>
    <p:extLst>
      <p:ext uri="{BB962C8B-B14F-4D97-AF65-F5344CB8AC3E}">
        <p14:creationId xmlns:p14="http://schemas.microsoft.com/office/powerpoint/2010/main" val="26925532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773578" y="1556792"/>
            <a:ext cx="7758862" cy="4464495"/>
          </a:xfrm>
        </p:spPr>
        <p:txBody>
          <a:bodyPr>
            <a:noAutofit/>
          </a:bodyPr>
          <a:lstStyle/>
          <a:p>
            <a:pPr marL="342900" indent="-342900" algn="just">
              <a:lnSpc>
                <a:spcPct val="100000"/>
              </a:lnSpc>
              <a:spcBef>
                <a:spcPts val="0"/>
              </a:spcBef>
              <a:buClr>
                <a:srgbClr val="00B050"/>
              </a:buClr>
              <a:buFont typeface="Wingdings" panose="05000000000000000000" pitchFamily="2" charset="2"/>
              <a:buChar char="§"/>
            </a:pPr>
            <a:r>
              <a:rPr lang="en-GB" sz="2000" i="1" dirty="0"/>
              <a:t>The SP should also establish </a:t>
            </a:r>
            <a:r>
              <a:rPr lang="en-GB" sz="2000" b="1" i="1" dirty="0"/>
              <a:t>management criteria of the students’ career</a:t>
            </a:r>
            <a:r>
              <a:rPr lang="en-GB" sz="2000" i="1" dirty="0"/>
              <a:t> able to favour a regular students’ progression in their studies. These criteria should regard at least:</a:t>
            </a:r>
            <a:endParaRPr lang="it-IT" sz="2000" i="1" dirty="0"/>
          </a:p>
          <a:p>
            <a:pPr marL="722313" lvl="0" indent="-369888" algn="just">
              <a:lnSpc>
                <a:spcPct val="100000"/>
              </a:lnSpc>
              <a:spcBef>
                <a:spcPts val="0"/>
              </a:spcBef>
              <a:buClr>
                <a:srgbClr val="00B050"/>
              </a:buClr>
              <a:buFont typeface="Courier New" panose="02070309020205020404" pitchFamily="49" charset="0"/>
              <a:buChar char="o"/>
            </a:pPr>
            <a:r>
              <a:rPr lang="en-GB" sz="2000" i="1" dirty="0"/>
              <a:t>frequency of the educational activities;</a:t>
            </a:r>
            <a:endParaRPr lang="it-IT" sz="2000" i="1" dirty="0"/>
          </a:p>
          <a:p>
            <a:pPr marL="722313" lvl="0" indent="-369888" algn="just">
              <a:lnSpc>
                <a:spcPct val="100000"/>
              </a:lnSpc>
              <a:spcBef>
                <a:spcPts val="0"/>
              </a:spcBef>
              <a:buClr>
                <a:srgbClr val="00B050"/>
              </a:buClr>
              <a:buFont typeface="Courier New" panose="02070309020205020404" pitchFamily="49" charset="0"/>
              <a:buChar char="o"/>
            </a:pPr>
            <a:r>
              <a:rPr lang="en-GB" sz="2000" i="1" dirty="0"/>
              <a:t>number of ECTS credits necessary for the enrolment in the successive course year;</a:t>
            </a:r>
            <a:endParaRPr lang="it-IT" sz="2000" i="1" dirty="0"/>
          </a:p>
          <a:p>
            <a:pPr marL="722313" lvl="0" indent="-369888" algn="just">
              <a:lnSpc>
                <a:spcPct val="100000"/>
              </a:lnSpc>
              <a:spcBef>
                <a:spcPts val="0"/>
              </a:spcBef>
              <a:buClr>
                <a:srgbClr val="00B050"/>
              </a:buClr>
              <a:buFont typeface="Courier New" panose="02070309020205020404" pitchFamily="49" charset="0"/>
              <a:buChar char="o"/>
            </a:pPr>
            <a:r>
              <a:rPr lang="en-GB" sz="2000" i="1" dirty="0"/>
              <a:t>number of ECTS credits to be accumulated before the holding of training periods.</a:t>
            </a:r>
          </a:p>
          <a:p>
            <a:pPr marL="722313" lvl="0" indent="-369888" algn="just">
              <a:lnSpc>
                <a:spcPct val="100000"/>
              </a:lnSpc>
              <a:spcBef>
                <a:spcPts val="0"/>
              </a:spcBef>
              <a:buClr>
                <a:srgbClr val="00B050"/>
              </a:buClr>
              <a:buFont typeface="Courier New" panose="02070309020205020404" pitchFamily="49" charset="0"/>
              <a:buChar char="o"/>
            </a:pPr>
            <a:endParaRPr lang="it-IT" sz="2000" i="1" dirty="0"/>
          </a:p>
          <a:p>
            <a:pPr marL="360363" lvl="0" indent="-360363" algn="just">
              <a:lnSpc>
                <a:spcPct val="100000"/>
              </a:lnSpc>
              <a:spcBef>
                <a:spcPts val="0"/>
              </a:spcBef>
              <a:buClr>
                <a:srgbClr val="00B050"/>
              </a:buClr>
              <a:buFont typeface="Wingdings" panose="05000000000000000000" pitchFamily="2" charset="2"/>
              <a:buChar char="§"/>
            </a:pPr>
            <a:r>
              <a:rPr lang="en-GB" sz="2000" i="1" dirty="0"/>
              <a:t>The SP should establish appropriate </a:t>
            </a:r>
            <a:r>
              <a:rPr lang="en-GB" sz="2000" b="1" i="1" dirty="0"/>
              <a:t>rules to regulate the studies progression </a:t>
            </a:r>
            <a:r>
              <a:rPr lang="en-GB" sz="2000" i="1" dirty="0"/>
              <a:t>of:</a:t>
            </a:r>
            <a:endParaRPr lang="it-IT" sz="2000" i="1" dirty="0"/>
          </a:p>
          <a:p>
            <a:pPr marL="722313" lvl="0" indent="-369888" algn="just">
              <a:lnSpc>
                <a:spcPct val="100000"/>
              </a:lnSpc>
              <a:spcBef>
                <a:spcPts val="0"/>
              </a:spcBef>
              <a:buClr>
                <a:srgbClr val="00B050"/>
              </a:buClr>
              <a:buFont typeface="Courier New" panose="02070309020205020404" pitchFamily="49" charset="0"/>
              <a:buChar char="o"/>
            </a:pPr>
            <a:r>
              <a:rPr lang="en-GB" sz="2000" i="1" dirty="0"/>
              <a:t>part time students;</a:t>
            </a:r>
            <a:endParaRPr lang="it-IT" sz="2000" i="1" dirty="0"/>
          </a:p>
          <a:p>
            <a:pPr marL="722313" lvl="0" indent="-369888" algn="just">
              <a:lnSpc>
                <a:spcPct val="100000"/>
              </a:lnSpc>
              <a:spcBef>
                <a:spcPts val="0"/>
              </a:spcBef>
              <a:buClr>
                <a:srgbClr val="00B050"/>
              </a:buClr>
              <a:buFont typeface="Courier New" panose="02070309020205020404" pitchFamily="49" charset="0"/>
              <a:buChar char="o"/>
            </a:pPr>
            <a:r>
              <a:rPr lang="en-GB" sz="2000" i="1" dirty="0"/>
              <a:t>working students,</a:t>
            </a:r>
            <a:endParaRPr lang="it-IT" sz="2000" i="1" dirty="0"/>
          </a:p>
          <a:p>
            <a:pPr marL="722313" lvl="0" indent="-369888" algn="just">
              <a:lnSpc>
                <a:spcPct val="100000"/>
              </a:lnSpc>
              <a:spcBef>
                <a:spcPts val="0"/>
              </a:spcBef>
              <a:buClr>
                <a:srgbClr val="00B050"/>
              </a:buClr>
              <a:buFont typeface="Courier New" panose="02070309020205020404" pitchFamily="49" charset="0"/>
              <a:buChar char="o"/>
            </a:pPr>
            <a:r>
              <a:rPr lang="en-GB" sz="2000" i="1" dirty="0"/>
              <a:t>handicapped students;</a:t>
            </a:r>
            <a:endParaRPr lang="it-IT" sz="2000" i="1" dirty="0"/>
          </a:p>
          <a:p>
            <a:pPr marL="722313" lvl="0" indent="-369888" algn="just">
              <a:lnSpc>
                <a:spcPct val="100000"/>
              </a:lnSpc>
              <a:spcBef>
                <a:spcPts val="0"/>
              </a:spcBef>
              <a:buClr>
                <a:srgbClr val="00B050"/>
              </a:buClr>
              <a:buFont typeface="Courier New" panose="02070309020205020404" pitchFamily="49" charset="0"/>
              <a:buChar char="o"/>
            </a:pPr>
            <a:r>
              <a:rPr lang="en-GB" sz="2000" i="1" dirty="0"/>
              <a:t>students who cannot attend the educational activities for a long period for causes independent from their will (e.g.: illness, etc.).</a:t>
            </a:r>
            <a:endParaRPr lang="it-IT" sz="2000" i="1" dirty="0"/>
          </a:p>
          <a:p>
            <a:pPr lvl="0" algn="just" defTabSz="914400" eaLnBrk="1" hangingPunct="1">
              <a:spcBef>
                <a:spcPct val="0"/>
              </a:spcBef>
              <a:buClrTx/>
              <a:buSzTx/>
            </a:pPr>
            <a:endParaRPr lang="it-IT" altLang="it-IT" sz="2800" kern="1200" dirty="0">
              <a:solidFill>
                <a:srgbClr val="000066"/>
              </a:solidFill>
            </a:endParaRPr>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5805263"/>
            <a:ext cx="504056" cy="6665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asellaDiTesto 4">
            <a:extLst>
              <a:ext uri="{FF2B5EF4-FFF2-40B4-BE49-F238E27FC236}">
                <a16:creationId xmlns:a16="http://schemas.microsoft.com/office/drawing/2014/main" id="{AC6DD22C-40C4-48CF-908A-DAF3AC065D1D}"/>
              </a:ext>
            </a:extLst>
          </p:cNvPr>
          <p:cNvSpPr txBox="1"/>
          <p:nvPr/>
        </p:nvSpPr>
        <p:spPr>
          <a:xfrm>
            <a:off x="8244408" y="6084004"/>
            <a:ext cx="504056" cy="369332"/>
          </a:xfrm>
          <a:prstGeom prst="rect">
            <a:avLst/>
          </a:prstGeom>
          <a:noFill/>
        </p:spPr>
        <p:txBody>
          <a:bodyPr wrap="square" rtlCol="0">
            <a:spAutoFit/>
          </a:bodyPr>
          <a:lstStyle/>
          <a:p>
            <a:fld id="{327A6CAB-5A9F-4B3A-9883-27AA69E75F1E}" type="slidenum">
              <a:rPr lang="it-IT" smtClean="0">
                <a:solidFill>
                  <a:schemeClr val="tx1">
                    <a:lumMod val="50000"/>
                    <a:lumOff val="50000"/>
                  </a:schemeClr>
                </a:solidFill>
              </a:rPr>
              <a:t>26</a:t>
            </a:fld>
            <a:endParaRPr lang="it-IT" dirty="0">
              <a:solidFill>
                <a:schemeClr val="tx1">
                  <a:lumMod val="50000"/>
                  <a:lumOff val="50000"/>
                </a:schemeClr>
              </a:solidFill>
            </a:endParaRPr>
          </a:p>
        </p:txBody>
      </p:sp>
    </p:spTree>
    <p:extLst>
      <p:ext uri="{BB962C8B-B14F-4D97-AF65-F5344CB8AC3E}">
        <p14:creationId xmlns:p14="http://schemas.microsoft.com/office/powerpoint/2010/main" val="34886555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1007604" y="1763073"/>
            <a:ext cx="7488832" cy="3970183"/>
          </a:xfrm>
        </p:spPr>
        <p:txBody>
          <a:bodyPr/>
          <a:lstStyle/>
          <a:p>
            <a:pPr marL="457200" lvl="0" indent="-457200" algn="just" defTabSz="914400" eaLnBrk="1" hangingPunct="1">
              <a:lnSpc>
                <a:spcPct val="100000"/>
              </a:lnSpc>
              <a:spcBef>
                <a:spcPct val="0"/>
              </a:spcBef>
              <a:buClr>
                <a:srgbClr val="00B050"/>
              </a:buClr>
              <a:buSzTx/>
              <a:buFont typeface="Wingdings" panose="05000000000000000000" pitchFamily="2" charset="2"/>
              <a:buChar char="§"/>
            </a:pPr>
            <a:r>
              <a:rPr lang="en-GB" altLang="it-IT" i="1" kern="1200" dirty="0">
                <a:solidFill>
                  <a:srgbClr val="000066"/>
                </a:solidFill>
              </a:rPr>
              <a:t>Graduation represents the culmination of the students’ period of study. Students need to receive </a:t>
            </a:r>
            <a:r>
              <a:rPr lang="en-GB" altLang="it-IT" b="1" i="1" kern="1200" dirty="0">
                <a:solidFill>
                  <a:srgbClr val="000066"/>
                </a:solidFill>
              </a:rPr>
              <a:t>documentation</a:t>
            </a:r>
            <a:r>
              <a:rPr lang="en-GB" altLang="it-IT" i="1" kern="1200" dirty="0">
                <a:solidFill>
                  <a:srgbClr val="000066"/>
                </a:solidFill>
              </a:rPr>
              <a:t> (</a:t>
            </a:r>
            <a:r>
              <a:rPr lang="en-GB" altLang="it-IT" b="1" i="1" kern="1200" dirty="0">
                <a:solidFill>
                  <a:srgbClr val="000066"/>
                </a:solidFill>
              </a:rPr>
              <a:t>Diploma Supplement *</a:t>
            </a:r>
            <a:r>
              <a:rPr lang="en-GB" altLang="it-IT" i="1" kern="1200" dirty="0">
                <a:solidFill>
                  <a:srgbClr val="000066"/>
                </a:solidFill>
              </a:rPr>
              <a:t>) explaining the qualification gained, including achieved learning outcomes and the context, level, content and status of the studies that were pursued and successfully completed.</a:t>
            </a:r>
          </a:p>
          <a:p>
            <a:pPr lvl="0" algn="just" defTabSz="914400" eaLnBrk="1" hangingPunct="1">
              <a:lnSpc>
                <a:spcPct val="100000"/>
              </a:lnSpc>
              <a:spcBef>
                <a:spcPct val="0"/>
              </a:spcBef>
              <a:buClr>
                <a:srgbClr val="00B050"/>
              </a:buClr>
              <a:buSzTx/>
            </a:pPr>
            <a:endParaRPr lang="en-GB" altLang="it-IT" sz="1200" kern="1200" dirty="0">
              <a:solidFill>
                <a:srgbClr val="000066"/>
              </a:solidFill>
            </a:endParaRPr>
          </a:p>
          <a:p>
            <a:pPr lvl="0" algn="just" defTabSz="914400" eaLnBrk="1" hangingPunct="1">
              <a:lnSpc>
                <a:spcPct val="100000"/>
              </a:lnSpc>
              <a:spcBef>
                <a:spcPct val="0"/>
              </a:spcBef>
              <a:buClr>
                <a:srgbClr val="00B050"/>
              </a:buClr>
              <a:buSzTx/>
            </a:pPr>
            <a:endParaRPr lang="en-GB" altLang="it-IT" sz="1200" kern="1200" dirty="0">
              <a:solidFill>
                <a:srgbClr val="000066"/>
              </a:solidFill>
            </a:endParaRPr>
          </a:p>
          <a:p>
            <a:pPr algn="just">
              <a:lnSpc>
                <a:spcPct val="100000"/>
              </a:lnSpc>
              <a:spcBef>
                <a:spcPts val="0"/>
              </a:spcBef>
            </a:pPr>
            <a:r>
              <a:rPr lang="en-GB" b="1" i="1" dirty="0">
                <a:solidFill>
                  <a:srgbClr val="000066"/>
                </a:solidFill>
              </a:rPr>
              <a:t>Diploma Supplement</a:t>
            </a:r>
          </a:p>
          <a:p>
            <a:pPr algn="just">
              <a:lnSpc>
                <a:spcPct val="100000"/>
              </a:lnSpc>
            </a:pPr>
            <a:r>
              <a:rPr lang="en-GB" dirty="0">
                <a:latin typeface="Arial Narrow" panose="020B0606020202030204" pitchFamily="34" charset="0"/>
              </a:rPr>
              <a:t>The Diploma Supplement is an annex to the official qualification documentation that is designed to provide more detailed information on the studies completed according to an agreed format that has been drawn up by the European Commission, Council of Europe and UNESCO/</a:t>
            </a:r>
            <a:r>
              <a:rPr lang="en-GB" dirty="0" err="1">
                <a:latin typeface="Arial Narrow" panose="020B0606020202030204" pitchFamily="34" charset="0"/>
              </a:rPr>
              <a:t>CEPES</a:t>
            </a:r>
            <a:r>
              <a:rPr lang="en-GB" dirty="0">
                <a:latin typeface="Arial Narrow" panose="020B0606020202030204" pitchFamily="34" charset="0"/>
              </a:rPr>
              <a:t> and is internationally recognised.</a:t>
            </a:r>
            <a:r>
              <a:rPr lang="en-GB" sz="2000" dirty="0">
                <a:latin typeface="Arial Narrow" panose="020B0606020202030204" pitchFamily="34" charset="0"/>
              </a:rPr>
              <a:t> </a:t>
            </a:r>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5805263"/>
            <a:ext cx="504056" cy="6665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asellaDiTesto 4">
            <a:extLst>
              <a:ext uri="{FF2B5EF4-FFF2-40B4-BE49-F238E27FC236}">
                <a16:creationId xmlns:a16="http://schemas.microsoft.com/office/drawing/2014/main" id="{47620A2F-F7BF-40CB-B155-BEA864B54823}"/>
              </a:ext>
            </a:extLst>
          </p:cNvPr>
          <p:cNvSpPr txBox="1"/>
          <p:nvPr/>
        </p:nvSpPr>
        <p:spPr>
          <a:xfrm>
            <a:off x="8244408" y="6084004"/>
            <a:ext cx="504056" cy="369332"/>
          </a:xfrm>
          <a:prstGeom prst="rect">
            <a:avLst/>
          </a:prstGeom>
          <a:noFill/>
        </p:spPr>
        <p:txBody>
          <a:bodyPr wrap="square" rtlCol="0">
            <a:spAutoFit/>
          </a:bodyPr>
          <a:lstStyle/>
          <a:p>
            <a:fld id="{327A6CAB-5A9F-4B3A-9883-27AA69E75F1E}" type="slidenum">
              <a:rPr lang="it-IT" smtClean="0">
                <a:solidFill>
                  <a:schemeClr val="tx1">
                    <a:lumMod val="50000"/>
                    <a:lumOff val="50000"/>
                  </a:schemeClr>
                </a:solidFill>
              </a:rPr>
              <a:t>27</a:t>
            </a:fld>
            <a:endParaRPr lang="it-IT" dirty="0">
              <a:solidFill>
                <a:schemeClr val="tx1">
                  <a:lumMod val="50000"/>
                  <a:lumOff val="50000"/>
                </a:schemeClr>
              </a:solidFill>
            </a:endParaRPr>
          </a:p>
        </p:txBody>
      </p:sp>
    </p:spTree>
    <p:extLst>
      <p:ext uri="{BB962C8B-B14F-4D97-AF65-F5344CB8AC3E}">
        <p14:creationId xmlns:p14="http://schemas.microsoft.com/office/powerpoint/2010/main" val="8230867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698174" y="1028862"/>
            <a:ext cx="7488832" cy="4752528"/>
          </a:xfrm>
        </p:spPr>
        <p:txBody>
          <a:bodyPr/>
          <a:lstStyle/>
          <a:p>
            <a:pPr algn="l" eaLnBrk="1" hangingPunct="1">
              <a:spcBef>
                <a:spcPts val="0"/>
              </a:spcBef>
            </a:pPr>
            <a:r>
              <a:rPr lang="en-GB" altLang="ja-JP" sz="2800" b="1" i="1" dirty="0" err="1">
                <a:solidFill>
                  <a:srgbClr val="FF0000"/>
                </a:solidFill>
                <a:ea typeface="ＭＳ Ｐゴシック" panose="020B0600070205080204" pitchFamily="34" charset="-128"/>
              </a:rPr>
              <a:t>S.5</a:t>
            </a:r>
            <a:r>
              <a:rPr lang="en-GB" altLang="ja-JP" sz="2800" b="1" i="1" dirty="0">
                <a:solidFill>
                  <a:srgbClr val="FF0000"/>
                </a:solidFill>
                <a:ea typeface="ＭＳ Ｐゴシック" panose="020B0600070205080204" pitchFamily="34" charset="-128"/>
              </a:rPr>
              <a:t> Teaching staff</a:t>
            </a:r>
          </a:p>
          <a:p>
            <a:pPr eaLnBrk="1" hangingPunct="1">
              <a:spcBef>
                <a:spcPts val="0"/>
              </a:spcBef>
            </a:pPr>
            <a:endParaRPr lang="en-GB" altLang="ja-JP" sz="1200" dirty="0">
              <a:ea typeface="ＭＳ Ｐゴシック" panose="020B0600070205080204" pitchFamily="34" charset="-128"/>
            </a:endParaRPr>
          </a:p>
          <a:p>
            <a:pPr algn="just" eaLnBrk="1" hangingPunct="1">
              <a:spcBef>
                <a:spcPts val="0"/>
              </a:spcBef>
            </a:pPr>
            <a:r>
              <a:rPr lang="en-GB" altLang="en-US" sz="2800" b="1" u="sng" dirty="0"/>
              <a:t>Standard</a:t>
            </a:r>
            <a:endParaRPr lang="en-GB" altLang="en-US" sz="2800" b="1" dirty="0"/>
          </a:p>
          <a:p>
            <a:pPr algn="just" eaLnBrk="1" hangingPunct="1">
              <a:spcBef>
                <a:spcPts val="0"/>
              </a:spcBef>
            </a:pPr>
            <a:r>
              <a:rPr lang="en-GB" altLang="ja-JP" sz="2800" dirty="0">
                <a:ea typeface="ＭＳ Ｐゴシック" panose="020B0600070205080204" pitchFamily="34" charset="-128"/>
              </a:rPr>
              <a:t>Institutions should assure themselves of the competence of their teachers. They should apply fair and transparent processes for the recruitment and development of the staff.</a:t>
            </a:r>
            <a:endParaRPr lang="it-IT" altLang="ja-JP" sz="2800" dirty="0">
              <a:ea typeface="ＭＳ Ｐゴシック" panose="020B0600070205080204" pitchFamily="34" charset="-128"/>
            </a:endParaRPr>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5805263"/>
            <a:ext cx="504056" cy="6665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asellaDiTesto 4">
            <a:extLst>
              <a:ext uri="{FF2B5EF4-FFF2-40B4-BE49-F238E27FC236}">
                <a16:creationId xmlns:a16="http://schemas.microsoft.com/office/drawing/2014/main" id="{DA8CF79E-1D47-4E3E-9BD9-82EF31DB7E2F}"/>
              </a:ext>
            </a:extLst>
          </p:cNvPr>
          <p:cNvSpPr txBox="1"/>
          <p:nvPr/>
        </p:nvSpPr>
        <p:spPr>
          <a:xfrm>
            <a:off x="8244408" y="6084004"/>
            <a:ext cx="504056" cy="369332"/>
          </a:xfrm>
          <a:prstGeom prst="rect">
            <a:avLst/>
          </a:prstGeom>
          <a:noFill/>
        </p:spPr>
        <p:txBody>
          <a:bodyPr wrap="square" rtlCol="0">
            <a:spAutoFit/>
          </a:bodyPr>
          <a:lstStyle/>
          <a:p>
            <a:fld id="{327A6CAB-5A9F-4B3A-9883-27AA69E75F1E}" type="slidenum">
              <a:rPr lang="it-IT" smtClean="0">
                <a:solidFill>
                  <a:schemeClr val="tx1">
                    <a:lumMod val="50000"/>
                    <a:lumOff val="50000"/>
                  </a:schemeClr>
                </a:solidFill>
              </a:rPr>
              <a:t>28</a:t>
            </a:fld>
            <a:endParaRPr lang="it-IT" dirty="0">
              <a:solidFill>
                <a:schemeClr val="tx1">
                  <a:lumMod val="50000"/>
                  <a:lumOff val="50000"/>
                </a:schemeClr>
              </a:solidFill>
            </a:endParaRPr>
          </a:p>
        </p:txBody>
      </p:sp>
      <p:sp>
        <p:nvSpPr>
          <p:cNvPr id="6" name="Sottotitolo 2">
            <a:extLst>
              <a:ext uri="{FF2B5EF4-FFF2-40B4-BE49-F238E27FC236}">
                <a16:creationId xmlns:a16="http://schemas.microsoft.com/office/drawing/2014/main" id="{E63A676D-B211-4010-BDD0-21BBAC7DEB6C}"/>
              </a:ext>
            </a:extLst>
          </p:cNvPr>
          <p:cNvSpPr txBox="1">
            <a:spLocks/>
          </p:cNvSpPr>
          <p:nvPr/>
        </p:nvSpPr>
        <p:spPr>
          <a:xfrm>
            <a:off x="683568" y="4005064"/>
            <a:ext cx="7488832" cy="2016224"/>
          </a:xfrm>
          <a:prstGeom prst="rect">
            <a:avLst/>
          </a:prstGeom>
        </p:spPr>
        <p:txBody>
          <a:bodyPr vert="horz" lIns="91440" tIns="45720" rIns="91440" bIns="45720" rtlCol="0">
            <a:normAutofit/>
          </a:bodyPr>
          <a:lstStyle>
            <a:lvl1pPr marL="0" indent="0" algn="ctr" defTabSz="685823"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11" indent="0" algn="ctr" defTabSz="685823"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23" indent="0" algn="ctr" defTabSz="685823"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34" indent="0" algn="ctr" defTabSz="685823"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46" indent="0" algn="ctr" defTabSz="685823"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57" indent="0" algn="ctr" defTabSz="685823"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69" indent="0" algn="ctr" defTabSz="685823"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80" indent="0" algn="ctr" defTabSz="685823"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91" indent="0" algn="ctr" defTabSz="685823"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fontAlgn="auto">
              <a:spcAft>
                <a:spcPts val="0"/>
              </a:spcAft>
            </a:pPr>
            <a:r>
              <a:rPr lang="it-IT" altLang="it-IT" sz="2800" b="1" u="sng">
                <a:solidFill>
                  <a:srgbClr val="FF0000"/>
                </a:solidFill>
              </a:rPr>
              <a:t>Processes associated to Standard 5</a:t>
            </a:r>
          </a:p>
          <a:p>
            <a:pPr fontAlgn="auto">
              <a:spcAft>
                <a:spcPts val="0"/>
              </a:spcAft>
            </a:pPr>
            <a:endParaRPr lang="it-IT" altLang="it-IT" sz="1200" b="1"/>
          </a:p>
          <a:p>
            <a:pPr marL="457200" indent="-457200" algn="just" fontAlgn="auto">
              <a:spcAft>
                <a:spcPts val="0"/>
              </a:spcAft>
              <a:buClr>
                <a:srgbClr val="00B050"/>
              </a:buClr>
              <a:buFont typeface="Wingdings" panose="05000000000000000000" pitchFamily="2" charset="2"/>
              <a:buChar char="Ø"/>
            </a:pPr>
            <a:r>
              <a:rPr lang="en-GB" sz="2800"/>
              <a:t>Identification and assignment of the teaching staff </a:t>
            </a:r>
            <a:endParaRPr lang="it-IT" altLang="it-IT" sz="2800"/>
          </a:p>
          <a:p>
            <a:pPr fontAlgn="auto">
              <a:spcAft>
                <a:spcPts val="0"/>
              </a:spcAft>
            </a:pPr>
            <a:endParaRPr lang="en-GB" sz="2800" dirty="0"/>
          </a:p>
        </p:txBody>
      </p:sp>
      <p:sp>
        <p:nvSpPr>
          <p:cNvPr id="7" name="Sottotitolo 2">
            <a:extLst>
              <a:ext uri="{FF2B5EF4-FFF2-40B4-BE49-F238E27FC236}">
                <a16:creationId xmlns:a16="http://schemas.microsoft.com/office/drawing/2014/main" id="{38D75478-AEDD-4C59-9113-2E015F134607}"/>
              </a:ext>
            </a:extLst>
          </p:cNvPr>
          <p:cNvSpPr txBox="1">
            <a:spLocks/>
          </p:cNvSpPr>
          <p:nvPr/>
        </p:nvSpPr>
        <p:spPr>
          <a:xfrm>
            <a:off x="827584" y="5446443"/>
            <a:ext cx="7488832" cy="1152128"/>
          </a:xfrm>
          <a:prstGeom prst="rect">
            <a:avLst/>
          </a:prstGeom>
        </p:spPr>
        <p:txBody>
          <a:bodyPr vert="horz" lIns="91440" tIns="45720" rIns="91440" bIns="45720" rtlCol="0">
            <a:normAutofit/>
          </a:bodyPr>
          <a:lstStyle>
            <a:lvl1pPr marL="0" indent="0" algn="ctr" defTabSz="685823"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11" indent="0" algn="ctr" defTabSz="685823"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23" indent="0" algn="ctr" defTabSz="685823"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34" indent="0" algn="ctr" defTabSz="685823"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46" indent="0" algn="ctr" defTabSz="685823"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57" indent="0" algn="ctr" defTabSz="685823"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69" indent="0" algn="ctr" defTabSz="685823"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80" indent="0" algn="ctr" defTabSz="685823"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91" indent="0" algn="ctr" defTabSz="685823"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defTabSz="914400" fontAlgn="auto">
              <a:spcBef>
                <a:spcPct val="0"/>
              </a:spcBef>
              <a:spcAft>
                <a:spcPts val="0"/>
              </a:spcAft>
            </a:pPr>
            <a:endParaRPr lang="en-GB" altLang="it-IT" sz="1200">
              <a:solidFill>
                <a:srgbClr val="000066"/>
              </a:solidFill>
            </a:endParaRPr>
          </a:p>
          <a:p>
            <a:pPr algn="just" defTabSz="914400" fontAlgn="auto">
              <a:spcBef>
                <a:spcPct val="0"/>
              </a:spcBef>
              <a:spcAft>
                <a:spcPts val="0"/>
              </a:spcAft>
            </a:pPr>
            <a:r>
              <a:rPr lang="en-GB" altLang="it-IT" i="1">
                <a:solidFill>
                  <a:srgbClr val="000066"/>
                </a:solidFill>
              </a:rPr>
              <a:t>The </a:t>
            </a:r>
            <a:r>
              <a:rPr lang="en-GB" altLang="it-IT" b="1" i="1">
                <a:solidFill>
                  <a:srgbClr val="000066"/>
                </a:solidFill>
              </a:rPr>
              <a:t>teaching staff</a:t>
            </a:r>
            <a:r>
              <a:rPr lang="en-GB" altLang="it-IT" i="1">
                <a:solidFill>
                  <a:srgbClr val="000066"/>
                </a:solidFill>
              </a:rPr>
              <a:t> in charge of the course units should be quantitatively and qualitatively adequate to favour the achievement of the intended programme learning outcomes by the students.</a:t>
            </a:r>
            <a:endParaRPr lang="it-IT" altLang="it-IT" i="1">
              <a:solidFill>
                <a:srgbClr val="000066"/>
              </a:solidFill>
            </a:endParaRPr>
          </a:p>
          <a:p>
            <a:pPr fontAlgn="auto">
              <a:spcBef>
                <a:spcPts val="0"/>
              </a:spcBef>
              <a:spcAft>
                <a:spcPts val="0"/>
              </a:spcAft>
            </a:pPr>
            <a:endParaRPr lang="en-GB" sz="3600" i="1" dirty="0"/>
          </a:p>
        </p:txBody>
      </p:sp>
    </p:spTree>
    <p:extLst>
      <p:ext uri="{BB962C8B-B14F-4D97-AF65-F5344CB8AC3E}">
        <p14:creationId xmlns:p14="http://schemas.microsoft.com/office/powerpoint/2010/main" val="5268617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679701" y="1023926"/>
            <a:ext cx="7488832" cy="4752528"/>
          </a:xfrm>
        </p:spPr>
        <p:txBody>
          <a:bodyPr/>
          <a:lstStyle/>
          <a:p>
            <a:pPr algn="l" eaLnBrk="1" hangingPunct="1">
              <a:spcBef>
                <a:spcPts val="0"/>
              </a:spcBef>
            </a:pPr>
            <a:r>
              <a:rPr lang="en-GB" altLang="ja-JP" sz="2800" b="1" i="1" dirty="0" err="1">
                <a:solidFill>
                  <a:srgbClr val="FF0000"/>
                </a:solidFill>
                <a:ea typeface="ＭＳ Ｐゴシック" panose="020B0600070205080204" pitchFamily="34" charset="-128"/>
              </a:rPr>
              <a:t>S.6</a:t>
            </a:r>
            <a:r>
              <a:rPr lang="en-GB" altLang="ja-JP" sz="2800" b="1" i="1" dirty="0">
                <a:solidFill>
                  <a:srgbClr val="FF0000"/>
                </a:solidFill>
                <a:ea typeface="ＭＳ Ｐゴシック" panose="020B0600070205080204" pitchFamily="34" charset="-128"/>
              </a:rPr>
              <a:t> Learning resources and student support</a:t>
            </a:r>
          </a:p>
          <a:p>
            <a:pPr eaLnBrk="1" hangingPunct="1">
              <a:spcBef>
                <a:spcPts val="0"/>
              </a:spcBef>
            </a:pPr>
            <a:endParaRPr lang="en-GB" altLang="ja-JP" sz="1200" dirty="0">
              <a:ea typeface="ＭＳ Ｐゴシック" panose="020B0600070205080204" pitchFamily="34" charset="-128"/>
            </a:endParaRPr>
          </a:p>
          <a:p>
            <a:pPr algn="just" eaLnBrk="1" hangingPunct="1">
              <a:spcBef>
                <a:spcPts val="0"/>
              </a:spcBef>
              <a:buClr>
                <a:srgbClr val="00B050"/>
              </a:buClr>
            </a:pPr>
            <a:r>
              <a:rPr lang="en-GB" altLang="en-US" sz="2800" b="1" u="sng" dirty="0"/>
              <a:t>Standard</a:t>
            </a:r>
            <a:endParaRPr lang="en-GB" altLang="en-US" sz="2800" b="1" dirty="0"/>
          </a:p>
          <a:p>
            <a:pPr algn="just" eaLnBrk="1" hangingPunct="1">
              <a:spcBef>
                <a:spcPts val="0"/>
              </a:spcBef>
              <a:buClr>
                <a:srgbClr val="00B050"/>
              </a:buClr>
            </a:pPr>
            <a:r>
              <a:rPr lang="en-GB" altLang="ja-JP" sz="2800" dirty="0">
                <a:ea typeface="ＭＳ Ｐゴシック" panose="020B0600070205080204" pitchFamily="34" charset="-128"/>
              </a:rPr>
              <a:t>Institutions should have appropriate funding for learning and teaching activities and ensure that adequate and readily accessible learning resources and student support are provided.</a:t>
            </a:r>
            <a:endParaRPr lang="it-IT" altLang="ja-JP" sz="2800" dirty="0">
              <a:ea typeface="ＭＳ Ｐゴシック" panose="020B0600070205080204" pitchFamily="34" charset="-128"/>
            </a:endParaRPr>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5805263"/>
            <a:ext cx="504056" cy="6665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asellaDiTesto 4">
            <a:extLst>
              <a:ext uri="{FF2B5EF4-FFF2-40B4-BE49-F238E27FC236}">
                <a16:creationId xmlns:a16="http://schemas.microsoft.com/office/drawing/2014/main" id="{4CF663C2-94DB-4F0E-BC40-D6029924C7D4}"/>
              </a:ext>
            </a:extLst>
          </p:cNvPr>
          <p:cNvSpPr txBox="1"/>
          <p:nvPr/>
        </p:nvSpPr>
        <p:spPr>
          <a:xfrm>
            <a:off x="8244408" y="6084004"/>
            <a:ext cx="504056" cy="369332"/>
          </a:xfrm>
          <a:prstGeom prst="rect">
            <a:avLst/>
          </a:prstGeom>
          <a:noFill/>
        </p:spPr>
        <p:txBody>
          <a:bodyPr wrap="square" rtlCol="0">
            <a:spAutoFit/>
          </a:bodyPr>
          <a:lstStyle/>
          <a:p>
            <a:fld id="{327A6CAB-5A9F-4B3A-9883-27AA69E75F1E}" type="slidenum">
              <a:rPr lang="it-IT" smtClean="0">
                <a:solidFill>
                  <a:schemeClr val="tx1">
                    <a:lumMod val="50000"/>
                    <a:lumOff val="50000"/>
                  </a:schemeClr>
                </a:solidFill>
              </a:rPr>
              <a:t>29</a:t>
            </a:fld>
            <a:endParaRPr lang="it-IT" dirty="0">
              <a:solidFill>
                <a:schemeClr val="tx1">
                  <a:lumMod val="50000"/>
                  <a:lumOff val="50000"/>
                </a:schemeClr>
              </a:solidFill>
            </a:endParaRPr>
          </a:p>
        </p:txBody>
      </p:sp>
    </p:spTree>
    <p:extLst>
      <p:ext uri="{BB962C8B-B14F-4D97-AF65-F5344CB8AC3E}">
        <p14:creationId xmlns:p14="http://schemas.microsoft.com/office/powerpoint/2010/main" val="39793858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575556" y="2091899"/>
            <a:ext cx="7920880" cy="3477875"/>
          </a:xfrm>
          <a:prstGeom prst="rect">
            <a:avLst/>
          </a:prstGeom>
          <a:noFill/>
        </p:spPr>
        <p:txBody>
          <a:bodyPr wrap="square" rtlCol="0">
            <a:spAutoFit/>
          </a:bodyPr>
          <a:lstStyle/>
          <a:p>
            <a:pPr algn="ctr">
              <a:spcAft>
                <a:spcPts val="1200"/>
              </a:spcAft>
              <a:defRPr/>
            </a:pPr>
            <a:r>
              <a:rPr lang="en-GB" altLang="it-IT" sz="3200" b="1" dirty="0">
                <a:solidFill>
                  <a:srgbClr val="FF0000"/>
                </a:solidFill>
                <a:latin typeface="+mj-lt"/>
              </a:rPr>
              <a:t>European Dimension of Higher Education (HE)</a:t>
            </a:r>
          </a:p>
          <a:p>
            <a:pPr algn="ctr">
              <a:spcAft>
                <a:spcPts val="1200"/>
              </a:spcAft>
              <a:defRPr/>
            </a:pPr>
            <a:r>
              <a:rPr lang="en-GB" altLang="it-IT" sz="2800" b="1" dirty="0">
                <a:solidFill>
                  <a:srgbClr val="000066"/>
                </a:solidFill>
                <a:latin typeface="+mj-lt"/>
              </a:rPr>
              <a:t>↓</a:t>
            </a:r>
          </a:p>
          <a:p>
            <a:pPr marL="817562" indent="-457200">
              <a:spcAft>
                <a:spcPts val="0"/>
              </a:spcAft>
              <a:buClr>
                <a:srgbClr val="00B050"/>
              </a:buClr>
              <a:buFont typeface="Wingdings" panose="05000000000000000000" pitchFamily="2" charset="2"/>
              <a:buChar char="Ø"/>
              <a:defRPr/>
            </a:pPr>
            <a:r>
              <a:rPr lang="en-GB" altLang="it-IT" sz="2800" dirty="0">
                <a:solidFill>
                  <a:srgbClr val="000066"/>
                </a:solidFill>
                <a:latin typeface="+mj-lt"/>
              </a:rPr>
              <a:t>Student-centred Study Programmes (SPs) to be recognized in the European Higher Education Area (</a:t>
            </a:r>
            <a:r>
              <a:rPr lang="en-GB" altLang="it-IT" sz="2800" dirty="0" err="1">
                <a:solidFill>
                  <a:srgbClr val="000066"/>
                </a:solidFill>
                <a:latin typeface="+mj-lt"/>
              </a:rPr>
              <a:t>EHEA</a:t>
            </a:r>
            <a:r>
              <a:rPr lang="en-GB" altLang="it-IT" sz="2800" dirty="0">
                <a:solidFill>
                  <a:srgbClr val="000066"/>
                </a:solidFill>
                <a:latin typeface="+mj-lt"/>
              </a:rPr>
              <a:t>)</a:t>
            </a:r>
          </a:p>
          <a:p>
            <a:pPr marL="817562" indent="-457200">
              <a:spcAft>
                <a:spcPts val="0"/>
              </a:spcAft>
              <a:buClr>
                <a:srgbClr val="00B050"/>
              </a:buClr>
              <a:buFont typeface="Wingdings" panose="05000000000000000000" pitchFamily="2" charset="2"/>
              <a:buChar char="Ø"/>
              <a:defRPr/>
            </a:pPr>
            <a:endParaRPr lang="en-GB" altLang="it-IT" sz="2800" dirty="0">
              <a:solidFill>
                <a:srgbClr val="000066"/>
              </a:solidFill>
              <a:latin typeface="+mj-lt"/>
            </a:endParaRPr>
          </a:p>
          <a:p>
            <a:pPr marL="817562" indent="-457200">
              <a:spcAft>
                <a:spcPts val="1200"/>
              </a:spcAft>
              <a:buClr>
                <a:srgbClr val="00B050"/>
              </a:buClr>
              <a:buFont typeface="Wingdings" panose="05000000000000000000" pitchFamily="2" charset="2"/>
              <a:buChar char="Ø"/>
              <a:defRPr/>
            </a:pPr>
            <a:r>
              <a:rPr lang="en-GB" altLang="it-IT" sz="2800" dirty="0">
                <a:solidFill>
                  <a:srgbClr val="000066"/>
                </a:solidFill>
                <a:latin typeface="+mj-lt"/>
              </a:rPr>
              <a:t>Quality Assurance (QA) of SPs</a:t>
            </a:r>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5805263"/>
            <a:ext cx="504056" cy="6665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CasellaDiTesto 1">
            <a:extLst>
              <a:ext uri="{FF2B5EF4-FFF2-40B4-BE49-F238E27FC236}">
                <a16:creationId xmlns:a16="http://schemas.microsoft.com/office/drawing/2014/main" id="{941BFE46-4E95-4364-8C97-AC13E7E78C7F}"/>
              </a:ext>
            </a:extLst>
          </p:cNvPr>
          <p:cNvSpPr txBox="1"/>
          <p:nvPr/>
        </p:nvSpPr>
        <p:spPr>
          <a:xfrm>
            <a:off x="8244408" y="6021288"/>
            <a:ext cx="504056" cy="369332"/>
          </a:xfrm>
          <a:prstGeom prst="rect">
            <a:avLst/>
          </a:prstGeom>
          <a:noFill/>
        </p:spPr>
        <p:txBody>
          <a:bodyPr wrap="square" rtlCol="0">
            <a:spAutoFit/>
          </a:bodyPr>
          <a:lstStyle/>
          <a:p>
            <a:fld id="{327A6CAB-5A9F-4B3A-9883-27AA69E75F1E}" type="slidenum">
              <a:rPr lang="it-IT" smtClean="0">
                <a:solidFill>
                  <a:schemeClr val="tx1">
                    <a:lumMod val="50000"/>
                    <a:lumOff val="50000"/>
                  </a:schemeClr>
                </a:solidFill>
              </a:rPr>
              <a:t>3</a:t>
            </a:fld>
            <a:endParaRPr lang="it-IT" dirty="0">
              <a:solidFill>
                <a:schemeClr val="tx1">
                  <a:lumMod val="50000"/>
                  <a:lumOff val="50000"/>
                </a:schemeClr>
              </a:solidFill>
            </a:endParaRPr>
          </a:p>
        </p:txBody>
      </p:sp>
      <p:sp>
        <p:nvSpPr>
          <p:cNvPr id="5" name="Rettangolo 4">
            <a:extLst>
              <a:ext uri="{FF2B5EF4-FFF2-40B4-BE49-F238E27FC236}">
                <a16:creationId xmlns:a16="http://schemas.microsoft.com/office/drawing/2014/main" id="{EAA4C887-5562-41A5-9773-BD05CECF15E2}"/>
              </a:ext>
            </a:extLst>
          </p:cNvPr>
          <p:cNvSpPr/>
          <p:nvPr/>
        </p:nvSpPr>
        <p:spPr>
          <a:xfrm>
            <a:off x="683568" y="879602"/>
            <a:ext cx="1929567" cy="584775"/>
          </a:xfrm>
          <a:prstGeom prst="rect">
            <a:avLst/>
          </a:prstGeom>
        </p:spPr>
        <p:txBody>
          <a:bodyPr wrap="none">
            <a:spAutoFit/>
          </a:bodyPr>
          <a:lstStyle/>
          <a:p>
            <a:pPr lvl="0">
              <a:defRPr/>
            </a:pPr>
            <a:r>
              <a:rPr lang="en-GB" altLang="it-IT" sz="3200" b="1" i="1" dirty="0">
                <a:solidFill>
                  <a:srgbClr val="FF0000"/>
                </a:solidFill>
                <a:latin typeface="Calibri" panose="020F0502020204030204" pitchFamily="34" charset="0"/>
              </a:rPr>
              <a:t>Key words</a:t>
            </a:r>
            <a:endParaRPr lang="en-GB" altLang="it-IT" sz="2400" b="1" i="1" dirty="0">
              <a:solidFill>
                <a:srgbClr val="000066"/>
              </a:solidFill>
              <a:latin typeface="Calibri" panose="020F0502020204030204" pitchFamily="34" charset="0"/>
            </a:endParaRPr>
          </a:p>
        </p:txBody>
      </p:sp>
    </p:spTree>
    <p:extLst>
      <p:ext uri="{BB962C8B-B14F-4D97-AF65-F5344CB8AC3E}">
        <p14:creationId xmlns:p14="http://schemas.microsoft.com/office/powerpoint/2010/main" val="18097812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575556" y="980728"/>
            <a:ext cx="7992888" cy="5673348"/>
          </a:xfrm>
        </p:spPr>
        <p:txBody>
          <a:bodyPr>
            <a:spAutoFit/>
          </a:bodyPr>
          <a:lstStyle/>
          <a:p>
            <a:pPr algn="l" eaLnBrk="1" hangingPunct="1">
              <a:lnSpc>
                <a:spcPct val="100000"/>
              </a:lnSpc>
            </a:pPr>
            <a:r>
              <a:rPr lang="it-IT" altLang="it-IT" sz="2800" b="1" i="1" dirty="0" err="1">
                <a:solidFill>
                  <a:srgbClr val="FF0000"/>
                </a:solidFill>
              </a:rPr>
              <a:t>Processes</a:t>
            </a:r>
            <a:r>
              <a:rPr lang="it-IT" altLang="it-IT" sz="2800" b="1" i="1" dirty="0">
                <a:solidFill>
                  <a:srgbClr val="FF0000"/>
                </a:solidFill>
              </a:rPr>
              <a:t> </a:t>
            </a:r>
            <a:r>
              <a:rPr lang="it-IT" altLang="it-IT" sz="2800" b="1" i="1" dirty="0" err="1">
                <a:solidFill>
                  <a:srgbClr val="FF0000"/>
                </a:solidFill>
              </a:rPr>
              <a:t>associated</a:t>
            </a:r>
            <a:r>
              <a:rPr lang="it-IT" altLang="it-IT" sz="2800" b="1" i="1" dirty="0">
                <a:solidFill>
                  <a:srgbClr val="FF0000"/>
                </a:solidFill>
              </a:rPr>
              <a:t> to Standard 6</a:t>
            </a:r>
          </a:p>
          <a:p>
            <a:pPr eaLnBrk="1" hangingPunct="1">
              <a:lnSpc>
                <a:spcPct val="100000"/>
              </a:lnSpc>
            </a:pPr>
            <a:endParaRPr lang="it-IT" altLang="it-IT" sz="1200" dirty="0"/>
          </a:p>
          <a:p>
            <a:pPr marL="449263" indent="-449263" algn="just">
              <a:lnSpc>
                <a:spcPct val="100000"/>
              </a:lnSpc>
              <a:spcBef>
                <a:spcPts val="0"/>
              </a:spcBef>
              <a:spcAft>
                <a:spcPts val="1200"/>
              </a:spcAft>
              <a:buClr>
                <a:srgbClr val="00B050"/>
              </a:buClr>
              <a:buFont typeface="Wingdings" panose="05000000000000000000" pitchFamily="2" charset="2"/>
              <a:buChar char="Ø"/>
            </a:pPr>
            <a:r>
              <a:rPr lang="en-GB" sz="2600" dirty="0"/>
              <a:t>Identification and allocation of </a:t>
            </a:r>
            <a:r>
              <a:rPr lang="en-GB" sz="2600" b="1" dirty="0"/>
              <a:t>facilities</a:t>
            </a:r>
            <a:r>
              <a:rPr lang="en-GB" sz="2600" dirty="0"/>
              <a:t> </a:t>
            </a:r>
            <a:r>
              <a:rPr lang="en-GB" sz="2600" i="1" dirty="0"/>
              <a:t>(in particular: lecture and study rooms, laboratories, libraries) </a:t>
            </a:r>
            <a:r>
              <a:rPr lang="en-GB" sz="2600" dirty="0"/>
              <a:t>and support staff</a:t>
            </a:r>
            <a:endParaRPr lang="it-IT" sz="2600" dirty="0"/>
          </a:p>
          <a:p>
            <a:pPr marL="449263" indent="-449263" algn="just">
              <a:lnSpc>
                <a:spcPct val="100000"/>
              </a:lnSpc>
              <a:spcBef>
                <a:spcPts val="0"/>
              </a:spcBef>
              <a:spcAft>
                <a:spcPts val="1200"/>
              </a:spcAft>
              <a:buClr>
                <a:srgbClr val="00B050"/>
              </a:buClr>
              <a:buFont typeface="Wingdings" panose="05000000000000000000" pitchFamily="2" charset="2"/>
              <a:buChar char="Ø"/>
            </a:pPr>
            <a:r>
              <a:rPr lang="en-GB" sz="2600" dirty="0"/>
              <a:t>Organisation and management of </a:t>
            </a:r>
            <a:r>
              <a:rPr lang="en-GB" sz="2600" b="1" dirty="0"/>
              <a:t>student support </a:t>
            </a:r>
            <a:r>
              <a:rPr lang="en-GB" sz="2600" i="1" dirty="0"/>
              <a:t>(orienteering, tutoring and assistance) </a:t>
            </a:r>
            <a:r>
              <a:rPr lang="en-GB" sz="2600" b="1" dirty="0"/>
              <a:t>services</a:t>
            </a:r>
            <a:r>
              <a:rPr lang="en-GB" sz="2600" dirty="0"/>
              <a:t> </a:t>
            </a:r>
            <a:endParaRPr lang="it-IT" sz="2600" dirty="0"/>
          </a:p>
          <a:p>
            <a:pPr marL="449263" indent="-449263" algn="just">
              <a:lnSpc>
                <a:spcPct val="100000"/>
              </a:lnSpc>
              <a:spcBef>
                <a:spcPts val="0"/>
              </a:spcBef>
              <a:spcAft>
                <a:spcPts val="1200"/>
              </a:spcAft>
              <a:buClr>
                <a:srgbClr val="00B050"/>
              </a:buClr>
              <a:buFont typeface="Wingdings" panose="05000000000000000000" pitchFamily="2" charset="2"/>
              <a:buChar char="Ø"/>
            </a:pPr>
            <a:r>
              <a:rPr lang="en-GB" sz="2600" dirty="0"/>
              <a:t>Establishment of </a:t>
            </a:r>
            <a:r>
              <a:rPr lang="en-GB" sz="2600" b="1" dirty="0"/>
              <a:t>partnerships </a:t>
            </a:r>
            <a:r>
              <a:rPr lang="en-GB" sz="2600" dirty="0"/>
              <a:t>with national and international businesses, research institutions and other </a:t>
            </a:r>
            <a:r>
              <a:rPr lang="en-GB" sz="2600" dirty="0" err="1"/>
              <a:t>HEIs</a:t>
            </a:r>
            <a:r>
              <a:rPr lang="en-GB" sz="2600" dirty="0"/>
              <a:t> for carrying out students’ external education and mobility</a:t>
            </a:r>
            <a:endParaRPr lang="it-IT" sz="2600" dirty="0"/>
          </a:p>
          <a:p>
            <a:pPr marL="449263" indent="-449263" algn="just">
              <a:lnSpc>
                <a:spcPct val="100000"/>
              </a:lnSpc>
              <a:spcBef>
                <a:spcPts val="0"/>
              </a:spcBef>
              <a:buClr>
                <a:srgbClr val="00B050"/>
              </a:buClr>
              <a:buFont typeface="Wingdings" panose="05000000000000000000" pitchFamily="2" charset="2"/>
              <a:buChar char="Ø"/>
            </a:pPr>
            <a:r>
              <a:rPr lang="en-GB" sz="2600" dirty="0"/>
              <a:t>Identification of the needs and allocation of </a:t>
            </a:r>
            <a:r>
              <a:rPr lang="en-GB" sz="2600" b="1" dirty="0"/>
              <a:t>financial resources</a:t>
            </a:r>
            <a:endParaRPr lang="en-GB" sz="2600" dirty="0"/>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5805263"/>
            <a:ext cx="504056" cy="6665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asellaDiTesto 4">
            <a:extLst>
              <a:ext uri="{FF2B5EF4-FFF2-40B4-BE49-F238E27FC236}">
                <a16:creationId xmlns:a16="http://schemas.microsoft.com/office/drawing/2014/main" id="{2DDBD293-6CA8-40FA-A3D7-00BD68360052}"/>
              </a:ext>
            </a:extLst>
          </p:cNvPr>
          <p:cNvSpPr txBox="1"/>
          <p:nvPr/>
        </p:nvSpPr>
        <p:spPr>
          <a:xfrm>
            <a:off x="8244408" y="6084004"/>
            <a:ext cx="504056" cy="369332"/>
          </a:xfrm>
          <a:prstGeom prst="rect">
            <a:avLst/>
          </a:prstGeom>
          <a:noFill/>
        </p:spPr>
        <p:txBody>
          <a:bodyPr wrap="square" rtlCol="0">
            <a:spAutoFit/>
          </a:bodyPr>
          <a:lstStyle/>
          <a:p>
            <a:fld id="{327A6CAB-5A9F-4B3A-9883-27AA69E75F1E}" type="slidenum">
              <a:rPr lang="it-IT" smtClean="0">
                <a:solidFill>
                  <a:schemeClr val="tx1">
                    <a:lumMod val="50000"/>
                    <a:lumOff val="50000"/>
                  </a:schemeClr>
                </a:solidFill>
              </a:rPr>
              <a:t>30</a:t>
            </a:fld>
            <a:endParaRPr lang="it-IT" dirty="0">
              <a:solidFill>
                <a:schemeClr val="tx1">
                  <a:lumMod val="50000"/>
                  <a:lumOff val="50000"/>
                </a:schemeClr>
              </a:solidFill>
            </a:endParaRPr>
          </a:p>
        </p:txBody>
      </p:sp>
    </p:spTree>
    <p:extLst>
      <p:ext uri="{BB962C8B-B14F-4D97-AF65-F5344CB8AC3E}">
        <p14:creationId xmlns:p14="http://schemas.microsoft.com/office/powerpoint/2010/main" val="30279614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653875" y="980728"/>
            <a:ext cx="7488832" cy="4104456"/>
          </a:xfrm>
        </p:spPr>
        <p:txBody>
          <a:bodyPr/>
          <a:lstStyle/>
          <a:p>
            <a:pPr algn="l" eaLnBrk="1" hangingPunct="1">
              <a:spcBef>
                <a:spcPts val="0"/>
              </a:spcBef>
            </a:pPr>
            <a:r>
              <a:rPr lang="en-GB" altLang="ja-JP" sz="2800" b="1" i="1" dirty="0" err="1">
                <a:solidFill>
                  <a:srgbClr val="FF0000"/>
                </a:solidFill>
                <a:ea typeface="ＭＳ Ｐゴシック" panose="020B0600070205080204" pitchFamily="34" charset="-128"/>
              </a:rPr>
              <a:t>S.7</a:t>
            </a:r>
            <a:r>
              <a:rPr lang="en-GB" altLang="ja-JP" sz="2800" b="1" i="1" dirty="0">
                <a:solidFill>
                  <a:srgbClr val="FF0000"/>
                </a:solidFill>
                <a:ea typeface="ＭＳ Ｐゴシック" panose="020B0600070205080204" pitchFamily="34" charset="-128"/>
              </a:rPr>
              <a:t> Information management</a:t>
            </a:r>
          </a:p>
          <a:p>
            <a:pPr eaLnBrk="1" hangingPunct="1">
              <a:spcBef>
                <a:spcPts val="0"/>
              </a:spcBef>
            </a:pPr>
            <a:endParaRPr lang="en-GB" altLang="ja-JP" sz="1200" dirty="0">
              <a:ea typeface="ＭＳ Ｐゴシック" panose="020B0600070205080204" pitchFamily="34" charset="-128"/>
            </a:endParaRPr>
          </a:p>
          <a:p>
            <a:pPr algn="just" eaLnBrk="1" hangingPunct="1">
              <a:spcBef>
                <a:spcPts val="0"/>
              </a:spcBef>
            </a:pPr>
            <a:r>
              <a:rPr lang="en-GB" altLang="en-US" sz="2800" b="1" u="sng" dirty="0"/>
              <a:t>Standard</a:t>
            </a:r>
            <a:endParaRPr lang="en-GB" altLang="en-US" sz="2800" b="1" dirty="0"/>
          </a:p>
          <a:p>
            <a:pPr algn="just" eaLnBrk="1" hangingPunct="1">
              <a:spcBef>
                <a:spcPts val="0"/>
              </a:spcBef>
            </a:pPr>
            <a:r>
              <a:rPr lang="en-GB" altLang="ja-JP" sz="2800" dirty="0">
                <a:ea typeface="ＭＳ Ｐゴシック" panose="020B0600070205080204" pitchFamily="34" charset="-128"/>
              </a:rPr>
              <a:t>Institutions should ensure that they collect, analyse and use relevant information for the effective management of their programmes and other activities.</a:t>
            </a:r>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5805263"/>
            <a:ext cx="504056" cy="6665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asellaDiTesto 4">
            <a:extLst>
              <a:ext uri="{FF2B5EF4-FFF2-40B4-BE49-F238E27FC236}">
                <a16:creationId xmlns:a16="http://schemas.microsoft.com/office/drawing/2014/main" id="{AFE1C7E3-2924-4E9C-A52D-4AAE82C29813}"/>
              </a:ext>
            </a:extLst>
          </p:cNvPr>
          <p:cNvSpPr txBox="1"/>
          <p:nvPr/>
        </p:nvSpPr>
        <p:spPr>
          <a:xfrm>
            <a:off x="8244408" y="6084004"/>
            <a:ext cx="504056" cy="369332"/>
          </a:xfrm>
          <a:prstGeom prst="rect">
            <a:avLst/>
          </a:prstGeom>
          <a:noFill/>
        </p:spPr>
        <p:txBody>
          <a:bodyPr wrap="square" rtlCol="0">
            <a:spAutoFit/>
          </a:bodyPr>
          <a:lstStyle/>
          <a:p>
            <a:fld id="{327A6CAB-5A9F-4B3A-9883-27AA69E75F1E}" type="slidenum">
              <a:rPr lang="it-IT" smtClean="0">
                <a:solidFill>
                  <a:schemeClr val="tx1">
                    <a:lumMod val="50000"/>
                    <a:lumOff val="50000"/>
                  </a:schemeClr>
                </a:solidFill>
              </a:rPr>
              <a:t>31</a:t>
            </a:fld>
            <a:endParaRPr lang="it-IT" dirty="0">
              <a:solidFill>
                <a:schemeClr val="tx1">
                  <a:lumMod val="50000"/>
                  <a:lumOff val="50000"/>
                </a:schemeClr>
              </a:solidFill>
            </a:endParaRPr>
          </a:p>
        </p:txBody>
      </p:sp>
    </p:spTree>
    <p:extLst>
      <p:ext uri="{BB962C8B-B14F-4D97-AF65-F5344CB8AC3E}">
        <p14:creationId xmlns:p14="http://schemas.microsoft.com/office/powerpoint/2010/main" val="1683309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637921" y="980728"/>
            <a:ext cx="7632848" cy="4729500"/>
          </a:xfrm>
        </p:spPr>
        <p:txBody>
          <a:bodyPr>
            <a:spAutoFit/>
          </a:bodyPr>
          <a:lstStyle/>
          <a:p>
            <a:pPr algn="l" eaLnBrk="1" hangingPunct="1"/>
            <a:r>
              <a:rPr lang="it-IT" altLang="it-IT" sz="2800" b="1" i="1" dirty="0" err="1">
                <a:solidFill>
                  <a:srgbClr val="FF0000"/>
                </a:solidFill>
              </a:rPr>
              <a:t>Processes</a:t>
            </a:r>
            <a:r>
              <a:rPr lang="it-IT" altLang="it-IT" sz="2800" b="1" i="1" dirty="0">
                <a:solidFill>
                  <a:srgbClr val="FF0000"/>
                </a:solidFill>
              </a:rPr>
              <a:t> </a:t>
            </a:r>
            <a:r>
              <a:rPr lang="it-IT" altLang="it-IT" sz="2800" b="1" i="1" dirty="0" err="1">
                <a:solidFill>
                  <a:srgbClr val="FF0000"/>
                </a:solidFill>
              </a:rPr>
              <a:t>associated</a:t>
            </a:r>
            <a:r>
              <a:rPr lang="it-IT" altLang="it-IT" sz="2800" b="1" i="1" dirty="0">
                <a:solidFill>
                  <a:srgbClr val="FF0000"/>
                </a:solidFill>
              </a:rPr>
              <a:t> to Standard 7</a:t>
            </a:r>
          </a:p>
          <a:p>
            <a:pPr eaLnBrk="1" hangingPunct="1"/>
            <a:endParaRPr lang="it-IT" altLang="it-IT" sz="1200" dirty="0"/>
          </a:p>
          <a:p>
            <a:pPr marL="449263" indent="-449263" algn="just">
              <a:lnSpc>
                <a:spcPct val="100000"/>
              </a:lnSpc>
              <a:spcBef>
                <a:spcPts val="0"/>
              </a:spcBef>
              <a:buClr>
                <a:srgbClr val="00B050"/>
              </a:buClr>
              <a:buSzPct val="80000"/>
              <a:buFont typeface="Wingdings" panose="05000000000000000000" pitchFamily="2" charset="2"/>
              <a:buChar char="Ø"/>
            </a:pPr>
            <a:r>
              <a:rPr lang="en-GB" sz="2800" dirty="0"/>
              <a:t>Monitoring of the </a:t>
            </a:r>
            <a:r>
              <a:rPr lang="en-GB" sz="2800" b="1" dirty="0"/>
              <a:t>incoming students</a:t>
            </a:r>
            <a:endParaRPr lang="it-IT" sz="2800" b="1" dirty="0"/>
          </a:p>
          <a:p>
            <a:pPr marL="449263" indent="-449263" algn="just">
              <a:lnSpc>
                <a:spcPct val="100000"/>
              </a:lnSpc>
              <a:spcBef>
                <a:spcPts val="0"/>
              </a:spcBef>
              <a:buClr>
                <a:srgbClr val="00B050"/>
              </a:buClr>
              <a:buSzPct val="80000"/>
              <a:buFont typeface="Wingdings" panose="05000000000000000000" pitchFamily="2" charset="2"/>
              <a:buChar char="Ø"/>
            </a:pPr>
            <a:r>
              <a:rPr lang="en-GB" sz="2800" dirty="0"/>
              <a:t>Monitoring of the </a:t>
            </a:r>
            <a:r>
              <a:rPr lang="en-GB" sz="2800" b="1" dirty="0"/>
              <a:t>students’ learning</a:t>
            </a:r>
            <a:endParaRPr lang="it-IT" sz="2800" b="1" dirty="0"/>
          </a:p>
          <a:p>
            <a:pPr marL="449263" indent="-449263" algn="just">
              <a:lnSpc>
                <a:spcPct val="100000"/>
              </a:lnSpc>
              <a:spcBef>
                <a:spcPts val="0"/>
              </a:spcBef>
              <a:buClr>
                <a:srgbClr val="00B050"/>
              </a:buClr>
              <a:buSzPct val="80000"/>
              <a:buFont typeface="Wingdings" panose="05000000000000000000" pitchFamily="2" charset="2"/>
              <a:buChar char="Ø"/>
            </a:pPr>
            <a:r>
              <a:rPr lang="en-GB" sz="2800" dirty="0"/>
              <a:t>Monitoring of the </a:t>
            </a:r>
            <a:r>
              <a:rPr lang="en-GB" sz="2800" b="1" dirty="0"/>
              <a:t>students’ progression in their studies </a:t>
            </a:r>
            <a:endParaRPr lang="it-IT" sz="2800" b="1" dirty="0"/>
          </a:p>
          <a:p>
            <a:pPr marL="449263" indent="-449263" algn="just">
              <a:lnSpc>
                <a:spcPct val="100000"/>
              </a:lnSpc>
              <a:spcBef>
                <a:spcPts val="0"/>
              </a:spcBef>
              <a:buClr>
                <a:srgbClr val="00B050"/>
              </a:buClr>
              <a:buSzPct val="80000"/>
              <a:buFont typeface="Wingdings" panose="05000000000000000000" pitchFamily="2" charset="2"/>
              <a:buChar char="Ø"/>
            </a:pPr>
            <a:r>
              <a:rPr lang="en-GB" sz="2800" dirty="0"/>
              <a:t>Monitoring of the </a:t>
            </a:r>
            <a:r>
              <a:rPr lang="en-GB" sz="2800" b="1" dirty="0"/>
              <a:t>students’ opinion on the educational process</a:t>
            </a:r>
            <a:endParaRPr lang="it-IT" sz="2800" b="1" dirty="0"/>
          </a:p>
          <a:p>
            <a:pPr marL="449263" indent="-449263" algn="just">
              <a:lnSpc>
                <a:spcPct val="100000"/>
              </a:lnSpc>
              <a:spcBef>
                <a:spcPts val="0"/>
              </a:spcBef>
              <a:buClr>
                <a:srgbClr val="00B050"/>
              </a:buClr>
              <a:buSzPct val="80000"/>
              <a:buFont typeface="Wingdings" panose="05000000000000000000" pitchFamily="2" charset="2"/>
              <a:buChar char="Ø"/>
            </a:pPr>
            <a:r>
              <a:rPr lang="en-GB" sz="2800" dirty="0"/>
              <a:t>Monitoring of the </a:t>
            </a:r>
            <a:r>
              <a:rPr lang="en-GB" sz="2800" b="1" dirty="0"/>
              <a:t>graduates’ placement</a:t>
            </a:r>
            <a:endParaRPr lang="it-IT" sz="2800" b="1" dirty="0"/>
          </a:p>
          <a:p>
            <a:pPr marL="449263" indent="-449263" algn="just">
              <a:lnSpc>
                <a:spcPct val="100000"/>
              </a:lnSpc>
              <a:buClr>
                <a:srgbClr val="00B050"/>
              </a:buClr>
              <a:buSzPct val="80000"/>
              <a:buFont typeface="Wingdings" panose="05000000000000000000" pitchFamily="2" charset="2"/>
              <a:buChar char="Ø"/>
            </a:pPr>
            <a:r>
              <a:rPr lang="en-GB" sz="2800" dirty="0"/>
              <a:t>Monitoring of the </a:t>
            </a:r>
            <a:r>
              <a:rPr lang="en-GB" sz="2800" b="1" dirty="0"/>
              <a:t>employed graduates and employers opinion on education of graduates</a:t>
            </a:r>
            <a:endParaRPr lang="en-GB" sz="2800" dirty="0"/>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5805263"/>
            <a:ext cx="504056" cy="6665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asellaDiTesto 4">
            <a:extLst>
              <a:ext uri="{FF2B5EF4-FFF2-40B4-BE49-F238E27FC236}">
                <a16:creationId xmlns:a16="http://schemas.microsoft.com/office/drawing/2014/main" id="{A685170C-13BC-4FA8-8CC9-FE487B404C30}"/>
              </a:ext>
            </a:extLst>
          </p:cNvPr>
          <p:cNvSpPr txBox="1"/>
          <p:nvPr/>
        </p:nvSpPr>
        <p:spPr>
          <a:xfrm>
            <a:off x="8244408" y="6084004"/>
            <a:ext cx="504056" cy="369332"/>
          </a:xfrm>
          <a:prstGeom prst="rect">
            <a:avLst/>
          </a:prstGeom>
          <a:noFill/>
        </p:spPr>
        <p:txBody>
          <a:bodyPr wrap="square" rtlCol="0">
            <a:spAutoFit/>
          </a:bodyPr>
          <a:lstStyle/>
          <a:p>
            <a:fld id="{327A6CAB-5A9F-4B3A-9883-27AA69E75F1E}" type="slidenum">
              <a:rPr lang="it-IT" smtClean="0">
                <a:solidFill>
                  <a:schemeClr val="tx1">
                    <a:lumMod val="50000"/>
                    <a:lumOff val="50000"/>
                  </a:schemeClr>
                </a:solidFill>
              </a:rPr>
              <a:t>32</a:t>
            </a:fld>
            <a:endParaRPr lang="it-IT" dirty="0">
              <a:solidFill>
                <a:schemeClr val="tx1">
                  <a:lumMod val="50000"/>
                  <a:lumOff val="50000"/>
                </a:schemeClr>
              </a:solidFill>
            </a:endParaRPr>
          </a:p>
        </p:txBody>
      </p:sp>
    </p:spTree>
    <p:extLst>
      <p:ext uri="{BB962C8B-B14F-4D97-AF65-F5344CB8AC3E}">
        <p14:creationId xmlns:p14="http://schemas.microsoft.com/office/powerpoint/2010/main" val="269139540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683568" y="980728"/>
            <a:ext cx="7488832" cy="3600400"/>
          </a:xfrm>
        </p:spPr>
        <p:txBody>
          <a:bodyPr>
            <a:noAutofit/>
          </a:bodyPr>
          <a:lstStyle/>
          <a:p>
            <a:pPr lvl="0" algn="l" defTabSz="914400" eaLnBrk="1" hangingPunct="1">
              <a:spcBef>
                <a:spcPct val="0"/>
              </a:spcBef>
              <a:buClrTx/>
              <a:buSzTx/>
            </a:pPr>
            <a:r>
              <a:rPr lang="en-GB" altLang="it-IT" sz="2800" b="1" i="1" kern="1200" dirty="0">
                <a:solidFill>
                  <a:srgbClr val="FF0000"/>
                </a:solidFill>
              </a:rPr>
              <a:t>Info &amp; data on the graduate placement</a:t>
            </a:r>
          </a:p>
          <a:p>
            <a:pPr lvl="0" algn="l" defTabSz="914400" eaLnBrk="1" hangingPunct="1">
              <a:spcBef>
                <a:spcPct val="0"/>
              </a:spcBef>
              <a:buClrTx/>
              <a:buSzTx/>
            </a:pPr>
            <a:endParaRPr lang="en-GB" altLang="it-IT" sz="2800" kern="1200" dirty="0">
              <a:solidFill>
                <a:srgbClr val="000066"/>
              </a:solidFill>
            </a:endParaRPr>
          </a:p>
          <a:p>
            <a:pPr lvl="0" algn="just" defTabSz="914400" eaLnBrk="1" hangingPunct="1">
              <a:spcBef>
                <a:spcPct val="0"/>
              </a:spcBef>
              <a:spcAft>
                <a:spcPts val="600"/>
              </a:spcAft>
              <a:buClrTx/>
              <a:buSzTx/>
            </a:pPr>
            <a:r>
              <a:rPr lang="en-GB" altLang="it-IT" i="1" kern="1200" dirty="0">
                <a:solidFill>
                  <a:srgbClr val="000066"/>
                </a:solidFill>
              </a:rPr>
              <a:t>The information and data on the graduate placement to gather involving alumni and employers, elaborate and document should regard at least:</a:t>
            </a:r>
          </a:p>
          <a:p>
            <a:pPr marL="457200" lvl="0" indent="-457200" algn="just" defTabSz="914400" eaLnBrk="1" hangingPunct="1">
              <a:spcBef>
                <a:spcPct val="0"/>
              </a:spcBef>
              <a:spcAft>
                <a:spcPts val="600"/>
              </a:spcAft>
              <a:buClr>
                <a:srgbClr val="00B050"/>
              </a:buClr>
              <a:buSzTx/>
              <a:buFont typeface="Wingdings" panose="05000000000000000000" pitchFamily="2" charset="2"/>
              <a:buChar char="§"/>
            </a:pPr>
            <a:r>
              <a:rPr lang="en-GB" altLang="it-IT" b="1" i="1" kern="1200" dirty="0">
                <a:solidFill>
                  <a:srgbClr val="000066"/>
                </a:solidFill>
              </a:rPr>
              <a:t>percentage of graduates placed on the labour market</a:t>
            </a:r>
            <a:r>
              <a:rPr lang="en-GB" altLang="it-IT" i="1" kern="1200" dirty="0">
                <a:solidFill>
                  <a:srgbClr val="000066"/>
                </a:solidFill>
              </a:rPr>
              <a:t>;</a:t>
            </a:r>
          </a:p>
          <a:p>
            <a:pPr marL="457200" lvl="0" indent="-457200" algn="just" defTabSz="914400" eaLnBrk="1" hangingPunct="1">
              <a:spcBef>
                <a:spcPct val="0"/>
              </a:spcBef>
              <a:spcAft>
                <a:spcPts val="600"/>
              </a:spcAft>
              <a:buClr>
                <a:srgbClr val="00B050"/>
              </a:buClr>
              <a:buSzTx/>
              <a:buFont typeface="Wingdings" panose="05000000000000000000" pitchFamily="2" charset="2"/>
              <a:buChar char="§"/>
            </a:pPr>
            <a:r>
              <a:rPr lang="en-GB" altLang="it-IT" b="1" i="1" kern="1200" dirty="0">
                <a:solidFill>
                  <a:srgbClr val="000066"/>
                </a:solidFill>
              </a:rPr>
              <a:t>time to placement</a:t>
            </a:r>
            <a:r>
              <a:rPr lang="en-GB" altLang="it-IT" i="1" kern="1200" dirty="0">
                <a:solidFill>
                  <a:srgbClr val="000066"/>
                </a:solidFill>
              </a:rPr>
              <a:t>; </a:t>
            </a:r>
          </a:p>
          <a:p>
            <a:pPr marL="457200" lvl="0" indent="-457200" algn="just" defTabSz="914400">
              <a:spcBef>
                <a:spcPct val="0"/>
              </a:spcBef>
              <a:buClr>
                <a:srgbClr val="00B050"/>
              </a:buClr>
              <a:buFont typeface="Wingdings" panose="05000000000000000000" pitchFamily="2" charset="2"/>
              <a:buChar char="§"/>
            </a:pPr>
            <a:r>
              <a:rPr lang="en-GB" altLang="it-IT" b="1" i="1" dirty="0">
                <a:solidFill>
                  <a:srgbClr val="000066"/>
                </a:solidFill>
              </a:rPr>
              <a:t>consistency of graduate placement with their education and effectiveness of the degree in the carried-out job </a:t>
            </a:r>
            <a:r>
              <a:rPr lang="en-GB" altLang="it-IT" i="1" dirty="0">
                <a:solidFill>
                  <a:srgbClr val="000066"/>
                </a:solidFill>
              </a:rPr>
              <a:t>(in order to check the real use in the </a:t>
            </a:r>
            <a:r>
              <a:rPr lang="en-GB" altLang="it-IT" i="1" dirty="0" err="1">
                <a:solidFill>
                  <a:srgbClr val="000066"/>
                </a:solidFill>
              </a:rPr>
              <a:t>jobof</a:t>
            </a:r>
            <a:r>
              <a:rPr lang="en-GB" altLang="it-IT" i="1" dirty="0">
                <a:solidFill>
                  <a:srgbClr val="000066"/>
                </a:solidFill>
              </a:rPr>
              <a:t> the acquired competences</a:t>
            </a:r>
            <a:r>
              <a:rPr lang="it-IT" altLang="it-IT" i="1" dirty="0">
                <a:solidFill>
                  <a:srgbClr val="000066"/>
                </a:solidFill>
              </a:rPr>
              <a:t>);</a:t>
            </a:r>
          </a:p>
          <a:p>
            <a:pPr marL="457200" lvl="0" indent="-457200" algn="just" defTabSz="914400">
              <a:spcBef>
                <a:spcPct val="0"/>
              </a:spcBef>
              <a:spcAft>
                <a:spcPts val="600"/>
              </a:spcAft>
              <a:buClr>
                <a:srgbClr val="00B050"/>
              </a:buClr>
              <a:buFont typeface="Wingdings" panose="05000000000000000000" pitchFamily="2" charset="2"/>
              <a:buChar char="§"/>
            </a:pPr>
            <a:r>
              <a:rPr lang="en-US" altLang="it-IT" b="1" i="1" dirty="0">
                <a:solidFill>
                  <a:srgbClr val="000066"/>
                </a:solidFill>
              </a:rPr>
              <a:t>alumni’s opinions </a:t>
            </a:r>
            <a:r>
              <a:rPr lang="en-US" altLang="it-IT" i="1" dirty="0">
                <a:solidFill>
                  <a:srgbClr val="000066"/>
                </a:solidFill>
              </a:rPr>
              <a:t>on the adequacy and suitability in practice of the acquired competences;</a:t>
            </a:r>
          </a:p>
          <a:p>
            <a:pPr marL="457200" lvl="0" indent="-457200" algn="just" defTabSz="914400">
              <a:spcBef>
                <a:spcPct val="0"/>
              </a:spcBef>
              <a:spcAft>
                <a:spcPts val="600"/>
              </a:spcAft>
              <a:buClr>
                <a:srgbClr val="00B050"/>
              </a:buClr>
              <a:buFont typeface="Wingdings" panose="05000000000000000000" pitchFamily="2" charset="2"/>
              <a:buChar char="§"/>
            </a:pPr>
            <a:r>
              <a:rPr lang="en-US" altLang="it-IT" b="1" i="1" dirty="0">
                <a:solidFill>
                  <a:srgbClr val="000066"/>
                </a:solidFill>
              </a:rPr>
              <a:t>employers’ opinions </a:t>
            </a:r>
            <a:r>
              <a:rPr lang="en-US" altLang="it-IT" i="1" dirty="0">
                <a:solidFill>
                  <a:srgbClr val="000066"/>
                </a:solidFill>
              </a:rPr>
              <a:t>as to adequacy and suitability in practice of the graduates’ competences and therefore their employability; </a:t>
            </a:r>
          </a:p>
          <a:p>
            <a:pPr lvl="0" algn="just" defTabSz="914400">
              <a:lnSpc>
                <a:spcPct val="100000"/>
              </a:lnSpc>
              <a:spcBef>
                <a:spcPct val="0"/>
              </a:spcBef>
              <a:spcAft>
                <a:spcPts val="600"/>
              </a:spcAft>
              <a:buClr>
                <a:srgbClr val="00B050"/>
              </a:buClr>
            </a:pPr>
            <a:r>
              <a:rPr lang="en-US" altLang="it-IT" i="1" dirty="0">
                <a:solidFill>
                  <a:srgbClr val="000066"/>
                </a:solidFill>
              </a:rPr>
              <a:t>in order to provide evidence of the adequacy of the degree qualification for the </a:t>
            </a:r>
            <a:r>
              <a:rPr lang="en-US" altLang="it-IT" i="1" dirty="0" err="1">
                <a:solidFill>
                  <a:srgbClr val="000066"/>
                </a:solidFill>
              </a:rPr>
              <a:t>labour</a:t>
            </a:r>
            <a:r>
              <a:rPr lang="en-US" altLang="it-IT" i="1" dirty="0">
                <a:solidFill>
                  <a:srgbClr val="000066"/>
                </a:solidFill>
              </a:rPr>
              <a:t> market and of the correspondence of the </a:t>
            </a:r>
            <a:r>
              <a:rPr lang="en-US" altLang="it-IT" i="1" dirty="0" err="1">
                <a:solidFill>
                  <a:srgbClr val="000066"/>
                </a:solidFill>
              </a:rPr>
              <a:t>programme</a:t>
            </a:r>
            <a:r>
              <a:rPr lang="en-US" altLang="it-IT" i="1" dirty="0">
                <a:solidFill>
                  <a:srgbClr val="000066"/>
                </a:solidFill>
              </a:rPr>
              <a:t> competences with the educational needs of the </a:t>
            </a:r>
            <a:r>
              <a:rPr lang="en-US" altLang="it-IT" i="1" dirty="0" err="1">
                <a:solidFill>
                  <a:srgbClr val="000066"/>
                </a:solidFill>
              </a:rPr>
              <a:t>labour</a:t>
            </a:r>
            <a:r>
              <a:rPr lang="en-US" altLang="it-IT" i="1" dirty="0">
                <a:solidFill>
                  <a:srgbClr val="000066"/>
                </a:solidFill>
              </a:rPr>
              <a:t> market. </a:t>
            </a:r>
          </a:p>
          <a:p>
            <a:pPr lvl="0" algn="just" defTabSz="914400">
              <a:lnSpc>
                <a:spcPct val="100000"/>
              </a:lnSpc>
              <a:spcBef>
                <a:spcPct val="0"/>
              </a:spcBef>
              <a:spcAft>
                <a:spcPts val="600"/>
              </a:spcAft>
              <a:buClr>
                <a:srgbClr val="00B050"/>
              </a:buClr>
            </a:pPr>
            <a:r>
              <a:rPr lang="en-US" altLang="it-IT" i="1" dirty="0">
                <a:solidFill>
                  <a:srgbClr val="000066"/>
                </a:solidFill>
              </a:rPr>
              <a:t>Generally, such surveys are carried out 1 year min. and 5 years max. after graduation, through questionnaires, interviews, focus groups with employers.</a:t>
            </a:r>
            <a:endParaRPr lang="en-GB" altLang="it-IT" i="1" kern="1200" dirty="0">
              <a:solidFill>
                <a:srgbClr val="000066"/>
              </a:solidFill>
            </a:endParaRPr>
          </a:p>
          <a:p>
            <a:pPr algn="ctr">
              <a:spcBef>
                <a:spcPts val="0"/>
              </a:spcBef>
            </a:pPr>
            <a:endParaRPr lang="en-GB" sz="3600" i="1" dirty="0"/>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5805263"/>
            <a:ext cx="504056" cy="6665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asellaDiTesto 4">
            <a:extLst>
              <a:ext uri="{FF2B5EF4-FFF2-40B4-BE49-F238E27FC236}">
                <a16:creationId xmlns:a16="http://schemas.microsoft.com/office/drawing/2014/main" id="{D2FC245F-42AF-4125-A7FB-095E3E47E12A}"/>
              </a:ext>
            </a:extLst>
          </p:cNvPr>
          <p:cNvSpPr txBox="1"/>
          <p:nvPr/>
        </p:nvSpPr>
        <p:spPr>
          <a:xfrm>
            <a:off x="8244408" y="6084004"/>
            <a:ext cx="504056" cy="369332"/>
          </a:xfrm>
          <a:prstGeom prst="rect">
            <a:avLst/>
          </a:prstGeom>
          <a:noFill/>
        </p:spPr>
        <p:txBody>
          <a:bodyPr wrap="square" rtlCol="0">
            <a:spAutoFit/>
          </a:bodyPr>
          <a:lstStyle/>
          <a:p>
            <a:fld id="{327A6CAB-5A9F-4B3A-9883-27AA69E75F1E}" type="slidenum">
              <a:rPr lang="it-IT" smtClean="0">
                <a:solidFill>
                  <a:schemeClr val="tx1">
                    <a:lumMod val="50000"/>
                    <a:lumOff val="50000"/>
                  </a:schemeClr>
                </a:solidFill>
              </a:rPr>
              <a:t>33</a:t>
            </a:fld>
            <a:endParaRPr lang="it-IT" dirty="0">
              <a:solidFill>
                <a:schemeClr val="tx1">
                  <a:lumMod val="50000"/>
                  <a:lumOff val="50000"/>
                </a:schemeClr>
              </a:solidFill>
            </a:endParaRPr>
          </a:p>
        </p:txBody>
      </p:sp>
    </p:spTree>
    <p:extLst>
      <p:ext uri="{BB962C8B-B14F-4D97-AF65-F5344CB8AC3E}">
        <p14:creationId xmlns:p14="http://schemas.microsoft.com/office/powerpoint/2010/main" val="183570665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634384" y="980728"/>
            <a:ext cx="7848872" cy="4893647"/>
          </a:xfrm>
        </p:spPr>
        <p:txBody>
          <a:bodyPr>
            <a:spAutoFit/>
          </a:bodyPr>
          <a:lstStyle/>
          <a:p>
            <a:pPr algn="l" eaLnBrk="1" hangingPunct="1">
              <a:lnSpc>
                <a:spcPct val="100000"/>
              </a:lnSpc>
              <a:spcBef>
                <a:spcPts val="300"/>
              </a:spcBef>
            </a:pPr>
            <a:r>
              <a:rPr lang="en-GB" altLang="ja-JP" sz="2800" b="1" i="1" dirty="0" err="1">
                <a:solidFill>
                  <a:srgbClr val="FF0000"/>
                </a:solidFill>
              </a:rPr>
              <a:t>S.8</a:t>
            </a:r>
            <a:r>
              <a:rPr lang="en-GB" altLang="ja-JP" sz="2800" b="1" i="1" dirty="0">
                <a:solidFill>
                  <a:srgbClr val="FF0000"/>
                </a:solidFill>
              </a:rPr>
              <a:t> Public information</a:t>
            </a:r>
          </a:p>
          <a:p>
            <a:pPr eaLnBrk="1" hangingPunct="1">
              <a:lnSpc>
                <a:spcPct val="100000"/>
              </a:lnSpc>
              <a:spcBef>
                <a:spcPts val="300"/>
              </a:spcBef>
            </a:pPr>
            <a:endParaRPr lang="en-GB" altLang="ja-JP" sz="1200" dirty="0">
              <a:ea typeface="ＭＳ Ｐゴシック" panose="020B0600070205080204" pitchFamily="34" charset="-128"/>
            </a:endParaRPr>
          </a:p>
          <a:p>
            <a:pPr algn="just" eaLnBrk="1" hangingPunct="1">
              <a:lnSpc>
                <a:spcPct val="100000"/>
              </a:lnSpc>
              <a:spcBef>
                <a:spcPts val="300"/>
              </a:spcBef>
            </a:pPr>
            <a:r>
              <a:rPr lang="en-GB" altLang="en-US" sz="2400" b="1" u="sng" dirty="0"/>
              <a:t>Standard</a:t>
            </a:r>
            <a:endParaRPr lang="en-GB" altLang="en-US" sz="2400" b="1" dirty="0"/>
          </a:p>
          <a:p>
            <a:pPr algn="just" eaLnBrk="1" hangingPunct="1">
              <a:lnSpc>
                <a:spcPct val="100000"/>
              </a:lnSpc>
              <a:spcBef>
                <a:spcPts val="300"/>
              </a:spcBef>
            </a:pPr>
            <a:r>
              <a:rPr lang="en-GB" altLang="ja-JP" sz="2400" dirty="0">
                <a:ea typeface="ＭＳ Ｐゴシック" panose="020B0600070205080204" pitchFamily="34" charset="-128"/>
              </a:rPr>
              <a:t>Institutions should publish information about their activities, including programmes, which is clear, accurate, objective, up-to date and readily accessible.</a:t>
            </a:r>
          </a:p>
          <a:p>
            <a:pPr algn="just" eaLnBrk="1" hangingPunct="1">
              <a:lnSpc>
                <a:spcPct val="100000"/>
              </a:lnSpc>
              <a:spcBef>
                <a:spcPts val="300"/>
              </a:spcBef>
            </a:pPr>
            <a:endParaRPr lang="en-GB" altLang="ja-JP" sz="2400" dirty="0">
              <a:ea typeface="ＭＳ Ｐゴシック" panose="020B0600070205080204" pitchFamily="34" charset="-128"/>
            </a:endParaRPr>
          </a:p>
          <a:p>
            <a:pPr algn="just">
              <a:lnSpc>
                <a:spcPct val="100000"/>
              </a:lnSpc>
              <a:spcBef>
                <a:spcPts val="300"/>
              </a:spcBef>
            </a:pPr>
            <a:r>
              <a:rPr lang="en-GB" altLang="en-US" sz="2200" b="1" u="sng" dirty="0">
                <a:solidFill>
                  <a:prstClr val="black"/>
                </a:solidFill>
              </a:rPr>
              <a:t>Associated processes</a:t>
            </a:r>
            <a:endParaRPr lang="en-GB" altLang="en-US" sz="2200" dirty="0">
              <a:ea typeface="ＭＳ Ｐゴシック" panose="020B0600070205080204" pitchFamily="34" charset="-128"/>
            </a:endParaRPr>
          </a:p>
          <a:p>
            <a:pPr marL="360363" lvl="0" indent="-360363" algn="l">
              <a:lnSpc>
                <a:spcPct val="100000"/>
              </a:lnSpc>
              <a:spcBef>
                <a:spcPts val="300"/>
              </a:spcBef>
              <a:buClr>
                <a:srgbClr val="00B050"/>
              </a:buClr>
              <a:buSzPct val="80000"/>
              <a:buFont typeface="Wingdings" panose="05000000000000000000" pitchFamily="2" charset="2"/>
              <a:buChar char="Ø"/>
            </a:pPr>
            <a:r>
              <a:rPr lang="en-GB" sz="2000" dirty="0">
                <a:solidFill>
                  <a:prstClr val="black"/>
                </a:solidFill>
              </a:rPr>
              <a:t>Provision of public access to info on the SP</a:t>
            </a:r>
          </a:p>
          <a:p>
            <a:pPr marL="360363" lvl="0" algn="just">
              <a:lnSpc>
                <a:spcPct val="100000"/>
              </a:lnSpc>
              <a:spcBef>
                <a:spcPts val="300"/>
              </a:spcBef>
              <a:buClr>
                <a:srgbClr val="00B050"/>
              </a:buClr>
              <a:buSzPct val="80000"/>
            </a:pPr>
            <a:r>
              <a:rPr lang="en-US" i="1" dirty="0">
                <a:solidFill>
                  <a:prstClr val="black"/>
                </a:solidFill>
              </a:rPr>
              <a:t>Info on institutions’ activities is useful for future and current students, as well as for graduates, other stakeholders and the public.</a:t>
            </a:r>
          </a:p>
          <a:p>
            <a:pPr marL="360363" lvl="0" algn="just">
              <a:lnSpc>
                <a:spcPct val="100000"/>
              </a:lnSpc>
              <a:spcBef>
                <a:spcPts val="300"/>
              </a:spcBef>
              <a:buClr>
                <a:srgbClr val="00B050"/>
              </a:buClr>
              <a:buSzPct val="80000"/>
            </a:pPr>
            <a:r>
              <a:rPr lang="en-US" i="1" dirty="0">
                <a:solidFill>
                  <a:prstClr val="black"/>
                </a:solidFill>
              </a:rPr>
              <a:t>e.g.: SPs they offer, selection criteria for them, planned learning outcomes of the SPs, qualifications they award, T-L-A procedures used, pass rates and learning opportunities available to students, etc.</a:t>
            </a:r>
          </a:p>
        </p:txBody>
      </p:sp>
      <p:pic>
        <p:nvPicPr>
          <p:cNvPr id="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9512" y="5805263"/>
            <a:ext cx="504056" cy="6665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asellaDiTesto 4">
            <a:extLst>
              <a:ext uri="{FF2B5EF4-FFF2-40B4-BE49-F238E27FC236}">
                <a16:creationId xmlns:a16="http://schemas.microsoft.com/office/drawing/2014/main" id="{632192BC-0ECC-467A-A45D-B7C575327480}"/>
              </a:ext>
            </a:extLst>
          </p:cNvPr>
          <p:cNvSpPr txBox="1"/>
          <p:nvPr/>
        </p:nvSpPr>
        <p:spPr>
          <a:xfrm>
            <a:off x="8244408" y="6084004"/>
            <a:ext cx="504056" cy="369332"/>
          </a:xfrm>
          <a:prstGeom prst="rect">
            <a:avLst/>
          </a:prstGeom>
          <a:noFill/>
        </p:spPr>
        <p:txBody>
          <a:bodyPr wrap="square" rtlCol="0">
            <a:spAutoFit/>
          </a:bodyPr>
          <a:lstStyle/>
          <a:p>
            <a:fld id="{327A6CAB-5A9F-4B3A-9883-27AA69E75F1E}" type="slidenum">
              <a:rPr lang="it-IT" smtClean="0">
                <a:solidFill>
                  <a:schemeClr val="tx1">
                    <a:lumMod val="50000"/>
                    <a:lumOff val="50000"/>
                  </a:schemeClr>
                </a:solidFill>
              </a:rPr>
              <a:t>34</a:t>
            </a:fld>
            <a:endParaRPr lang="it-IT" dirty="0">
              <a:solidFill>
                <a:schemeClr val="tx1">
                  <a:lumMod val="50000"/>
                  <a:lumOff val="50000"/>
                </a:schemeClr>
              </a:solidFill>
            </a:endParaRPr>
          </a:p>
        </p:txBody>
      </p:sp>
    </p:spTree>
    <p:extLst>
      <p:ext uri="{BB962C8B-B14F-4D97-AF65-F5344CB8AC3E}">
        <p14:creationId xmlns:p14="http://schemas.microsoft.com/office/powerpoint/2010/main" val="3246978772"/>
      </p:ext>
    </p:extLst>
  </p:cSld>
  <p:clrMapOvr>
    <a:overrideClrMapping bg1="lt1" tx1="dk1" bg2="lt2" tx2="dk2" accent1="accent1" accent2="accent2" accent3="accent3" accent4="accent4" accent5="accent5" accent6="accent6" hlink="hlink" folHlink="folHlink"/>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683568" y="692696"/>
            <a:ext cx="7488832" cy="4488408"/>
          </a:xfrm>
        </p:spPr>
        <p:txBody>
          <a:bodyPr>
            <a:spAutoFit/>
          </a:bodyPr>
          <a:lstStyle/>
          <a:p>
            <a:pPr marL="576000" indent="-628650" algn="l" eaLnBrk="1" hangingPunct="1">
              <a:spcBef>
                <a:spcPts val="0"/>
              </a:spcBef>
            </a:pPr>
            <a:r>
              <a:rPr lang="en-GB" altLang="ja-JP" sz="2800" b="1" i="1" dirty="0" err="1">
                <a:solidFill>
                  <a:srgbClr val="FF0000"/>
                </a:solidFill>
                <a:ea typeface="ＭＳ Ｐゴシック" panose="020B0600070205080204" pitchFamily="34" charset="-128"/>
              </a:rPr>
              <a:t>S.9</a:t>
            </a:r>
            <a:r>
              <a:rPr lang="en-GB" altLang="ja-JP" sz="2800" b="1" i="1" dirty="0">
                <a:solidFill>
                  <a:srgbClr val="FF0000"/>
                </a:solidFill>
                <a:ea typeface="ＭＳ Ｐゴシック" panose="020B0600070205080204" pitchFamily="34" charset="-128"/>
              </a:rPr>
              <a:t> On-going monitoring and periodic review of programmes</a:t>
            </a:r>
          </a:p>
          <a:p>
            <a:pPr eaLnBrk="1" hangingPunct="1">
              <a:spcBef>
                <a:spcPts val="0"/>
              </a:spcBef>
            </a:pPr>
            <a:endParaRPr lang="en-GB" altLang="ja-JP" sz="1200" dirty="0">
              <a:ea typeface="ＭＳ Ｐゴシック" panose="020B0600070205080204" pitchFamily="34" charset="-128"/>
            </a:endParaRPr>
          </a:p>
          <a:p>
            <a:pPr algn="just" eaLnBrk="1" hangingPunct="1">
              <a:spcBef>
                <a:spcPts val="0"/>
              </a:spcBef>
            </a:pPr>
            <a:endParaRPr lang="en-GB" altLang="en-US" sz="2800" b="1" u="sng" dirty="0"/>
          </a:p>
          <a:p>
            <a:pPr algn="just" eaLnBrk="1" hangingPunct="1">
              <a:spcBef>
                <a:spcPts val="0"/>
              </a:spcBef>
            </a:pPr>
            <a:r>
              <a:rPr lang="en-GB" altLang="en-US" sz="2800" b="1" u="sng" dirty="0"/>
              <a:t>Standard</a:t>
            </a:r>
            <a:endParaRPr lang="en-GB" altLang="en-US" sz="2800" b="1" dirty="0"/>
          </a:p>
          <a:p>
            <a:pPr algn="just" eaLnBrk="1" hangingPunct="1">
              <a:spcBef>
                <a:spcPts val="0"/>
              </a:spcBef>
            </a:pPr>
            <a:r>
              <a:rPr lang="en-GB" altLang="ja-JP" sz="2800" dirty="0" err="1">
                <a:ea typeface="ＭＳ Ｐゴシック" panose="020B0600070205080204" pitchFamily="34" charset="-128"/>
              </a:rPr>
              <a:t>HEIs</a:t>
            </a:r>
            <a:r>
              <a:rPr lang="en-GB" altLang="ja-JP" sz="2800" dirty="0">
                <a:ea typeface="ＭＳ Ｐゴシック" panose="020B0600070205080204" pitchFamily="34" charset="-128"/>
              </a:rPr>
              <a:t> should monitor and periodically review their SPs to ensure that they respond to the needs of students and society. These reviews should lead to continuous improvement of the SPs. Any action planned or taken as a result should be communicated to all those concerned.</a:t>
            </a:r>
          </a:p>
          <a:p>
            <a:pPr algn="ctr"/>
            <a:endParaRPr lang="en-GB" dirty="0"/>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5805263"/>
            <a:ext cx="504056" cy="6665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asellaDiTesto 4">
            <a:extLst>
              <a:ext uri="{FF2B5EF4-FFF2-40B4-BE49-F238E27FC236}">
                <a16:creationId xmlns:a16="http://schemas.microsoft.com/office/drawing/2014/main" id="{2EA78089-A474-42F9-B31C-37F154E90AAC}"/>
              </a:ext>
            </a:extLst>
          </p:cNvPr>
          <p:cNvSpPr txBox="1"/>
          <p:nvPr/>
        </p:nvSpPr>
        <p:spPr>
          <a:xfrm>
            <a:off x="8244408" y="6084004"/>
            <a:ext cx="504056" cy="369332"/>
          </a:xfrm>
          <a:prstGeom prst="rect">
            <a:avLst/>
          </a:prstGeom>
          <a:noFill/>
        </p:spPr>
        <p:txBody>
          <a:bodyPr wrap="square" rtlCol="0">
            <a:spAutoFit/>
          </a:bodyPr>
          <a:lstStyle/>
          <a:p>
            <a:fld id="{327A6CAB-5A9F-4B3A-9883-27AA69E75F1E}" type="slidenum">
              <a:rPr lang="it-IT" smtClean="0">
                <a:solidFill>
                  <a:schemeClr val="tx1">
                    <a:lumMod val="50000"/>
                    <a:lumOff val="50000"/>
                  </a:schemeClr>
                </a:solidFill>
              </a:rPr>
              <a:t>35</a:t>
            </a:fld>
            <a:endParaRPr lang="it-IT" dirty="0">
              <a:solidFill>
                <a:schemeClr val="tx1">
                  <a:lumMod val="50000"/>
                  <a:lumOff val="50000"/>
                </a:schemeClr>
              </a:solidFill>
            </a:endParaRPr>
          </a:p>
        </p:txBody>
      </p:sp>
    </p:spTree>
    <p:extLst>
      <p:ext uri="{BB962C8B-B14F-4D97-AF65-F5344CB8AC3E}">
        <p14:creationId xmlns:p14="http://schemas.microsoft.com/office/powerpoint/2010/main" val="427489432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575556" y="980728"/>
            <a:ext cx="8100900" cy="1728192"/>
          </a:xfrm>
        </p:spPr>
        <p:txBody>
          <a:bodyPr>
            <a:noAutofit/>
          </a:bodyPr>
          <a:lstStyle/>
          <a:p>
            <a:pPr algn="l" eaLnBrk="1" hangingPunct="1">
              <a:lnSpc>
                <a:spcPct val="100000"/>
              </a:lnSpc>
              <a:spcBef>
                <a:spcPts val="600"/>
              </a:spcBef>
            </a:pPr>
            <a:r>
              <a:rPr lang="it-IT" altLang="it-IT" sz="2800" b="1" i="1" dirty="0" err="1">
                <a:solidFill>
                  <a:srgbClr val="FF0000"/>
                </a:solidFill>
              </a:rPr>
              <a:t>Processes</a:t>
            </a:r>
            <a:r>
              <a:rPr lang="it-IT" altLang="it-IT" sz="2800" b="1" i="1" dirty="0">
                <a:solidFill>
                  <a:srgbClr val="FF0000"/>
                </a:solidFill>
              </a:rPr>
              <a:t> </a:t>
            </a:r>
            <a:r>
              <a:rPr lang="it-IT" altLang="it-IT" sz="2800" b="1" i="1" dirty="0" err="1">
                <a:solidFill>
                  <a:srgbClr val="FF0000"/>
                </a:solidFill>
              </a:rPr>
              <a:t>associated</a:t>
            </a:r>
            <a:r>
              <a:rPr lang="it-IT" altLang="it-IT" sz="2800" b="1" i="1" dirty="0">
                <a:solidFill>
                  <a:srgbClr val="FF0000"/>
                </a:solidFill>
              </a:rPr>
              <a:t> to Standard 9</a:t>
            </a:r>
          </a:p>
          <a:p>
            <a:pPr eaLnBrk="1" hangingPunct="1">
              <a:lnSpc>
                <a:spcPct val="100000"/>
              </a:lnSpc>
              <a:spcBef>
                <a:spcPts val="600"/>
              </a:spcBef>
            </a:pPr>
            <a:endParaRPr lang="it-IT" altLang="it-IT" sz="1200" dirty="0">
              <a:solidFill>
                <a:srgbClr val="FF0000"/>
              </a:solidFill>
            </a:endParaRPr>
          </a:p>
          <a:p>
            <a:pPr marL="449263" indent="-449263" algn="l" eaLnBrk="1" hangingPunct="1">
              <a:lnSpc>
                <a:spcPct val="100000"/>
              </a:lnSpc>
              <a:spcBef>
                <a:spcPts val="600"/>
              </a:spcBef>
              <a:buClr>
                <a:srgbClr val="00B050"/>
              </a:buClr>
              <a:buSzPct val="80000"/>
              <a:buFont typeface="Wingdings" panose="05000000000000000000" pitchFamily="2" charset="2"/>
              <a:buChar char="Ø"/>
            </a:pPr>
            <a:r>
              <a:rPr lang="en-GB" sz="2800" dirty="0"/>
              <a:t>Review </a:t>
            </a:r>
          </a:p>
          <a:p>
            <a:pPr marL="895350" lvl="2" indent="-371475" algn="l">
              <a:lnSpc>
                <a:spcPct val="100000"/>
              </a:lnSpc>
              <a:spcBef>
                <a:spcPts val="600"/>
              </a:spcBef>
              <a:buClr>
                <a:srgbClr val="00B050"/>
              </a:buClr>
              <a:buSzPct val="80000"/>
              <a:buFont typeface="Wingdings" panose="05000000000000000000" pitchFamily="2" charset="2"/>
              <a:buChar char="ü"/>
            </a:pPr>
            <a:r>
              <a:rPr lang="en-US" sz="2350" dirty="0"/>
              <a:t>Regular monitoring, review and revision of SPs ensures an appropriate and effective learning environment for students</a:t>
            </a:r>
          </a:p>
          <a:p>
            <a:pPr marL="895350" lvl="2" indent="-371475" algn="l">
              <a:lnSpc>
                <a:spcPct val="100000"/>
              </a:lnSpc>
              <a:spcBef>
                <a:spcPts val="600"/>
              </a:spcBef>
              <a:buClr>
                <a:srgbClr val="00B050"/>
              </a:buClr>
              <a:buSzPct val="80000"/>
              <a:buFont typeface="Wingdings" panose="05000000000000000000" pitchFamily="2" charset="2"/>
              <a:buChar char="ü"/>
            </a:pPr>
            <a:r>
              <a:rPr lang="en-US" sz="2350" dirty="0"/>
              <a:t>An analysis process should be carried out, </a:t>
            </a:r>
            <a:r>
              <a:rPr lang="en-US" sz="2350" dirty="0" err="1"/>
              <a:t>finalised</a:t>
            </a:r>
            <a:r>
              <a:rPr lang="en-US" sz="2350" dirty="0"/>
              <a:t> to the identification of strong and weak points of the SP through at least the comparison of the SPs’ results with those obtained in the previous years and the results obtained by other SPs of the same typology, if any, and analysis of the reasons of the weak points (e.g.: dropouts, delays in graduation, etc.).</a:t>
            </a:r>
          </a:p>
          <a:p>
            <a:pPr marL="1135086" lvl="2" indent="-449263" algn="l">
              <a:lnSpc>
                <a:spcPct val="100000"/>
              </a:lnSpc>
              <a:spcBef>
                <a:spcPts val="600"/>
              </a:spcBef>
              <a:buClr>
                <a:srgbClr val="00B050"/>
              </a:buClr>
              <a:buSzPct val="80000"/>
              <a:buFont typeface="Wingdings" panose="05000000000000000000" pitchFamily="2" charset="2"/>
              <a:buChar char="Ø"/>
            </a:pPr>
            <a:endParaRPr lang="en-GB" sz="2350" dirty="0"/>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5805263"/>
            <a:ext cx="504056" cy="6665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asellaDiTesto 4">
            <a:extLst>
              <a:ext uri="{FF2B5EF4-FFF2-40B4-BE49-F238E27FC236}">
                <a16:creationId xmlns:a16="http://schemas.microsoft.com/office/drawing/2014/main" id="{551E4F56-12FC-4E29-B781-CD7E2A519F78}"/>
              </a:ext>
            </a:extLst>
          </p:cNvPr>
          <p:cNvSpPr txBox="1"/>
          <p:nvPr/>
        </p:nvSpPr>
        <p:spPr>
          <a:xfrm>
            <a:off x="8244408" y="6084004"/>
            <a:ext cx="504056" cy="369332"/>
          </a:xfrm>
          <a:prstGeom prst="rect">
            <a:avLst/>
          </a:prstGeom>
          <a:noFill/>
        </p:spPr>
        <p:txBody>
          <a:bodyPr wrap="square" rtlCol="0">
            <a:spAutoFit/>
          </a:bodyPr>
          <a:lstStyle/>
          <a:p>
            <a:fld id="{327A6CAB-5A9F-4B3A-9883-27AA69E75F1E}" type="slidenum">
              <a:rPr lang="it-IT" smtClean="0">
                <a:solidFill>
                  <a:schemeClr val="tx1">
                    <a:lumMod val="50000"/>
                    <a:lumOff val="50000"/>
                  </a:schemeClr>
                </a:solidFill>
              </a:rPr>
              <a:t>36</a:t>
            </a:fld>
            <a:endParaRPr lang="it-IT" dirty="0">
              <a:solidFill>
                <a:schemeClr val="tx1">
                  <a:lumMod val="50000"/>
                  <a:lumOff val="50000"/>
                </a:schemeClr>
              </a:solidFill>
            </a:endParaRPr>
          </a:p>
        </p:txBody>
      </p:sp>
    </p:spTree>
    <p:extLst>
      <p:ext uri="{BB962C8B-B14F-4D97-AF65-F5344CB8AC3E}">
        <p14:creationId xmlns:p14="http://schemas.microsoft.com/office/powerpoint/2010/main" val="78892140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611560" y="1101183"/>
            <a:ext cx="7488832" cy="1809726"/>
          </a:xfrm>
        </p:spPr>
        <p:txBody>
          <a:bodyPr>
            <a:spAutoFit/>
          </a:bodyPr>
          <a:lstStyle/>
          <a:p>
            <a:pPr algn="l" eaLnBrk="1" hangingPunct="1">
              <a:spcBef>
                <a:spcPts val="0"/>
              </a:spcBef>
            </a:pPr>
            <a:r>
              <a:rPr lang="en-GB" altLang="ja-JP" sz="2800" b="1" i="1" dirty="0" err="1">
                <a:solidFill>
                  <a:srgbClr val="FF0000"/>
                </a:solidFill>
                <a:ea typeface="ＭＳ Ｐゴシック" panose="020B0600070205080204" pitchFamily="34" charset="-128"/>
              </a:rPr>
              <a:t>S.10</a:t>
            </a:r>
            <a:r>
              <a:rPr lang="en-GB" altLang="ja-JP" sz="2800" b="1" i="1" dirty="0">
                <a:solidFill>
                  <a:srgbClr val="FF0000"/>
                </a:solidFill>
                <a:ea typeface="ＭＳ Ｐゴシック" panose="020B0600070205080204" pitchFamily="34" charset="-128"/>
              </a:rPr>
              <a:t> Cyclical external quality assurance</a:t>
            </a:r>
          </a:p>
          <a:p>
            <a:pPr eaLnBrk="1" hangingPunct="1">
              <a:spcBef>
                <a:spcPts val="0"/>
              </a:spcBef>
            </a:pPr>
            <a:endParaRPr lang="en-GB" altLang="en-US" sz="1200" dirty="0">
              <a:solidFill>
                <a:srgbClr val="FF0000"/>
              </a:solidFill>
              <a:ea typeface="ＭＳ Ｐゴシック" panose="020B0600070205080204" pitchFamily="34" charset="-128"/>
            </a:endParaRPr>
          </a:p>
          <a:p>
            <a:pPr algn="l" eaLnBrk="1" hangingPunct="1">
              <a:spcBef>
                <a:spcPts val="0"/>
              </a:spcBef>
            </a:pPr>
            <a:r>
              <a:rPr lang="en-GB" altLang="en-US" sz="2800" b="1" u="sng" dirty="0"/>
              <a:t>Standard</a:t>
            </a:r>
            <a:endParaRPr lang="en-GB" altLang="en-US" sz="2800" b="1" dirty="0"/>
          </a:p>
          <a:p>
            <a:pPr algn="l" eaLnBrk="1" hangingPunct="1">
              <a:spcBef>
                <a:spcPts val="0"/>
              </a:spcBef>
            </a:pPr>
            <a:r>
              <a:rPr lang="en-GB" altLang="ja-JP" sz="2800" dirty="0">
                <a:ea typeface="ＭＳ Ｐゴシック" panose="020B0600070205080204" pitchFamily="34" charset="-128"/>
              </a:rPr>
              <a:t>Institutions should undergo external quality assurance in line with the ESG on a cyclical basis.</a:t>
            </a:r>
            <a:endParaRPr lang="en-GB" dirty="0"/>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5805263"/>
            <a:ext cx="504056" cy="6665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asellaDiTesto 4">
            <a:extLst>
              <a:ext uri="{FF2B5EF4-FFF2-40B4-BE49-F238E27FC236}">
                <a16:creationId xmlns:a16="http://schemas.microsoft.com/office/drawing/2014/main" id="{F1E2BF96-FB14-4BF6-94FA-EA2218EE9BEE}"/>
              </a:ext>
            </a:extLst>
          </p:cNvPr>
          <p:cNvSpPr txBox="1"/>
          <p:nvPr/>
        </p:nvSpPr>
        <p:spPr>
          <a:xfrm>
            <a:off x="8244408" y="6084004"/>
            <a:ext cx="504056" cy="369332"/>
          </a:xfrm>
          <a:prstGeom prst="rect">
            <a:avLst/>
          </a:prstGeom>
          <a:noFill/>
        </p:spPr>
        <p:txBody>
          <a:bodyPr wrap="square" rtlCol="0">
            <a:spAutoFit/>
          </a:bodyPr>
          <a:lstStyle/>
          <a:p>
            <a:fld id="{327A6CAB-5A9F-4B3A-9883-27AA69E75F1E}" type="slidenum">
              <a:rPr lang="it-IT" smtClean="0">
                <a:solidFill>
                  <a:schemeClr val="tx1">
                    <a:lumMod val="50000"/>
                    <a:lumOff val="50000"/>
                  </a:schemeClr>
                </a:solidFill>
              </a:rPr>
              <a:t>37</a:t>
            </a:fld>
            <a:endParaRPr lang="it-IT" dirty="0">
              <a:solidFill>
                <a:schemeClr val="tx1">
                  <a:lumMod val="50000"/>
                  <a:lumOff val="50000"/>
                </a:schemeClr>
              </a:solidFill>
            </a:endParaRPr>
          </a:p>
        </p:txBody>
      </p:sp>
      <p:sp>
        <p:nvSpPr>
          <p:cNvPr id="6" name="Sottotitolo 2">
            <a:extLst>
              <a:ext uri="{FF2B5EF4-FFF2-40B4-BE49-F238E27FC236}">
                <a16:creationId xmlns:a16="http://schemas.microsoft.com/office/drawing/2014/main" id="{67132FE3-DA0E-4679-8E57-480E7B1758E4}"/>
              </a:ext>
            </a:extLst>
          </p:cNvPr>
          <p:cNvSpPr txBox="1">
            <a:spLocks/>
          </p:cNvSpPr>
          <p:nvPr/>
        </p:nvSpPr>
        <p:spPr>
          <a:xfrm>
            <a:off x="683568" y="2996952"/>
            <a:ext cx="7488832" cy="1781000"/>
          </a:xfrm>
          <a:prstGeom prst="rect">
            <a:avLst/>
          </a:prstGeom>
        </p:spPr>
        <p:txBody>
          <a:bodyPr vert="horz" lIns="91440" tIns="45720" rIns="91440" bIns="45720" rtlCol="0">
            <a:spAutoFit/>
          </a:bodyPr>
          <a:lstStyle>
            <a:lvl1pPr marL="0" indent="0" algn="ctr" defTabSz="685823"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11" indent="0" algn="ctr" defTabSz="685823"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23" indent="0" algn="ctr" defTabSz="685823"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34" indent="0" algn="ctr" defTabSz="685823"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46" indent="0" algn="ctr" defTabSz="685823"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57" indent="0" algn="ctr" defTabSz="685823"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69" indent="0" algn="ctr" defTabSz="685823"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80" indent="0" algn="ctr" defTabSz="685823"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91" indent="0" algn="ctr" defTabSz="685823"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gn="l" fontAlgn="auto">
              <a:spcAft>
                <a:spcPts val="0"/>
              </a:spcAft>
            </a:pPr>
            <a:r>
              <a:rPr lang="it-IT" altLang="it-IT" sz="2400" b="1" i="1" dirty="0" err="1">
                <a:solidFill>
                  <a:srgbClr val="FF0000"/>
                </a:solidFill>
                <a:ea typeface="ＭＳ Ｐゴシック" panose="020B0600070205080204" pitchFamily="34" charset="-128"/>
              </a:rPr>
              <a:t>Processes</a:t>
            </a:r>
            <a:r>
              <a:rPr lang="it-IT" altLang="it-IT" sz="2400" b="1" i="1" dirty="0">
                <a:solidFill>
                  <a:srgbClr val="FF0000"/>
                </a:solidFill>
                <a:ea typeface="ＭＳ Ｐゴシック" panose="020B0600070205080204" pitchFamily="34" charset="-128"/>
              </a:rPr>
              <a:t> </a:t>
            </a:r>
            <a:r>
              <a:rPr lang="it-IT" altLang="it-IT" sz="2400" b="1" i="1" dirty="0" err="1">
                <a:solidFill>
                  <a:srgbClr val="FF0000"/>
                </a:solidFill>
                <a:ea typeface="ＭＳ Ｐゴシック" panose="020B0600070205080204" pitchFamily="34" charset="-128"/>
              </a:rPr>
              <a:t>associated</a:t>
            </a:r>
            <a:r>
              <a:rPr lang="it-IT" altLang="it-IT" sz="2400" b="1" i="1" dirty="0">
                <a:solidFill>
                  <a:srgbClr val="FF0000"/>
                </a:solidFill>
                <a:ea typeface="ＭＳ Ｐゴシック" panose="020B0600070205080204" pitchFamily="34" charset="-128"/>
              </a:rPr>
              <a:t> to Standard 10</a:t>
            </a:r>
          </a:p>
          <a:p>
            <a:pPr algn="l" fontAlgn="auto">
              <a:spcAft>
                <a:spcPts val="0"/>
              </a:spcAft>
            </a:pPr>
            <a:endParaRPr lang="it-IT" altLang="it-IT" sz="1200" dirty="0"/>
          </a:p>
          <a:p>
            <a:pPr marL="457200" indent="-457200" algn="l" fontAlgn="auto">
              <a:spcBef>
                <a:spcPts val="0"/>
              </a:spcBef>
              <a:spcAft>
                <a:spcPts val="1200"/>
              </a:spcAft>
              <a:buClr>
                <a:srgbClr val="00B050"/>
              </a:buClr>
              <a:buFont typeface="Wingdings" panose="05000000000000000000" pitchFamily="2" charset="2"/>
              <a:buChar char="Ø"/>
            </a:pPr>
            <a:r>
              <a:rPr lang="it-IT" altLang="it-IT" sz="2800" dirty="0" err="1"/>
              <a:t>External</a:t>
            </a:r>
            <a:r>
              <a:rPr lang="it-IT" altLang="it-IT" sz="2800" dirty="0"/>
              <a:t> </a:t>
            </a:r>
            <a:r>
              <a:rPr lang="it-IT" altLang="it-IT" sz="2800" dirty="0" err="1"/>
              <a:t>assessment</a:t>
            </a:r>
            <a:r>
              <a:rPr lang="it-IT" altLang="it-IT" sz="2800" dirty="0"/>
              <a:t> of </a:t>
            </a:r>
            <a:r>
              <a:rPr lang="it-IT" altLang="it-IT" sz="2800" dirty="0" err="1"/>
              <a:t>SP’s</a:t>
            </a:r>
            <a:r>
              <a:rPr lang="it-IT" altLang="it-IT" sz="2800" dirty="0"/>
              <a:t> </a:t>
            </a:r>
            <a:r>
              <a:rPr lang="it-IT" altLang="it-IT" sz="2800" dirty="0" err="1"/>
              <a:t>QA</a:t>
            </a:r>
            <a:r>
              <a:rPr lang="it-IT" altLang="it-IT" sz="2800" dirty="0"/>
              <a:t> </a:t>
            </a:r>
          </a:p>
          <a:p>
            <a:pPr fontAlgn="auto">
              <a:spcAft>
                <a:spcPts val="0"/>
              </a:spcAft>
            </a:pPr>
            <a:endParaRPr lang="en-GB" sz="2800" dirty="0"/>
          </a:p>
        </p:txBody>
      </p:sp>
    </p:spTree>
    <p:extLst>
      <p:ext uri="{BB962C8B-B14F-4D97-AF65-F5344CB8AC3E}">
        <p14:creationId xmlns:p14="http://schemas.microsoft.com/office/powerpoint/2010/main" val="387697888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683568" y="620688"/>
            <a:ext cx="7992888" cy="4593565"/>
          </a:xfrm>
          <a:prstGeom prst="rect">
            <a:avLst/>
          </a:prstGeom>
          <a:noFill/>
        </p:spPr>
        <p:txBody>
          <a:bodyPr wrap="square" rtlCol="0">
            <a:spAutoFit/>
          </a:bodyPr>
          <a:lstStyle/>
          <a:p>
            <a:pPr>
              <a:spcAft>
                <a:spcPts val="300"/>
              </a:spcAft>
            </a:pPr>
            <a:r>
              <a:rPr lang="en-GB" sz="3200" b="1" i="1" dirty="0">
                <a:solidFill>
                  <a:schemeClr val="accent6">
                    <a:lumMod val="75000"/>
                  </a:schemeClr>
                </a:solidFill>
                <a:latin typeface="Calibri" panose="020F0502020204030204" pitchFamily="34" charset="0"/>
              </a:rPr>
              <a:t>c) </a:t>
            </a:r>
            <a:r>
              <a:rPr lang="en-GB" sz="3200" b="1" i="1" dirty="0">
                <a:solidFill>
                  <a:srgbClr val="FF0000"/>
                </a:solidFill>
                <a:latin typeface="Calibri" panose="020F0502020204030204" pitchFamily="34" charset="0"/>
              </a:rPr>
              <a:t>A case study. </a:t>
            </a:r>
            <a:r>
              <a:rPr lang="en-GB" sz="2800" b="1" i="1" dirty="0">
                <a:solidFill>
                  <a:srgbClr val="FF0000"/>
                </a:solidFill>
                <a:latin typeface="Calibri" panose="020F0502020204030204" pitchFamily="34" charset="0"/>
              </a:rPr>
              <a:t>EUR-ACE Standards and Guidelines for Programme Management</a:t>
            </a:r>
          </a:p>
          <a:p>
            <a:pPr>
              <a:spcAft>
                <a:spcPts val="300"/>
              </a:spcAft>
            </a:pPr>
            <a:endParaRPr lang="en-GB" dirty="0">
              <a:solidFill>
                <a:srgbClr val="002060"/>
              </a:solidFill>
            </a:endParaRPr>
          </a:p>
          <a:p>
            <a:pPr algn="just">
              <a:spcAft>
                <a:spcPts val="300"/>
              </a:spcAft>
            </a:pPr>
            <a:r>
              <a:rPr lang="en-GB" sz="2600" b="1" dirty="0">
                <a:solidFill>
                  <a:srgbClr val="002060"/>
                </a:solidFill>
                <a:latin typeface="+mj-lt"/>
              </a:rPr>
              <a:t>EUR-ACE</a:t>
            </a:r>
            <a:r>
              <a:rPr lang="en-GB" sz="2600" b="1" baseline="30000" dirty="0">
                <a:solidFill>
                  <a:srgbClr val="002060"/>
                </a:solidFill>
                <a:latin typeface="+mj-lt"/>
              </a:rPr>
              <a:t> </a:t>
            </a:r>
            <a:r>
              <a:rPr lang="en-GB" sz="2600" dirty="0">
                <a:solidFill>
                  <a:srgbClr val="002060"/>
                </a:solidFill>
                <a:latin typeface="+mj-lt"/>
              </a:rPr>
              <a:t>(</a:t>
            </a:r>
            <a:r>
              <a:rPr lang="en-GB" sz="2600" b="1" dirty="0" err="1">
                <a:solidFill>
                  <a:srgbClr val="002060"/>
                </a:solidFill>
                <a:effectLst>
                  <a:outerShdw blurRad="38100" dist="38100" dir="2700000" algn="tl">
                    <a:srgbClr val="000000">
                      <a:alpha val="43137"/>
                    </a:srgbClr>
                  </a:outerShdw>
                </a:effectLst>
                <a:latin typeface="+mj-lt"/>
              </a:rPr>
              <a:t>EUR</a:t>
            </a:r>
            <a:r>
              <a:rPr lang="en-GB" sz="2600" dirty="0" err="1">
                <a:solidFill>
                  <a:srgbClr val="002060"/>
                </a:solidFill>
                <a:latin typeface="+mj-lt"/>
              </a:rPr>
              <a:t>opean</a:t>
            </a:r>
            <a:r>
              <a:rPr lang="en-GB" sz="2600" dirty="0">
                <a:solidFill>
                  <a:srgbClr val="002060"/>
                </a:solidFill>
                <a:latin typeface="+mj-lt"/>
              </a:rPr>
              <a:t> </a:t>
            </a:r>
            <a:r>
              <a:rPr lang="en-GB" sz="2600" b="1" dirty="0" err="1">
                <a:solidFill>
                  <a:srgbClr val="002060"/>
                </a:solidFill>
                <a:effectLst>
                  <a:outerShdw blurRad="38100" dist="38100" dir="2700000" algn="tl">
                    <a:srgbClr val="000000">
                      <a:alpha val="43137"/>
                    </a:srgbClr>
                  </a:outerShdw>
                </a:effectLst>
                <a:latin typeface="+mj-lt"/>
              </a:rPr>
              <a:t>AC</a:t>
            </a:r>
            <a:r>
              <a:rPr lang="en-GB" sz="2600" dirty="0" err="1">
                <a:solidFill>
                  <a:srgbClr val="002060"/>
                </a:solidFill>
                <a:latin typeface="+mj-lt"/>
              </a:rPr>
              <a:t>credited</a:t>
            </a:r>
            <a:r>
              <a:rPr lang="en-GB" sz="2600" dirty="0">
                <a:solidFill>
                  <a:srgbClr val="002060"/>
                </a:solidFill>
                <a:latin typeface="+mj-lt"/>
              </a:rPr>
              <a:t> </a:t>
            </a:r>
            <a:r>
              <a:rPr lang="en-GB" sz="2600" b="1" dirty="0">
                <a:solidFill>
                  <a:srgbClr val="002060"/>
                </a:solidFill>
                <a:effectLst>
                  <a:outerShdw blurRad="38100" dist="38100" dir="2700000" algn="tl">
                    <a:srgbClr val="000000">
                      <a:alpha val="43137"/>
                    </a:srgbClr>
                  </a:outerShdw>
                </a:effectLst>
                <a:latin typeface="+mj-lt"/>
              </a:rPr>
              <a:t>E</a:t>
            </a:r>
            <a:r>
              <a:rPr lang="en-GB" sz="2600" dirty="0">
                <a:solidFill>
                  <a:srgbClr val="002060"/>
                </a:solidFill>
                <a:latin typeface="+mj-lt"/>
              </a:rPr>
              <a:t>ngineer) is the label awarded to accredited engineering SPs at Bachelor and Master level.</a:t>
            </a:r>
          </a:p>
          <a:p>
            <a:pPr algn="just">
              <a:spcAft>
                <a:spcPts val="300"/>
              </a:spcAft>
            </a:pPr>
            <a:r>
              <a:rPr lang="en-GB" sz="2600" dirty="0">
                <a:solidFill>
                  <a:srgbClr val="002060"/>
                </a:solidFill>
                <a:latin typeface="+mj-lt"/>
              </a:rPr>
              <a:t>EUR-ACE label is run by the European Network for Accreditation of Engineering Education - </a:t>
            </a:r>
            <a:r>
              <a:rPr lang="en-GB" sz="2600" dirty="0" err="1">
                <a:solidFill>
                  <a:srgbClr val="002060"/>
                </a:solidFill>
                <a:latin typeface="+mj-lt"/>
              </a:rPr>
              <a:t>ENAEE</a:t>
            </a:r>
            <a:r>
              <a:rPr lang="en-GB" sz="2600" dirty="0">
                <a:solidFill>
                  <a:srgbClr val="002060"/>
                </a:solidFill>
                <a:latin typeface="+mj-lt"/>
              </a:rPr>
              <a:t> </a:t>
            </a:r>
            <a:r>
              <a:rPr lang="en-GB" sz="2600" b="1" dirty="0">
                <a:solidFill>
                  <a:schemeClr val="accent5">
                    <a:lumMod val="50000"/>
                  </a:schemeClr>
                </a:solidFill>
                <a:latin typeface="+mj-lt"/>
              </a:rPr>
              <a:t>www.enaee.eu</a:t>
            </a:r>
            <a:endParaRPr lang="en-GB" sz="2600" dirty="0">
              <a:solidFill>
                <a:srgbClr val="002060"/>
              </a:solidFill>
              <a:latin typeface="+mj-lt"/>
            </a:endParaRPr>
          </a:p>
          <a:p>
            <a:pPr algn="just">
              <a:spcAft>
                <a:spcPts val="300"/>
              </a:spcAft>
            </a:pPr>
            <a:endParaRPr lang="en-GB" sz="2800" dirty="0">
              <a:solidFill>
                <a:srgbClr val="002060"/>
              </a:solidFill>
              <a:latin typeface="+mj-lt"/>
            </a:endParaRPr>
          </a:p>
          <a:p>
            <a:pPr>
              <a:spcAft>
                <a:spcPts val="300"/>
              </a:spcAft>
            </a:pPr>
            <a:endParaRPr lang="en-GB" dirty="0"/>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5805263"/>
            <a:ext cx="504056" cy="6665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asellaDiTesto 4">
            <a:extLst>
              <a:ext uri="{FF2B5EF4-FFF2-40B4-BE49-F238E27FC236}">
                <a16:creationId xmlns:a16="http://schemas.microsoft.com/office/drawing/2014/main" id="{48AB841D-34AD-4A3D-A067-6DFF0368B1A2}"/>
              </a:ext>
            </a:extLst>
          </p:cNvPr>
          <p:cNvSpPr txBox="1"/>
          <p:nvPr/>
        </p:nvSpPr>
        <p:spPr>
          <a:xfrm>
            <a:off x="8244408" y="6084004"/>
            <a:ext cx="504056" cy="369332"/>
          </a:xfrm>
          <a:prstGeom prst="rect">
            <a:avLst/>
          </a:prstGeom>
          <a:noFill/>
        </p:spPr>
        <p:txBody>
          <a:bodyPr wrap="square" rtlCol="0">
            <a:spAutoFit/>
          </a:bodyPr>
          <a:lstStyle/>
          <a:p>
            <a:fld id="{327A6CAB-5A9F-4B3A-9883-27AA69E75F1E}" type="slidenum">
              <a:rPr lang="en-GB" smtClean="0">
                <a:solidFill>
                  <a:schemeClr val="tx1">
                    <a:lumMod val="50000"/>
                    <a:lumOff val="50000"/>
                  </a:schemeClr>
                </a:solidFill>
              </a:rPr>
              <a:t>38</a:t>
            </a:fld>
            <a:endParaRPr lang="en-GB" dirty="0">
              <a:solidFill>
                <a:schemeClr val="tx1">
                  <a:lumMod val="50000"/>
                  <a:lumOff val="50000"/>
                </a:schemeClr>
              </a:solidFill>
            </a:endParaRPr>
          </a:p>
        </p:txBody>
      </p:sp>
    </p:spTree>
    <p:extLst>
      <p:ext uri="{BB962C8B-B14F-4D97-AF65-F5344CB8AC3E}">
        <p14:creationId xmlns:p14="http://schemas.microsoft.com/office/powerpoint/2010/main" val="251560608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611560" y="980728"/>
            <a:ext cx="7560840" cy="5386090"/>
          </a:xfrm>
          <a:prstGeom prst="rect">
            <a:avLst/>
          </a:prstGeom>
          <a:noFill/>
        </p:spPr>
        <p:txBody>
          <a:bodyPr wrap="square" rtlCol="0">
            <a:spAutoFit/>
          </a:bodyPr>
          <a:lstStyle/>
          <a:p>
            <a:pPr algn="just">
              <a:spcAft>
                <a:spcPts val="0"/>
              </a:spcAft>
            </a:pPr>
            <a:r>
              <a:rPr lang="en-US" sz="2800" b="1" i="1" dirty="0">
                <a:solidFill>
                  <a:srgbClr val="FF0000"/>
                </a:solidFill>
                <a:latin typeface="+mn-lt"/>
                <a:ea typeface="ＭＳ Ｐゴシック" panose="020B0600070205080204" pitchFamily="34" charset="-128"/>
                <a:cs typeface="+mn-cs"/>
              </a:rPr>
              <a:t>ENAEE aims</a:t>
            </a:r>
          </a:p>
          <a:p>
            <a:pPr algn="just">
              <a:spcAft>
                <a:spcPts val="0"/>
              </a:spcAft>
            </a:pPr>
            <a:endParaRPr lang="en-US" sz="2400" b="1" dirty="0">
              <a:solidFill>
                <a:srgbClr val="002060"/>
              </a:solidFill>
              <a:latin typeface="+mj-lt"/>
            </a:endParaRPr>
          </a:p>
          <a:p>
            <a:pPr marL="176213" algn="just">
              <a:spcAft>
                <a:spcPts val="0"/>
              </a:spcAft>
            </a:pPr>
            <a:r>
              <a:rPr lang="en-US" sz="2400" b="1" dirty="0">
                <a:solidFill>
                  <a:srgbClr val="002060"/>
                </a:solidFill>
                <a:latin typeface="+mj-lt"/>
              </a:rPr>
              <a:t>ENAEE does not recognize specific engineering degree programmes</a:t>
            </a:r>
            <a:r>
              <a:rPr lang="en-US" sz="2400" dirty="0">
                <a:solidFill>
                  <a:srgbClr val="002060"/>
                </a:solidFill>
                <a:latin typeface="+mj-lt"/>
              </a:rPr>
              <a:t>. </a:t>
            </a:r>
          </a:p>
          <a:p>
            <a:pPr marL="176213" algn="just">
              <a:spcAft>
                <a:spcPts val="0"/>
              </a:spcAft>
            </a:pPr>
            <a:endParaRPr lang="en-US" sz="2400" dirty="0">
              <a:solidFill>
                <a:srgbClr val="002060"/>
              </a:solidFill>
              <a:latin typeface="+mj-lt"/>
            </a:endParaRPr>
          </a:p>
          <a:p>
            <a:pPr marL="176213" algn="just">
              <a:spcAft>
                <a:spcPts val="0"/>
              </a:spcAft>
            </a:pPr>
            <a:r>
              <a:rPr lang="en-US" sz="2400" dirty="0">
                <a:solidFill>
                  <a:srgbClr val="002060"/>
                </a:solidFill>
                <a:latin typeface="+mj-lt"/>
              </a:rPr>
              <a:t>ENAEE carries out its mission by evaluating QA and accreditation agencies in the EHEA in respect of their standards and procedures when accrediting engineering degree programmes.</a:t>
            </a:r>
          </a:p>
          <a:p>
            <a:pPr marL="176213" algn="just">
              <a:spcAft>
                <a:spcPts val="0"/>
              </a:spcAft>
            </a:pPr>
            <a:endParaRPr lang="en-US" sz="2400" dirty="0">
              <a:solidFill>
                <a:srgbClr val="002060"/>
              </a:solidFill>
              <a:latin typeface="+mj-lt"/>
            </a:endParaRPr>
          </a:p>
          <a:p>
            <a:pPr marL="176213" algn="just">
              <a:spcAft>
                <a:spcPts val="0"/>
              </a:spcAft>
            </a:pPr>
            <a:r>
              <a:rPr lang="en-US" sz="2400" dirty="0">
                <a:solidFill>
                  <a:srgbClr val="002060"/>
                </a:solidFill>
                <a:latin typeface="+mj-lt"/>
              </a:rPr>
              <a:t>Those agencies which satisfy ENAEE in respect of these matters are authorized by ENAEE to award the EUR-ACE label to the engineering degree programmes which they accredit.</a:t>
            </a:r>
            <a:endParaRPr lang="it-IT" sz="2400" dirty="0"/>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5805263"/>
            <a:ext cx="504056" cy="6665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asellaDiTesto 4">
            <a:extLst>
              <a:ext uri="{FF2B5EF4-FFF2-40B4-BE49-F238E27FC236}">
                <a16:creationId xmlns:a16="http://schemas.microsoft.com/office/drawing/2014/main" id="{3A9DF496-C210-45B7-A4C2-3BDC21DB8F43}"/>
              </a:ext>
            </a:extLst>
          </p:cNvPr>
          <p:cNvSpPr txBox="1"/>
          <p:nvPr/>
        </p:nvSpPr>
        <p:spPr>
          <a:xfrm>
            <a:off x="8244408" y="6084004"/>
            <a:ext cx="504056" cy="369332"/>
          </a:xfrm>
          <a:prstGeom prst="rect">
            <a:avLst/>
          </a:prstGeom>
          <a:noFill/>
        </p:spPr>
        <p:txBody>
          <a:bodyPr wrap="square" rtlCol="0">
            <a:spAutoFit/>
          </a:bodyPr>
          <a:lstStyle/>
          <a:p>
            <a:fld id="{327A6CAB-5A9F-4B3A-9883-27AA69E75F1E}" type="slidenum">
              <a:rPr lang="it-IT" smtClean="0">
                <a:solidFill>
                  <a:schemeClr val="tx1">
                    <a:lumMod val="50000"/>
                    <a:lumOff val="50000"/>
                  </a:schemeClr>
                </a:solidFill>
              </a:rPr>
              <a:t>39</a:t>
            </a:fld>
            <a:endParaRPr lang="it-IT" dirty="0">
              <a:solidFill>
                <a:schemeClr val="tx1">
                  <a:lumMod val="50000"/>
                  <a:lumOff val="50000"/>
                </a:schemeClr>
              </a:solidFill>
            </a:endParaRPr>
          </a:p>
        </p:txBody>
      </p:sp>
    </p:spTree>
    <p:extLst>
      <p:ext uri="{BB962C8B-B14F-4D97-AF65-F5344CB8AC3E}">
        <p14:creationId xmlns:p14="http://schemas.microsoft.com/office/powerpoint/2010/main" val="21742315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719572" y="908720"/>
            <a:ext cx="7776864" cy="5386090"/>
          </a:xfrm>
          <a:prstGeom prst="rect">
            <a:avLst/>
          </a:prstGeom>
          <a:noFill/>
        </p:spPr>
        <p:txBody>
          <a:bodyPr wrap="square" rtlCol="0">
            <a:spAutoFit/>
          </a:bodyPr>
          <a:lstStyle/>
          <a:p>
            <a:pPr>
              <a:defRPr/>
            </a:pPr>
            <a:r>
              <a:rPr lang="it-IT" altLang="it-IT" sz="3200" b="1" i="1" dirty="0" err="1">
                <a:solidFill>
                  <a:srgbClr val="FF0000"/>
                </a:solidFill>
                <a:latin typeface="Calibri" panose="020F0502020204030204" pitchFamily="34" charset="0"/>
              </a:rPr>
              <a:t>Topics</a:t>
            </a:r>
            <a:r>
              <a:rPr lang="it-IT" altLang="it-IT" sz="3200" b="1" i="1" dirty="0">
                <a:solidFill>
                  <a:srgbClr val="FF0000"/>
                </a:solidFill>
                <a:latin typeface="Calibri" panose="020F0502020204030204" pitchFamily="34" charset="0"/>
              </a:rPr>
              <a:t> of the </a:t>
            </a:r>
            <a:r>
              <a:rPr lang="it-IT" altLang="it-IT" sz="3200" b="1" i="1" dirty="0" err="1">
                <a:solidFill>
                  <a:srgbClr val="FF0000"/>
                </a:solidFill>
                <a:latin typeface="Calibri" panose="020F0502020204030204" pitchFamily="34" charset="0"/>
              </a:rPr>
              <a:t>presentation</a:t>
            </a:r>
            <a:endParaRPr lang="it-IT" altLang="it-IT" sz="3200" b="1" i="1" dirty="0">
              <a:solidFill>
                <a:srgbClr val="FF0000"/>
              </a:solidFill>
              <a:latin typeface="Calibri" panose="020F0502020204030204" pitchFamily="34" charset="0"/>
            </a:endParaRPr>
          </a:p>
          <a:p>
            <a:pPr>
              <a:defRPr/>
            </a:pPr>
            <a:endParaRPr lang="en-GB" altLang="it-IT" sz="2400" dirty="0">
              <a:solidFill>
                <a:srgbClr val="000066"/>
              </a:solidFill>
              <a:latin typeface="+mj-lt"/>
            </a:endParaRPr>
          </a:p>
          <a:p>
            <a:pPr marL="531813" indent="-531813">
              <a:buClr>
                <a:srgbClr val="002060"/>
              </a:buClr>
              <a:buFontTx/>
              <a:buAutoNum type="alphaLcParenR"/>
              <a:defRPr/>
            </a:pPr>
            <a:r>
              <a:rPr lang="en-GB" altLang="it-IT" sz="2800" dirty="0">
                <a:solidFill>
                  <a:srgbClr val="002060"/>
                </a:solidFill>
                <a:latin typeface="+mj-lt"/>
              </a:rPr>
              <a:t>Quality and Quality Assurance (QA) of Study Programmes (SPs)</a:t>
            </a:r>
          </a:p>
          <a:p>
            <a:pPr marL="531813" indent="-531813">
              <a:buClr>
                <a:srgbClr val="002060"/>
              </a:buClr>
              <a:buFontTx/>
              <a:buAutoNum type="alphaLcParenR"/>
              <a:defRPr/>
            </a:pPr>
            <a:endParaRPr lang="en-GB" altLang="it-IT" sz="1200" dirty="0">
              <a:solidFill>
                <a:srgbClr val="002060"/>
              </a:solidFill>
              <a:latin typeface="+mj-lt"/>
            </a:endParaRPr>
          </a:p>
          <a:p>
            <a:pPr marL="531813" indent="-531813">
              <a:buClr>
                <a:srgbClr val="002060"/>
              </a:buClr>
              <a:buFontTx/>
              <a:buAutoNum type="alphaLcParenR"/>
              <a:defRPr/>
            </a:pPr>
            <a:r>
              <a:rPr lang="en-GB" sz="2800" dirty="0">
                <a:solidFill>
                  <a:srgbClr val="002060"/>
                </a:solidFill>
                <a:latin typeface="+mj-lt"/>
              </a:rPr>
              <a:t>Standards and Guidelines for QA in the European Higher Education Area (EHEA)</a:t>
            </a:r>
          </a:p>
          <a:p>
            <a:pPr marL="531813" indent="-531813">
              <a:buClr>
                <a:srgbClr val="002060"/>
              </a:buClr>
              <a:buFontTx/>
              <a:buAutoNum type="alphaLcParenR"/>
              <a:defRPr/>
            </a:pPr>
            <a:endParaRPr lang="en-GB" sz="1200" dirty="0">
              <a:solidFill>
                <a:srgbClr val="002060"/>
              </a:solidFill>
              <a:latin typeface="+mj-lt"/>
            </a:endParaRPr>
          </a:p>
          <a:p>
            <a:pPr marL="531813" indent="-531813">
              <a:buClr>
                <a:srgbClr val="002060"/>
              </a:buClr>
              <a:buFontTx/>
              <a:buAutoNum type="alphaLcParenR"/>
              <a:defRPr/>
            </a:pPr>
            <a:r>
              <a:rPr lang="en-US" altLang="it-IT" sz="2800" dirty="0">
                <a:solidFill>
                  <a:srgbClr val="002060"/>
                </a:solidFill>
                <a:latin typeface="+mj-lt"/>
              </a:rPr>
              <a:t>A case study. ENAEE Standards and Guidelines for Programme Management</a:t>
            </a:r>
          </a:p>
          <a:p>
            <a:pPr marL="531813" indent="-531813">
              <a:buClr>
                <a:srgbClr val="002060"/>
              </a:buClr>
              <a:buFontTx/>
              <a:buAutoNum type="alphaLcParenR"/>
              <a:defRPr/>
            </a:pPr>
            <a:endParaRPr lang="en-US" altLang="it-IT" sz="1200" dirty="0">
              <a:solidFill>
                <a:srgbClr val="002060"/>
              </a:solidFill>
              <a:latin typeface="+mj-lt"/>
            </a:endParaRPr>
          </a:p>
          <a:p>
            <a:pPr marL="531813" indent="-531813">
              <a:buClr>
                <a:srgbClr val="002060"/>
              </a:buClr>
              <a:buFontTx/>
              <a:buAutoNum type="alphaLcParenR"/>
              <a:defRPr/>
            </a:pPr>
            <a:r>
              <a:rPr lang="en-GB" sz="2800" dirty="0">
                <a:solidFill>
                  <a:srgbClr val="002060"/>
                </a:solidFill>
                <a:latin typeface="+mj-lt"/>
              </a:rPr>
              <a:t>A case study. EQUASP Standards and Guidelines for internal Quality Assurance of Study Programmes (EQUASP Model)</a:t>
            </a:r>
            <a:endParaRPr lang="it-IT" sz="2800" dirty="0">
              <a:solidFill>
                <a:srgbClr val="002060"/>
              </a:solidFill>
              <a:latin typeface="+mj-lt"/>
            </a:endParaRPr>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5805263"/>
            <a:ext cx="504056" cy="6665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asellaDiTesto 4">
            <a:extLst>
              <a:ext uri="{FF2B5EF4-FFF2-40B4-BE49-F238E27FC236}">
                <a16:creationId xmlns:a16="http://schemas.microsoft.com/office/drawing/2014/main" id="{528396C8-3632-4769-96CA-B201F644794F}"/>
              </a:ext>
            </a:extLst>
          </p:cNvPr>
          <p:cNvSpPr txBox="1"/>
          <p:nvPr/>
        </p:nvSpPr>
        <p:spPr>
          <a:xfrm>
            <a:off x="8244408" y="6021288"/>
            <a:ext cx="504056" cy="369332"/>
          </a:xfrm>
          <a:prstGeom prst="rect">
            <a:avLst/>
          </a:prstGeom>
          <a:noFill/>
        </p:spPr>
        <p:txBody>
          <a:bodyPr wrap="square" rtlCol="0">
            <a:spAutoFit/>
          </a:bodyPr>
          <a:lstStyle/>
          <a:p>
            <a:fld id="{327A6CAB-5A9F-4B3A-9883-27AA69E75F1E}" type="slidenum">
              <a:rPr lang="it-IT" smtClean="0">
                <a:solidFill>
                  <a:schemeClr val="tx1">
                    <a:lumMod val="50000"/>
                    <a:lumOff val="50000"/>
                  </a:schemeClr>
                </a:solidFill>
              </a:rPr>
              <a:t>4</a:t>
            </a:fld>
            <a:endParaRPr lang="it-IT" dirty="0">
              <a:solidFill>
                <a:schemeClr val="tx1">
                  <a:lumMod val="50000"/>
                  <a:lumOff val="50000"/>
                </a:schemeClr>
              </a:solidFill>
            </a:endParaRPr>
          </a:p>
        </p:txBody>
      </p:sp>
    </p:spTree>
    <p:extLst>
      <p:ext uri="{BB962C8B-B14F-4D97-AF65-F5344CB8AC3E}">
        <p14:creationId xmlns:p14="http://schemas.microsoft.com/office/powerpoint/2010/main" val="196229846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629562" y="980728"/>
            <a:ext cx="7866874" cy="5555367"/>
          </a:xfrm>
        </p:spPr>
        <p:txBody>
          <a:bodyPr wrap="square">
            <a:spAutoFit/>
          </a:bodyPr>
          <a:lstStyle/>
          <a:p>
            <a:pPr lvl="0" algn="just" defTabSz="449263" fontAlgn="base">
              <a:lnSpc>
                <a:spcPct val="100000"/>
              </a:lnSpc>
              <a:spcBef>
                <a:spcPts val="600"/>
              </a:spcBef>
            </a:pPr>
            <a:r>
              <a:rPr lang="en-US" sz="2800" b="1" i="1" dirty="0">
                <a:solidFill>
                  <a:srgbClr val="FF0000"/>
                </a:solidFill>
                <a:ea typeface="ＭＳ Ｐゴシック" panose="020B0600070205080204" pitchFamily="34" charset="-128"/>
                <a:cs typeface="Arial" charset="0"/>
              </a:rPr>
              <a:t>ENAEE structure</a:t>
            </a:r>
          </a:p>
          <a:p>
            <a:pPr algn="just">
              <a:lnSpc>
                <a:spcPct val="100000"/>
              </a:lnSpc>
              <a:spcBef>
                <a:spcPts val="600"/>
              </a:spcBef>
            </a:pPr>
            <a:endParaRPr lang="en-GB" sz="1200" dirty="0">
              <a:solidFill>
                <a:srgbClr val="002060"/>
              </a:solidFill>
              <a:latin typeface="+mj-lt"/>
              <a:cs typeface="Arial" charset="0"/>
            </a:endParaRPr>
          </a:p>
          <a:p>
            <a:pPr algn="just">
              <a:lnSpc>
                <a:spcPct val="100000"/>
              </a:lnSpc>
              <a:spcBef>
                <a:spcPts val="0"/>
              </a:spcBef>
            </a:pPr>
            <a:r>
              <a:rPr lang="en-GB" sz="2400" dirty="0">
                <a:solidFill>
                  <a:srgbClr val="002060"/>
                </a:solidFill>
                <a:latin typeface="+mj-lt"/>
                <a:cs typeface="Arial" charset="0"/>
              </a:rPr>
              <a:t>Currently ENAEE has 22 full members and 3 associate members. </a:t>
            </a:r>
          </a:p>
          <a:p>
            <a:pPr algn="just">
              <a:lnSpc>
                <a:spcPct val="100000"/>
              </a:lnSpc>
              <a:spcBef>
                <a:spcPts val="600"/>
              </a:spcBef>
            </a:pPr>
            <a:r>
              <a:rPr lang="en-GB" sz="2400" dirty="0">
                <a:solidFill>
                  <a:srgbClr val="002060"/>
                </a:solidFill>
                <a:latin typeface="+mj-lt"/>
                <a:cs typeface="Arial" charset="0"/>
              </a:rPr>
              <a:t>The agencies authorized to award the EUR-ACE label are 13. </a:t>
            </a:r>
          </a:p>
          <a:p>
            <a:pPr algn="just">
              <a:lnSpc>
                <a:spcPct val="100000"/>
              </a:lnSpc>
              <a:spcBef>
                <a:spcPts val="600"/>
              </a:spcBef>
            </a:pPr>
            <a:r>
              <a:rPr lang="en-GB" sz="2400" dirty="0">
                <a:solidFill>
                  <a:srgbClr val="002060"/>
                </a:solidFill>
                <a:latin typeface="+mj-lt"/>
                <a:cs typeface="Arial" charset="0"/>
              </a:rPr>
              <a:t>The SPs accredited are more than 2.000, not only in Europe.</a:t>
            </a:r>
          </a:p>
          <a:p>
            <a:pPr algn="just">
              <a:lnSpc>
                <a:spcPct val="100000"/>
              </a:lnSpc>
              <a:spcBef>
                <a:spcPts val="600"/>
              </a:spcBef>
            </a:pPr>
            <a:endParaRPr lang="en-GB" sz="2400" dirty="0">
              <a:solidFill>
                <a:srgbClr val="002060"/>
              </a:solidFill>
              <a:latin typeface="+mj-lt"/>
              <a:cs typeface="Arial" charset="0"/>
            </a:endParaRPr>
          </a:p>
          <a:p>
            <a:pPr lvl="0" algn="just">
              <a:lnSpc>
                <a:spcPct val="100000"/>
              </a:lnSpc>
              <a:spcBef>
                <a:spcPts val="0"/>
              </a:spcBef>
            </a:pPr>
            <a:r>
              <a:rPr lang="en-US" sz="2000" dirty="0">
                <a:solidFill>
                  <a:srgbClr val="002060"/>
                </a:solidFill>
                <a:cs typeface="Arial" charset="0"/>
              </a:rPr>
              <a:t>The standards which ENAEE requires of engineering degree </a:t>
            </a:r>
            <a:r>
              <a:rPr lang="en-US" sz="2000" dirty="0" err="1">
                <a:solidFill>
                  <a:srgbClr val="002060"/>
                </a:solidFill>
                <a:cs typeface="Arial" charset="0"/>
              </a:rPr>
              <a:t>programmes</a:t>
            </a:r>
            <a:r>
              <a:rPr lang="en-US" sz="2000" dirty="0">
                <a:solidFill>
                  <a:srgbClr val="002060"/>
                </a:solidFill>
                <a:cs typeface="Arial" charset="0"/>
              </a:rPr>
              <a:t> which are accredited by agencies are described</a:t>
            </a:r>
            <a:r>
              <a:rPr lang="en-GB" sz="2000" dirty="0">
                <a:solidFill>
                  <a:srgbClr val="002060"/>
                </a:solidFill>
                <a:cs typeface="Arial" charset="0"/>
              </a:rPr>
              <a:t> in terms of: </a:t>
            </a:r>
          </a:p>
          <a:p>
            <a:pPr marL="534988" lvl="0" indent="-363538" algn="just">
              <a:lnSpc>
                <a:spcPct val="100000"/>
              </a:lnSpc>
              <a:spcBef>
                <a:spcPts val="0"/>
              </a:spcBef>
              <a:buClr>
                <a:srgbClr val="00B050"/>
              </a:buClr>
              <a:buSzPct val="80000"/>
              <a:buFont typeface="Wingdings" panose="05000000000000000000" pitchFamily="2" charset="2"/>
              <a:buChar char="ü"/>
            </a:pPr>
            <a:r>
              <a:rPr lang="en-GB" sz="2000" dirty="0">
                <a:solidFill>
                  <a:srgbClr val="002060"/>
                </a:solidFill>
                <a:cs typeface="Arial" charset="0"/>
              </a:rPr>
              <a:t>student workload requirements  </a:t>
            </a:r>
          </a:p>
          <a:p>
            <a:pPr marL="534988" lvl="0" indent="-363538" algn="just">
              <a:lnSpc>
                <a:spcPct val="100000"/>
              </a:lnSpc>
              <a:spcBef>
                <a:spcPts val="0"/>
              </a:spcBef>
              <a:buClr>
                <a:srgbClr val="00B050"/>
              </a:buClr>
              <a:buSzPct val="80000"/>
              <a:buFont typeface="Wingdings" panose="05000000000000000000" pitchFamily="2" charset="2"/>
              <a:buChar char="ü"/>
            </a:pPr>
            <a:r>
              <a:rPr lang="en-GB" sz="2000" dirty="0">
                <a:solidFill>
                  <a:srgbClr val="002060"/>
                </a:solidFill>
                <a:cs typeface="Arial" charset="0"/>
              </a:rPr>
              <a:t>programme learning outcomes </a:t>
            </a:r>
          </a:p>
          <a:p>
            <a:pPr marL="534988" lvl="0" indent="-363538" algn="just">
              <a:lnSpc>
                <a:spcPct val="100000"/>
              </a:lnSpc>
              <a:spcBef>
                <a:spcPts val="0"/>
              </a:spcBef>
              <a:buClr>
                <a:srgbClr val="00B050"/>
              </a:buClr>
              <a:buSzPct val="80000"/>
              <a:buFont typeface="Wingdings" panose="05000000000000000000" pitchFamily="2" charset="2"/>
              <a:buChar char="ü"/>
            </a:pPr>
            <a:r>
              <a:rPr lang="en-GB" sz="2000" dirty="0">
                <a:solidFill>
                  <a:srgbClr val="002060"/>
                </a:solidFill>
                <a:cs typeface="Arial" charset="0"/>
              </a:rPr>
              <a:t>programme management </a:t>
            </a:r>
          </a:p>
          <a:p>
            <a:pPr lvl="0" algn="just">
              <a:lnSpc>
                <a:spcPct val="100000"/>
              </a:lnSpc>
              <a:spcBef>
                <a:spcPts val="0"/>
              </a:spcBef>
              <a:buClr>
                <a:srgbClr val="00B050"/>
              </a:buClr>
            </a:pPr>
            <a:endParaRPr lang="en-GB" sz="2000" dirty="0">
              <a:solidFill>
                <a:srgbClr val="002060"/>
              </a:solidFill>
              <a:cs typeface="Arial" charset="0"/>
            </a:endParaRPr>
          </a:p>
          <a:p>
            <a:pPr lvl="0" algn="just">
              <a:lnSpc>
                <a:spcPct val="100000"/>
              </a:lnSpc>
              <a:spcBef>
                <a:spcPts val="0"/>
              </a:spcBef>
              <a:buClr>
                <a:srgbClr val="00B050"/>
              </a:buClr>
            </a:pPr>
            <a:r>
              <a:rPr lang="en-US" sz="2000" dirty="0">
                <a:solidFill>
                  <a:srgbClr val="002060"/>
                </a:solidFill>
                <a:cs typeface="Arial" charset="0"/>
              </a:rPr>
              <a:t>as specified in the «E</a:t>
            </a:r>
            <a:r>
              <a:rPr lang="en-GB" sz="2000" dirty="0">
                <a:solidFill>
                  <a:srgbClr val="002060"/>
                </a:solidFill>
                <a:cs typeface="Arial" charset="0"/>
              </a:rPr>
              <a:t>UR-ACE Framework Standards and Guidelines - </a:t>
            </a:r>
            <a:r>
              <a:rPr lang="en-GB" sz="2000" dirty="0" err="1">
                <a:solidFill>
                  <a:srgbClr val="002060"/>
                </a:solidFill>
                <a:cs typeface="Arial" charset="0"/>
              </a:rPr>
              <a:t>EAFSG</a:t>
            </a:r>
            <a:r>
              <a:rPr lang="en-GB" sz="2000" dirty="0">
                <a:solidFill>
                  <a:srgbClr val="002060"/>
                </a:solidFill>
                <a:cs typeface="Arial" charset="0"/>
              </a:rPr>
              <a:t>»</a:t>
            </a:r>
          </a:p>
          <a:p>
            <a:pPr lvl="0" algn="just">
              <a:lnSpc>
                <a:spcPct val="100000"/>
              </a:lnSpc>
              <a:spcBef>
                <a:spcPts val="0"/>
              </a:spcBef>
              <a:buClr>
                <a:srgbClr val="00B050"/>
              </a:buClr>
            </a:pPr>
            <a:r>
              <a:rPr lang="en-GB" sz="1500" dirty="0">
                <a:solidFill>
                  <a:srgbClr val="002060"/>
                </a:solidFill>
                <a:cs typeface="Arial" charset="0"/>
              </a:rPr>
              <a:t>http://www.enaee.eu/wp-assets-enaee/uploads/2012/02/EAFSG_full_nov_voruebergehend.pdf</a:t>
            </a:r>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5805263"/>
            <a:ext cx="504056" cy="6665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asellaDiTesto 4">
            <a:extLst>
              <a:ext uri="{FF2B5EF4-FFF2-40B4-BE49-F238E27FC236}">
                <a16:creationId xmlns:a16="http://schemas.microsoft.com/office/drawing/2014/main" id="{44A7B7AB-DC84-4A2B-A4AF-65CC7D377C63}"/>
              </a:ext>
            </a:extLst>
          </p:cNvPr>
          <p:cNvSpPr txBox="1"/>
          <p:nvPr/>
        </p:nvSpPr>
        <p:spPr>
          <a:xfrm>
            <a:off x="8244408" y="6084004"/>
            <a:ext cx="504056" cy="369332"/>
          </a:xfrm>
          <a:prstGeom prst="rect">
            <a:avLst/>
          </a:prstGeom>
          <a:noFill/>
        </p:spPr>
        <p:txBody>
          <a:bodyPr wrap="square" rtlCol="0">
            <a:spAutoFit/>
          </a:bodyPr>
          <a:lstStyle/>
          <a:p>
            <a:fld id="{327A6CAB-5A9F-4B3A-9883-27AA69E75F1E}" type="slidenum">
              <a:rPr lang="it-IT" smtClean="0">
                <a:solidFill>
                  <a:schemeClr val="tx1">
                    <a:lumMod val="50000"/>
                    <a:lumOff val="50000"/>
                  </a:schemeClr>
                </a:solidFill>
              </a:rPr>
              <a:t>40</a:t>
            </a:fld>
            <a:endParaRPr lang="it-IT" dirty="0">
              <a:solidFill>
                <a:schemeClr val="tx1">
                  <a:lumMod val="50000"/>
                  <a:lumOff val="50000"/>
                </a:schemeClr>
              </a:solidFill>
            </a:endParaRPr>
          </a:p>
        </p:txBody>
      </p:sp>
    </p:spTree>
    <p:extLst>
      <p:ext uri="{BB962C8B-B14F-4D97-AF65-F5344CB8AC3E}">
        <p14:creationId xmlns:p14="http://schemas.microsoft.com/office/powerpoint/2010/main" val="143008640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485927" y="908720"/>
            <a:ext cx="8172145" cy="5416868"/>
          </a:xfrm>
        </p:spPr>
        <p:txBody>
          <a:bodyPr>
            <a:spAutoFit/>
          </a:bodyPr>
          <a:lstStyle/>
          <a:p>
            <a:pPr algn="l">
              <a:lnSpc>
                <a:spcPct val="100000"/>
              </a:lnSpc>
              <a:spcBef>
                <a:spcPts val="0"/>
              </a:spcBef>
            </a:pPr>
            <a:r>
              <a:rPr lang="en-GB" sz="3200" b="1" i="1" dirty="0">
                <a:solidFill>
                  <a:srgbClr val="70AD47">
                    <a:lumMod val="75000"/>
                  </a:srgbClr>
                </a:solidFill>
                <a:latin typeface="Calibri" panose="020F0502020204030204" pitchFamily="34" charset="0"/>
                <a:cs typeface="Arial" charset="0"/>
              </a:rPr>
              <a:t>d) </a:t>
            </a:r>
            <a:r>
              <a:rPr lang="en-GB" sz="3200" b="1" i="1" dirty="0">
                <a:solidFill>
                  <a:srgbClr val="FF0000"/>
                </a:solidFill>
                <a:latin typeface="Calibri" panose="020F0502020204030204" pitchFamily="34" charset="0"/>
                <a:cs typeface="Arial" charset="0"/>
              </a:rPr>
              <a:t>A case study. </a:t>
            </a:r>
            <a:r>
              <a:rPr lang="it-IT" sz="3200" b="1" i="1" dirty="0" err="1">
                <a:solidFill>
                  <a:srgbClr val="FF0000"/>
                </a:solidFill>
              </a:rPr>
              <a:t>EQUASP</a:t>
            </a:r>
            <a:r>
              <a:rPr lang="it-IT" sz="3200" b="1" i="1" dirty="0">
                <a:solidFill>
                  <a:srgbClr val="FF0000"/>
                </a:solidFill>
              </a:rPr>
              <a:t> </a:t>
            </a:r>
            <a:r>
              <a:rPr lang="it-IT" sz="3200" b="1" i="1" dirty="0" err="1">
                <a:solidFill>
                  <a:srgbClr val="FF0000"/>
                </a:solidFill>
              </a:rPr>
              <a:t>approach</a:t>
            </a:r>
            <a:r>
              <a:rPr lang="it-IT" sz="3200" b="1" i="1" dirty="0">
                <a:solidFill>
                  <a:srgbClr val="FF0000"/>
                </a:solidFill>
              </a:rPr>
              <a:t> to QA of </a:t>
            </a:r>
            <a:r>
              <a:rPr lang="it-IT" sz="3200" b="1" i="1" dirty="0" err="1">
                <a:solidFill>
                  <a:srgbClr val="FF0000"/>
                </a:solidFill>
              </a:rPr>
              <a:t>SPs</a:t>
            </a:r>
            <a:endParaRPr lang="it-IT" sz="3200" b="1" i="1" dirty="0">
              <a:solidFill>
                <a:srgbClr val="FF0000"/>
              </a:solidFill>
            </a:endParaRPr>
          </a:p>
          <a:p>
            <a:pPr>
              <a:lnSpc>
                <a:spcPct val="100000"/>
              </a:lnSpc>
              <a:spcBef>
                <a:spcPts val="0"/>
              </a:spcBef>
            </a:pPr>
            <a:endParaRPr lang="it-IT" dirty="0">
              <a:solidFill>
                <a:srgbClr val="FF0000"/>
              </a:solidFill>
            </a:endParaRPr>
          </a:p>
          <a:p>
            <a:pPr marL="92075" algn="just">
              <a:lnSpc>
                <a:spcPct val="100000"/>
              </a:lnSpc>
              <a:spcBef>
                <a:spcPts val="0"/>
              </a:spcBef>
            </a:pPr>
            <a:r>
              <a:rPr lang="en-GB" sz="2600" dirty="0"/>
              <a:t>The </a:t>
            </a:r>
            <a:r>
              <a:rPr lang="en-GB" sz="2600" b="1" dirty="0"/>
              <a:t>EQUASP project </a:t>
            </a:r>
            <a:r>
              <a:rPr lang="en-GB" sz="2600" dirty="0">
                <a:solidFill>
                  <a:srgbClr val="3333FF"/>
                </a:solidFill>
              </a:rPr>
              <a:t>http://equasp.tstu.ru/ </a:t>
            </a:r>
            <a:r>
              <a:rPr lang="en-GB" sz="2600" dirty="0"/>
              <a:t>is a Tempus project (ref. 543727-TEMPUS-2013-</a:t>
            </a:r>
            <a:r>
              <a:rPr lang="en-GB" sz="2600" dirty="0" err="1"/>
              <a:t>SMGR</a:t>
            </a:r>
            <a:r>
              <a:rPr lang="en-GB" sz="2600" dirty="0"/>
              <a:t> «</a:t>
            </a:r>
            <a:r>
              <a:rPr lang="en-US" altLang="en-US" sz="2600" dirty="0"/>
              <a:t>On-line Quality Assurance of Study </a:t>
            </a:r>
            <a:r>
              <a:rPr lang="en-US" altLang="en-US" sz="2600" dirty="0" err="1"/>
              <a:t>Programmes</a:t>
            </a:r>
            <a:r>
              <a:rPr lang="en-US" altLang="en-US" sz="2600" dirty="0"/>
              <a:t>»</a:t>
            </a:r>
            <a:r>
              <a:rPr lang="en-GB" sz="2600" dirty="0"/>
              <a:t>) funded by </a:t>
            </a:r>
            <a:r>
              <a:rPr lang="en-GB" sz="2600" dirty="0" err="1"/>
              <a:t>EACEA</a:t>
            </a:r>
            <a:r>
              <a:rPr lang="en-GB" sz="2600" dirty="0"/>
              <a:t>, successfully concluded by promoting the international recognition of technological SPs of Russian Federation. </a:t>
            </a:r>
          </a:p>
          <a:p>
            <a:pPr marL="92075" algn="just">
              <a:lnSpc>
                <a:spcPct val="100000"/>
              </a:lnSpc>
              <a:spcBef>
                <a:spcPts val="0"/>
              </a:spcBef>
            </a:pPr>
            <a:endParaRPr lang="en-GB" altLang="en-US" sz="2600" dirty="0"/>
          </a:p>
          <a:p>
            <a:pPr marL="92075" algn="just">
              <a:lnSpc>
                <a:spcPct val="100000"/>
              </a:lnSpc>
              <a:spcBef>
                <a:spcPts val="0"/>
              </a:spcBef>
            </a:pPr>
            <a:r>
              <a:rPr lang="en-US" altLang="en-US" sz="2600" dirty="0"/>
              <a:t>By means of </a:t>
            </a:r>
            <a:r>
              <a:rPr lang="en-US" altLang="en-US" sz="2600" dirty="0" err="1"/>
              <a:t>EQUASP</a:t>
            </a:r>
            <a:r>
              <a:rPr lang="en-US" altLang="en-US" sz="2600" dirty="0"/>
              <a:t>, an internal QA system was adopted by outstanding Russian Polytechnics, focused on: </a:t>
            </a:r>
          </a:p>
          <a:p>
            <a:pPr marL="442913" indent="-350838" algn="just">
              <a:lnSpc>
                <a:spcPct val="100000"/>
              </a:lnSpc>
              <a:spcBef>
                <a:spcPts val="0"/>
              </a:spcBef>
              <a:buSzPct val="60000"/>
              <a:buFont typeface="Wingdings" panose="05000000000000000000" pitchFamily="2" charset="2"/>
              <a:buChar char="v"/>
            </a:pPr>
            <a:r>
              <a:rPr lang="en-US" altLang="en-US" sz="2200" dirty="0"/>
              <a:t>design of student-</a:t>
            </a:r>
            <a:r>
              <a:rPr lang="en-US" altLang="en-US" sz="2200" dirty="0" err="1"/>
              <a:t>centred</a:t>
            </a:r>
            <a:r>
              <a:rPr lang="en-US" altLang="en-US" sz="2200" dirty="0"/>
              <a:t> technological SPs focused on definition of learning outcomes consistent with needs of the stakeholders; </a:t>
            </a:r>
          </a:p>
          <a:p>
            <a:pPr marL="442913" indent="-350838" algn="just">
              <a:lnSpc>
                <a:spcPct val="100000"/>
              </a:lnSpc>
              <a:spcBef>
                <a:spcPts val="0"/>
              </a:spcBef>
              <a:buSzPct val="60000"/>
              <a:buFont typeface="Wingdings" panose="05000000000000000000" pitchFamily="2" charset="2"/>
              <a:buChar char="v"/>
            </a:pPr>
            <a:r>
              <a:rPr lang="en-US" altLang="en-US" sz="2200" dirty="0"/>
              <a:t>definition and implementation of an on-line documentation system of the QA of SPs. </a:t>
            </a:r>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5805263"/>
            <a:ext cx="504056" cy="6665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asellaDiTesto 4">
            <a:extLst>
              <a:ext uri="{FF2B5EF4-FFF2-40B4-BE49-F238E27FC236}">
                <a16:creationId xmlns:a16="http://schemas.microsoft.com/office/drawing/2014/main" id="{79D626A6-6A8B-4648-8A2F-516887A3E44B}"/>
              </a:ext>
            </a:extLst>
          </p:cNvPr>
          <p:cNvSpPr txBox="1"/>
          <p:nvPr/>
        </p:nvSpPr>
        <p:spPr>
          <a:xfrm>
            <a:off x="8244408" y="6084004"/>
            <a:ext cx="504056" cy="369332"/>
          </a:xfrm>
          <a:prstGeom prst="rect">
            <a:avLst/>
          </a:prstGeom>
          <a:noFill/>
        </p:spPr>
        <p:txBody>
          <a:bodyPr wrap="square" rtlCol="0">
            <a:spAutoFit/>
          </a:bodyPr>
          <a:lstStyle/>
          <a:p>
            <a:fld id="{327A6CAB-5A9F-4B3A-9883-27AA69E75F1E}" type="slidenum">
              <a:rPr lang="it-IT" smtClean="0">
                <a:solidFill>
                  <a:schemeClr val="tx1">
                    <a:lumMod val="50000"/>
                    <a:lumOff val="50000"/>
                  </a:schemeClr>
                </a:solidFill>
              </a:rPr>
              <a:t>41</a:t>
            </a:fld>
            <a:endParaRPr lang="it-IT" dirty="0">
              <a:solidFill>
                <a:schemeClr val="tx1">
                  <a:lumMod val="50000"/>
                  <a:lumOff val="50000"/>
                </a:schemeClr>
              </a:solidFill>
            </a:endParaRPr>
          </a:p>
        </p:txBody>
      </p:sp>
    </p:spTree>
    <p:extLst>
      <p:ext uri="{BB962C8B-B14F-4D97-AF65-F5344CB8AC3E}">
        <p14:creationId xmlns:p14="http://schemas.microsoft.com/office/powerpoint/2010/main" val="295968455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Immagine 3">
            <a:extLst>
              <a:ext uri="{FF2B5EF4-FFF2-40B4-BE49-F238E27FC236}">
                <a16:creationId xmlns:a16="http://schemas.microsoft.com/office/drawing/2014/main" id="{87150E92-12D5-4ABD-B2B3-2A48E15813C8}"/>
              </a:ext>
            </a:extLst>
          </p:cNvPr>
          <p:cNvPicPr>
            <a:picLocks noChangeAspect="1"/>
          </p:cNvPicPr>
          <p:nvPr/>
        </p:nvPicPr>
        <p:blipFill rotWithShape="1">
          <a:blip r:embed="rId2"/>
          <a:srcRect l="13587" t="6719" r="19660" b="9033"/>
          <a:stretch/>
        </p:blipFill>
        <p:spPr>
          <a:xfrm>
            <a:off x="971600" y="836712"/>
            <a:ext cx="6984776" cy="4958673"/>
          </a:xfrm>
          <a:prstGeom prst="rect">
            <a:avLst/>
          </a:prstGeom>
        </p:spPr>
      </p:pic>
    </p:spTree>
    <p:extLst>
      <p:ext uri="{BB962C8B-B14F-4D97-AF65-F5344CB8AC3E}">
        <p14:creationId xmlns:p14="http://schemas.microsoft.com/office/powerpoint/2010/main" val="310380619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611560" y="980728"/>
            <a:ext cx="7524836" cy="5386090"/>
          </a:xfrm>
        </p:spPr>
        <p:txBody>
          <a:bodyPr>
            <a:spAutoFit/>
          </a:bodyPr>
          <a:lstStyle/>
          <a:p>
            <a:pPr algn="just">
              <a:lnSpc>
                <a:spcPct val="100000"/>
              </a:lnSpc>
              <a:spcBef>
                <a:spcPts val="0"/>
              </a:spcBef>
            </a:pPr>
            <a:r>
              <a:rPr lang="en-GB" sz="3200" b="1" i="1" dirty="0">
                <a:solidFill>
                  <a:srgbClr val="FF0000"/>
                </a:solidFill>
              </a:rPr>
              <a:t>EQUASP standards</a:t>
            </a:r>
          </a:p>
          <a:p>
            <a:pPr algn="just">
              <a:lnSpc>
                <a:spcPct val="100000"/>
              </a:lnSpc>
              <a:spcBef>
                <a:spcPts val="0"/>
              </a:spcBef>
            </a:pPr>
            <a:r>
              <a:rPr lang="en-GB" sz="2600" dirty="0"/>
              <a:t>According to the EQUASP approach, in order to assure its quality, a SP must comply, in addition to the national standards and requirements, also the five </a:t>
            </a:r>
            <a:r>
              <a:rPr lang="en-GB" sz="2600" b="1" dirty="0">
                <a:solidFill>
                  <a:srgbClr val="FF0000"/>
                </a:solidFill>
              </a:rPr>
              <a:t>EQUASP standards</a:t>
            </a:r>
            <a:r>
              <a:rPr lang="en-GB" sz="2600" dirty="0"/>
              <a:t>:</a:t>
            </a:r>
          </a:p>
          <a:p>
            <a:pPr marL="514350" indent="-514350" algn="just">
              <a:lnSpc>
                <a:spcPct val="100000"/>
              </a:lnSpc>
              <a:spcBef>
                <a:spcPts val="0"/>
              </a:spcBef>
              <a:buClr>
                <a:srgbClr val="002060"/>
              </a:buClr>
              <a:buSzPct val="80000"/>
              <a:buFont typeface="+mj-lt"/>
              <a:buAutoNum type="arabicPeriod"/>
            </a:pPr>
            <a:r>
              <a:rPr lang="en-GB" sz="2600" i="1" dirty="0"/>
              <a:t>Needs and Objectives</a:t>
            </a:r>
          </a:p>
          <a:p>
            <a:pPr marL="514350" indent="-514350" algn="just">
              <a:lnSpc>
                <a:spcPct val="100000"/>
              </a:lnSpc>
              <a:spcBef>
                <a:spcPts val="0"/>
              </a:spcBef>
              <a:buClr>
                <a:srgbClr val="002060"/>
              </a:buClr>
              <a:buSzPct val="80000"/>
              <a:buFont typeface="+mj-lt"/>
              <a:buAutoNum type="arabicPeriod"/>
            </a:pPr>
            <a:r>
              <a:rPr lang="en-GB" sz="2600" i="1" dirty="0"/>
              <a:t>Educational process</a:t>
            </a:r>
          </a:p>
          <a:p>
            <a:pPr marL="514350" indent="-514350" algn="just">
              <a:lnSpc>
                <a:spcPct val="100000"/>
              </a:lnSpc>
              <a:spcBef>
                <a:spcPts val="0"/>
              </a:spcBef>
              <a:buClr>
                <a:srgbClr val="002060"/>
              </a:buClr>
              <a:buSzPct val="80000"/>
              <a:buFont typeface="+mj-lt"/>
              <a:buAutoNum type="arabicPeriod"/>
            </a:pPr>
            <a:r>
              <a:rPr lang="en-GB" sz="2600" i="1" dirty="0"/>
              <a:t>Resources</a:t>
            </a:r>
          </a:p>
          <a:p>
            <a:pPr marL="514350" indent="-514350" algn="just">
              <a:lnSpc>
                <a:spcPct val="100000"/>
              </a:lnSpc>
              <a:spcBef>
                <a:spcPts val="0"/>
              </a:spcBef>
              <a:buClr>
                <a:srgbClr val="002060"/>
              </a:buClr>
              <a:buSzPct val="80000"/>
              <a:buFont typeface="+mj-lt"/>
              <a:buAutoNum type="arabicPeriod"/>
            </a:pPr>
            <a:r>
              <a:rPr lang="en-GB" sz="2600" i="1" dirty="0"/>
              <a:t>Monitoring and results</a:t>
            </a:r>
          </a:p>
          <a:p>
            <a:pPr marL="514350" indent="-514350" algn="just">
              <a:lnSpc>
                <a:spcPct val="100000"/>
              </a:lnSpc>
              <a:spcBef>
                <a:spcPts val="0"/>
              </a:spcBef>
              <a:buClr>
                <a:srgbClr val="002060"/>
              </a:buClr>
              <a:buSzPct val="80000"/>
              <a:buFont typeface="+mj-lt"/>
              <a:buAutoNum type="arabicPeriod"/>
            </a:pPr>
            <a:r>
              <a:rPr lang="en-GB" sz="2600" i="1" dirty="0"/>
              <a:t>Management system</a:t>
            </a:r>
          </a:p>
          <a:p>
            <a:pPr algn="just">
              <a:lnSpc>
                <a:spcPct val="100000"/>
              </a:lnSpc>
              <a:spcBef>
                <a:spcPts val="0"/>
              </a:spcBef>
            </a:pPr>
            <a:r>
              <a:rPr lang="en-GB" sz="2400" dirty="0"/>
              <a:t>For each of these standards, EQUASP identifies the processes to be considered as fundamental for a </a:t>
            </a:r>
            <a:r>
              <a:rPr lang="en-GB" sz="2400" dirty="0" err="1"/>
              <a:t>mgmt</a:t>
            </a:r>
            <a:r>
              <a:rPr lang="en-GB" sz="2400" dirty="0"/>
              <a:t> for quality of SPs. </a:t>
            </a:r>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5805263"/>
            <a:ext cx="504056" cy="6665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asellaDiTesto 4">
            <a:extLst>
              <a:ext uri="{FF2B5EF4-FFF2-40B4-BE49-F238E27FC236}">
                <a16:creationId xmlns:a16="http://schemas.microsoft.com/office/drawing/2014/main" id="{B2F697E5-BE72-4A07-B748-2A9C53FFE90C}"/>
              </a:ext>
            </a:extLst>
          </p:cNvPr>
          <p:cNvSpPr txBox="1"/>
          <p:nvPr/>
        </p:nvSpPr>
        <p:spPr>
          <a:xfrm>
            <a:off x="8244408" y="6084004"/>
            <a:ext cx="504056" cy="369332"/>
          </a:xfrm>
          <a:prstGeom prst="rect">
            <a:avLst/>
          </a:prstGeom>
          <a:noFill/>
        </p:spPr>
        <p:txBody>
          <a:bodyPr wrap="square" rtlCol="0">
            <a:spAutoFit/>
          </a:bodyPr>
          <a:lstStyle/>
          <a:p>
            <a:pPr>
              <a:spcBef>
                <a:spcPts val="0"/>
              </a:spcBef>
              <a:spcAft>
                <a:spcPts val="0"/>
              </a:spcAft>
            </a:pPr>
            <a:fld id="{327A6CAB-5A9F-4B3A-9883-27AA69E75F1E}" type="slidenum">
              <a:rPr lang="it-IT" smtClean="0">
                <a:solidFill>
                  <a:schemeClr val="tx1">
                    <a:lumMod val="50000"/>
                    <a:lumOff val="50000"/>
                  </a:schemeClr>
                </a:solidFill>
              </a:rPr>
              <a:pPr>
                <a:spcBef>
                  <a:spcPts val="0"/>
                </a:spcBef>
                <a:spcAft>
                  <a:spcPts val="0"/>
                </a:spcAft>
              </a:pPr>
              <a:t>43</a:t>
            </a:fld>
            <a:endParaRPr lang="it-IT" dirty="0">
              <a:solidFill>
                <a:schemeClr val="tx1">
                  <a:lumMod val="50000"/>
                  <a:lumOff val="50000"/>
                </a:schemeClr>
              </a:solidFill>
            </a:endParaRPr>
          </a:p>
        </p:txBody>
      </p:sp>
    </p:spTree>
    <p:extLst>
      <p:ext uri="{BB962C8B-B14F-4D97-AF65-F5344CB8AC3E}">
        <p14:creationId xmlns:p14="http://schemas.microsoft.com/office/powerpoint/2010/main" val="167815118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671265" y="980728"/>
            <a:ext cx="7794866" cy="5047536"/>
          </a:xfrm>
        </p:spPr>
        <p:txBody>
          <a:bodyPr wrap="square">
            <a:spAutoFit/>
          </a:bodyPr>
          <a:lstStyle/>
          <a:p>
            <a:pPr lvl="0" algn="just">
              <a:lnSpc>
                <a:spcPct val="100000"/>
              </a:lnSpc>
              <a:spcBef>
                <a:spcPts val="0"/>
              </a:spcBef>
            </a:pPr>
            <a:r>
              <a:rPr lang="en-GB" sz="3200" b="1" i="1" dirty="0">
                <a:solidFill>
                  <a:srgbClr val="FF0000"/>
                </a:solidFill>
              </a:rPr>
              <a:t>EQUASP Model</a:t>
            </a:r>
          </a:p>
          <a:p>
            <a:pPr marL="92075" algn="just" eaLnBrk="1" hangingPunct="1">
              <a:lnSpc>
                <a:spcPct val="100000"/>
              </a:lnSpc>
              <a:spcBef>
                <a:spcPts val="0"/>
              </a:spcBef>
            </a:pPr>
            <a:endParaRPr lang="en-GB" sz="2400" dirty="0"/>
          </a:p>
          <a:p>
            <a:pPr marL="176213" algn="just" eaLnBrk="1" hangingPunct="1">
              <a:lnSpc>
                <a:spcPct val="100000"/>
              </a:lnSpc>
              <a:spcBef>
                <a:spcPts val="0"/>
              </a:spcBef>
            </a:pPr>
            <a:r>
              <a:rPr lang="en-GB" sz="2400" dirty="0"/>
              <a:t>The whole of standards and quality requirements, with the associated processes to carry out and info &amp; data to be documented, represent the </a:t>
            </a:r>
            <a:r>
              <a:rPr lang="en-GB" sz="2400" b="1" i="1" dirty="0"/>
              <a:t>EQUASP Standards and Guidelines for the internal QA of SPs </a:t>
            </a:r>
            <a:r>
              <a:rPr lang="en-GB" sz="2400" i="1" dirty="0"/>
              <a:t>(</a:t>
            </a:r>
            <a:r>
              <a:rPr lang="en-GB" sz="2400" b="1" i="1" dirty="0">
                <a:solidFill>
                  <a:srgbClr val="FF0000"/>
                </a:solidFill>
              </a:rPr>
              <a:t>EQUASP Model</a:t>
            </a:r>
            <a:r>
              <a:rPr lang="en-GB" sz="2400" i="1" dirty="0"/>
              <a:t>), </a:t>
            </a:r>
            <a:r>
              <a:rPr lang="en-GB" sz="2400" dirty="0"/>
              <a:t>fundamental outcome of the EQUASP project, together with the </a:t>
            </a:r>
            <a:r>
              <a:rPr lang="en-GB" sz="2400" b="1" dirty="0">
                <a:solidFill>
                  <a:srgbClr val="FF0000"/>
                </a:solidFill>
              </a:rPr>
              <a:t>«EQUASP Software for the on-line documentation of the information and data for the QA of SPs»</a:t>
            </a:r>
            <a:r>
              <a:rPr lang="en-GB" sz="2400" dirty="0"/>
              <a:t>.</a:t>
            </a:r>
            <a:r>
              <a:rPr lang="en-GB" sz="2400" b="1" dirty="0">
                <a:solidFill>
                  <a:srgbClr val="FF0000"/>
                </a:solidFill>
              </a:rPr>
              <a:t> </a:t>
            </a:r>
          </a:p>
          <a:p>
            <a:pPr marL="176213" lvl="0" algn="just">
              <a:lnSpc>
                <a:spcPct val="100000"/>
              </a:lnSpc>
              <a:spcBef>
                <a:spcPts val="0"/>
              </a:spcBef>
            </a:pPr>
            <a:endParaRPr lang="en-GB" sz="2000" b="1" dirty="0">
              <a:solidFill>
                <a:srgbClr val="FF0000"/>
              </a:solidFill>
            </a:endParaRPr>
          </a:p>
          <a:p>
            <a:pPr marL="176213" lvl="0" algn="just">
              <a:lnSpc>
                <a:spcPct val="100000"/>
              </a:lnSpc>
              <a:spcBef>
                <a:spcPts val="0"/>
              </a:spcBef>
            </a:pPr>
            <a:r>
              <a:rPr lang="en-GB" sz="2000" dirty="0">
                <a:solidFill>
                  <a:prstClr val="black"/>
                </a:solidFill>
              </a:rPr>
              <a:t>The EQUASP Software is the software designed, produced and available on-line, as required by the EQUASP Model. It is possible to check an example of its implementation at</a:t>
            </a:r>
          </a:p>
          <a:p>
            <a:pPr marL="176213" lvl="0" algn="just">
              <a:lnSpc>
                <a:spcPct val="100000"/>
              </a:lnSpc>
              <a:spcBef>
                <a:spcPts val="0"/>
              </a:spcBef>
            </a:pPr>
            <a:r>
              <a:rPr lang="en-GB" dirty="0">
                <a:solidFill>
                  <a:schemeClr val="accent5">
                    <a:lumMod val="50000"/>
                  </a:schemeClr>
                </a:solidFill>
              </a:rPr>
              <a:t>http://equasp.cineca.it/equasp/app/index.html#/studyProgram/EQUASP</a:t>
            </a:r>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5805263"/>
            <a:ext cx="504056" cy="6665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asellaDiTesto 4">
            <a:extLst>
              <a:ext uri="{FF2B5EF4-FFF2-40B4-BE49-F238E27FC236}">
                <a16:creationId xmlns:a16="http://schemas.microsoft.com/office/drawing/2014/main" id="{DC91CF30-D251-421F-9F6F-C31DBE03FB18}"/>
              </a:ext>
            </a:extLst>
          </p:cNvPr>
          <p:cNvSpPr txBox="1"/>
          <p:nvPr/>
        </p:nvSpPr>
        <p:spPr>
          <a:xfrm>
            <a:off x="8244408" y="6084004"/>
            <a:ext cx="504056" cy="369332"/>
          </a:xfrm>
          <a:prstGeom prst="rect">
            <a:avLst/>
          </a:prstGeom>
          <a:noFill/>
        </p:spPr>
        <p:txBody>
          <a:bodyPr wrap="square" rtlCol="0">
            <a:spAutoFit/>
          </a:bodyPr>
          <a:lstStyle/>
          <a:p>
            <a:fld id="{327A6CAB-5A9F-4B3A-9883-27AA69E75F1E}" type="slidenum">
              <a:rPr lang="it-IT" smtClean="0">
                <a:solidFill>
                  <a:schemeClr val="tx1">
                    <a:lumMod val="50000"/>
                    <a:lumOff val="50000"/>
                  </a:schemeClr>
                </a:solidFill>
              </a:rPr>
              <a:t>44</a:t>
            </a:fld>
            <a:endParaRPr lang="it-IT" dirty="0">
              <a:solidFill>
                <a:schemeClr val="tx1">
                  <a:lumMod val="50000"/>
                  <a:lumOff val="50000"/>
                </a:schemeClr>
              </a:solidFill>
            </a:endParaRPr>
          </a:p>
        </p:txBody>
      </p:sp>
    </p:spTree>
    <p:extLst>
      <p:ext uri="{BB962C8B-B14F-4D97-AF65-F5344CB8AC3E}">
        <p14:creationId xmlns:p14="http://schemas.microsoft.com/office/powerpoint/2010/main" val="241093779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ctrTitle"/>
          </p:nvPr>
        </p:nvSpPr>
        <p:spPr>
          <a:xfrm>
            <a:off x="611450" y="836640"/>
            <a:ext cx="6984970" cy="720100"/>
          </a:xfrm>
        </p:spPr>
        <p:txBody>
          <a:bodyPr lIns="72000" tIns="72000" bIns="72000" anchor="ctr" anchorCtr="1">
            <a:noAutofit/>
          </a:bodyPr>
          <a:lstStyle/>
          <a:p>
            <a:pPr>
              <a:lnSpc>
                <a:spcPct val="100000"/>
              </a:lnSpc>
            </a:pPr>
            <a:r>
              <a:rPr lang="de-DE" sz="4000" b="1" i="1" dirty="0" err="1">
                <a:solidFill>
                  <a:schemeClr val="accent1">
                    <a:lumMod val="50000"/>
                  </a:schemeClr>
                </a:solidFill>
                <a:effectLst>
                  <a:outerShdw blurRad="38100" dist="38100" dir="2700000" algn="tl">
                    <a:srgbClr val="000000">
                      <a:alpha val="43137"/>
                    </a:srgbClr>
                  </a:outerShdw>
                </a:effectLst>
              </a:rPr>
              <a:t>Thank</a:t>
            </a:r>
            <a:r>
              <a:rPr lang="de-DE" sz="4000" b="1" i="1" dirty="0">
                <a:solidFill>
                  <a:schemeClr val="accent1">
                    <a:lumMod val="50000"/>
                  </a:schemeClr>
                </a:solidFill>
                <a:effectLst>
                  <a:outerShdw blurRad="38100" dist="38100" dir="2700000" algn="tl">
                    <a:srgbClr val="000000">
                      <a:alpha val="43137"/>
                    </a:srgbClr>
                  </a:outerShdw>
                </a:effectLst>
              </a:rPr>
              <a:t> </a:t>
            </a:r>
            <a:r>
              <a:rPr lang="de-DE" sz="4000" b="1" i="1" dirty="0" err="1">
                <a:solidFill>
                  <a:schemeClr val="accent1">
                    <a:lumMod val="50000"/>
                  </a:schemeClr>
                </a:solidFill>
                <a:effectLst>
                  <a:outerShdw blurRad="38100" dist="38100" dir="2700000" algn="tl">
                    <a:srgbClr val="000000">
                      <a:alpha val="43137"/>
                    </a:srgbClr>
                  </a:outerShdw>
                </a:effectLst>
              </a:rPr>
              <a:t>you</a:t>
            </a:r>
            <a:r>
              <a:rPr lang="de-DE" sz="4000" b="1" i="1" dirty="0">
                <a:solidFill>
                  <a:schemeClr val="accent1">
                    <a:lumMod val="50000"/>
                  </a:schemeClr>
                </a:solidFill>
                <a:effectLst>
                  <a:outerShdw blurRad="38100" dist="38100" dir="2700000" algn="tl">
                    <a:srgbClr val="000000">
                      <a:alpha val="43137"/>
                    </a:srgbClr>
                  </a:outerShdw>
                </a:effectLst>
              </a:rPr>
              <a:t> </a:t>
            </a:r>
            <a:r>
              <a:rPr lang="de-DE" sz="4000" b="1" i="1" dirty="0" err="1">
                <a:solidFill>
                  <a:schemeClr val="accent1">
                    <a:lumMod val="50000"/>
                  </a:schemeClr>
                </a:solidFill>
                <a:effectLst>
                  <a:outerShdw blurRad="38100" dist="38100" dir="2700000" algn="tl">
                    <a:srgbClr val="000000">
                      <a:alpha val="43137"/>
                    </a:srgbClr>
                  </a:outerShdw>
                </a:effectLst>
              </a:rPr>
              <a:t>for</a:t>
            </a:r>
            <a:r>
              <a:rPr lang="de-DE" sz="4000" b="1" i="1" dirty="0">
                <a:solidFill>
                  <a:schemeClr val="accent1">
                    <a:lumMod val="50000"/>
                  </a:schemeClr>
                </a:solidFill>
                <a:effectLst>
                  <a:outerShdw blurRad="38100" dist="38100" dir="2700000" algn="tl">
                    <a:srgbClr val="000000">
                      <a:alpha val="43137"/>
                    </a:srgbClr>
                  </a:outerShdw>
                </a:effectLst>
              </a:rPr>
              <a:t> </a:t>
            </a:r>
            <a:r>
              <a:rPr lang="de-DE" sz="4000" b="1" i="1" dirty="0" err="1">
                <a:solidFill>
                  <a:schemeClr val="accent1">
                    <a:lumMod val="50000"/>
                  </a:schemeClr>
                </a:solidFill>
                <a:effectLst>
                  <a:outerShdw blurRad="38100" dist="38100" dir="2700000" algn="tl">
                    <a:srgbClr val="000000">
                      <a:alpha val="43137"/>
                    </a:srgbClr>
                  </a:outerShdw>
                </a:effectLst>
              </a:rPr>
              <a:t>your</a:t>
            </a:r>
            <a:r>
              <a:rPr lang="de-DE" sz="4000" b="1" i="1" dirty="0">
                <a:solidFill>
                  <a:schemeClr val="accent1">
                    <a:lumMod val="50000"/>
                  </a:schemeClr>
                </a:solidFill>
                <a:effectLst>
                  <a:outerShdw blurRad="38100" dist="38100" dir="2700000" algn="tl">
                    <a:srgbClr val="000000">
                      <a:alpha val="43137"/>
                    </a:srgbClr>
                  </a:outerShdw>
                </a:effectLst>
              </a:rPr>
              <a:t> </a:t>
            </a:r>
            <a:r>
              <a:rPr lang="de-DE" sz="4000" b="1" i="1" dirty="0" err="1">
                <a:solidFill>
                  <a:schemeClr val="accent1">
                    <a:lumMod val="50000"/>
                  </a:schemeClr>
                </a:solidFill>
                <a:effectLst>
                  <a:outerShdw blurRad="38100" dist="38100" dir="2700000" algn="tl">
                    <a:srgbClr val="000000">
                      <a:alpha val="43137"/>
                    </a:srgbClr>
                  </a:outerShdw>
                </a:effectLst>
              </a:rPr>
              <a:t>kind</a:t>
            </a:r>
            <a:r>
              <a:rPr lang="de-DE" sz="4000" b="1" i="1" dirty="0">
                <a:solidFill>
                  <a:schemeClr val="accent1">
                    <a:lumMod val="50000"/>
                  </a:schemeClr>
                </a:solidFill>
                <a:effectLst>
                  <a:outerShdw blurRad="38100" dist="38100" dir="2700000" algn="tl">
                    <a:srgbClr val="000000">
                      <a:alpha val="43137"/>
                    </a:srgbClr>
                  </a:outerShdw>
                </a:effectLst>
              </a:rPr>
              <a:t> </a:t>
            </a:r>
            <a:r>
              <a:rPr lang="de-DE" sz="4000" b="1" i="1" dirty="0" err="1">
                <a:solidFill>
                  <a:schemeClr val="accent1">
                    <a:lumMod val="50000"/>
                  </a:schemeClr>
                </a:solidFill>
                <a:effectLst>
                  <a:outerShdw blurRad="38100" dist="38100" dir="2700000" algn="tl">
                    <a:srgbClr val="000000">
                      <a:alpha val="43137"/>
                    </a:srgbClr>
                  </a:outerShdw>
                </a:effectLst>
              </a:rPr>
              <a:t>attention</a:t>
            </a:r>
            <a:r>
              <a:rPr lang="de-DE" sz="4000" b="1" i="1" dirty="0">
                <a:solidFill>
                  <a:schemeClr val="accent1">
                    <a:lumMod val="50000"/>
                  </a:schemeClr>
                </a:solidFill>
                <a:effectLst>
                  <a:outerShdw blurRad="38100" dist="38100" dir="2700000" algn="tl">
                    <a:srgbClr val="000000">
                      <a:alpha val="43137"/>
                    </a:srgbClr>
                  </a:outerShdw>
                </a:effectLst>
              </a:rPr>
              <a:t>!</a:t>
            </a:r>
          </a:p>
        </p:txBody>
      </p:sp>
      <p:sp>
        <p:nvSpPr>
          <p:cNvPr id="22" name="Rectangle 1">
            <a:extLst>
              <a:ext uri="{FF2B5EF4-FFF2-40B4-BE49-F238E27FC236}">
                <a16:creationId xmlns:a16="http://schemas.microsoft.com/office/drawing/2014/main" id="{DABCCAB3-1261-4F5D-A7F4-0C93AD5B4D58}"/>
              </a:ext>
            </a:extLst>
          </p:cNvPr>
          <p:cNvSpPr>
            <a:spLocks noChangeArrowheads="1"/>
          </p:cNvSpPr>
          <p:nvPr/>
        </p:nvSpPr>
        <p:spPr bwMode="auto">
          <a:xfrm>
            <a:off x="1" y="924513"/>
            <a:ext cx="138582" cy="207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9" tIns="0" rIns="68589" bIns="0" numCol="1" anchor="ctr" anchorCtr="0" compatLnSpc="1">
            <a:prstTxWarp prst="textNoShape">
              <a:avLst/>
            </a:prstTxWarp>
            <a:spAutoFit/>
          </a:bodyPr>
          <a:lstStyle/>
          <a:p>
            <a:pPr marL="0" marR="0" lvl="0" indent="0" algn="l" defTabSz="685891" rtl="0" eaLnBrk="0" fontAlgn="base" latinLnBrk="0" hangingPunct="0">
              <a:lnSpc>
                <a:spcPct val="100000"/>
              </a:lnSpc>
              <a:spcBef>
                <a:spcPct val="0"/>
              </a:spcBef>
              <a:spcAft>
                <a:spcPct val="0"/>
              </a:spcAft>
              <a:buClrTx/>
              <a:buSzTx/>
              <a:buFontTx/>
              <a:buNone/>
              <a:tabLst/>
              <a:defRPr/>
            </a:pPr>
            <a:endParaRPr kumimoji="0" lang="es-ES" altLang="es-ES" sz="135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 name="Rettangolo 1">
            <a:extLst>
              <a:ext uri="{FF2B5EF4-FFF2-40B4-BE49-F238E27FC236}">
                <a16:creationId xmlns:a16="http://schemas.microsoft.com/office/drawing/2014/main" id="{11D91708-2291-4FFA-B3E4-64DE5CFC085A}"/>
              </a:ext>
            </a:extLst>
          </p:cNvPr>
          <p:cNvSpPr/>
          <p:nvPr/>
        </p:nvSpPr>
        <p:spPr>
          <a:xfrm>
            <a:off x="1691600" y="2779313"/>
            <a:ext cx="5760800" cy="2246769"/>
          </a:xfrm>
          <a:prstGeom prst="rect">
            <a:avLst/>
          </a:prstGeom>
        </p:spPr>
        <p:txBody>
          <a:bodyPr wrap="square">
            <a:spAutoFit/>
          </a:bodyPr>
          <a:lstStyle/>
          <a:p>
            <a:pPr lvl="0" algn="ctr"/>
            <a:r>
              <a:rPr lang="de-DE" sz="2800" b="1" dirty="0">
                <a:solidFill>
                  <a:prstClr val="black"/>
                </a:solidFill>
                <a:latin typeface="Calibri Light" panose="020F0302020204030204"/>
              </a:rPr>
              <a:t>a.squarzoni@unige.it</a:t>
            </a:r>
          </a:p>
          <a:p>
            <a:pPr lvl="0" algn="ctr"/>
            <a:r>
              <a:rPr lang="de-DE" sz="2800" b="1" dirty="0">
                <a:solidFill>
                  <a:prstClr val="black"/>
                </a:solidFill>
                <a:latin typeface="Calibri Light" panose="020F0302020204030204"/>
              </a:rPr>
              <a:t>musaio@unige.it </a:t>
            </a:r>
          </a:p>
          <a:p>
            <a:pPr lvl="0" algn="ctr"/>
            <a:endParaRPr lang="de-DE" sz="2800" b="1" dirty="0">
              <a:solidFill>
                <a:prstClr val="black"/>
              </a:solidFill>
              <a:latin typeface="Calibri Light" panose="020F0302020204030204"/>
            </a:endParaRPr>
          </a:p>
          <a:p>
            <a:pPr lvl="0" algn="ctr"/>
            <a:r>
              <a:rPr lang="de-DE" sz="2800" b="1" dirty="0">
                <a:solidFill>
                  <a:prstClr val="black"/>
                </a:solidFill>
                <a:latin typeface="Calibri Light" panose="020F0302020204030204"/>
              </a:rPr>
              <a:t>https://erasmus-merge.eu/</a:t>
            </a:r>
          </a:p>
          <a:p>
            <a:pPr lvl="0" algn="ctr"/>
            <a:r>
              <a:rPr lang="de-DE" sz="2800" b="1" dirty="0">
                <a:solidFill>
                  <a:prstClr val="black"/>
                </a:solidFill>
                <a:latin typeface="Calibri Light" panose="020F0302020204030204"/>
              </a:rPr>
              <a:t>https://unige.it/internationalstrategies</a:t>
            </a:r>
          </a:p>
        </p:txBody>
      </p:sp>
      <p:sp>
        <p:nvSpPr>
          <p:cNvPr id="3" name="Rettangolo 2">
            <a:extLst>
              <a:ext uri="{FF2B5EF4-FFF2-40B4-BE49-F238E27FC236}">
                <a16:creationId xmlns:a16="http://schemas.microsoft.com/office/drawing/2014/main" id="{689D456D-114A-4F2F-A5B9-34C920F5DC04}"/>
              </a:ext>
            </a:extLst>
          </p:cNvPr>
          <p:cNvSpPr/>
          <p:nvPr/>
        </p:nvSpPr>
        <p:spPr>
          <a:xfrm>
            <a:off x="1547580" y="5805330"/>
            <a:ext cx="6048840" cy="707886"/>
          </a:xfrm>
          <a:prstGeom prst="rect">
            <a:avLst/>
          </a:prstGeom>
        </p:spPr>
        <p:txBody>
          <a:bodyPr wrap="square">
            <a:spAutoFit/>
          </a:bodyPr>
          <a:lstStyle/>
          <a:p>
            <a:r>
              <a:rPr lang="en-GB" sz="1000" dirty="0">
                <a:solidFill>
                  <a:srgbClr val="0070C0"/>
                </a:solidFill>
                <a:latin typeface="Arial" panose="020B0604020202020204" pitchFamily="34" charset="0"/>
                <a:ea typeface="Times New Roman" panose="02020603050405020304" pitchFamily="18" charset="0"/>
                <a:cs typeface="Arial" panose="020B0604020202020204" pitchFamily="34" charset="0"/>
              </a:rPr>
              <a:t>Project number:  610391-EPP-1-2019-1-IT-EPPKA2-CBHE-JP</a:t>
            </a:r>
            <a:endParaRPr lang="it-IT" sz="1000" dirty="0">
              <a:latin typeface="Arial" panose="020B0604020202020204" pitchFamily="34" charset="0"/>
              <a:ea typeface="Times New Roman" panose="02020603050405020304" pitchFamily="18" charset="0"/>
              <a:cs typeface="Times New Roman" panose="02020603050405020304" pitchFamily="18" charset="0"/>
            </a:endParaRPr>
          </a:p>
          <a:p>
            <a:pPr algn="just"/>
            <a:r>
              <a:rPr lang="en-GB" sz="1000" i="1" dirty="0">
                <a:solidFill>
                  <a:srgbClr val="0070C0"/>
                </a:solidFill>
                <a:latin typeface="Arial" panose="020B0604020202020204" pitchFamily="34" charset="0"/>
                <a:ea typeface="Times New Roman" panose="02020603050405020304" pitchFamily="18" charset="0"/>
                <a:cs typeface="Arial" panose="020B0604020202020204" pitchFamily="34" charset="0"/>
              </a:rPr>
              <a:t>"This project has been funded with support from the European Commission. This publication [communication] reflects the views only of the author, and the Commission cannot be held responsible for any use which may be made of the information contained therein"</a:t>
            </a:r>
            <a:endParaRPr lang="it-IT" sz="1000" dirty="0">
              <a:latin typeface="Arial" panose="020B0604020202020204" pitchFamily="34" charset="0"/>
              <a:ea typeface="Times New Roman" panose="02020603050405020304" pitchFamily="18" charset="0"/>
              <a:cs typeface="Times New Roman" panose="02020603050405020304" pitchFamily="18" charset="0"/>
            </a:endParaRPr>
          </a:p>
        </p:txBody>
      </p:sp>
      <p:pic>
        <p:nvPicPr>
          <p:cNvPr id="4" name="Immagine 3">
            <a:extLst>
              <a:ext uri="{FF2B5EF4-FFF2-40B4-BE49-F238E27FC236}">
                <a16:creationId xmlns:a16="http://schemas.microsoft.com/office/drawing/2014/main" id="{FF93EFA4-269A-4896-AE04-050B3AA834E2}"/>
              </a:ext>
            </a:extLst>
          </p:cNvPr>
          <p:cNvPicPr>
            <a:picLocks noChangeAspect="1"/>
          </p:cNvPicPr>
          <p:nvPr/>
        </p:nvPicPr>
        <p:blipFill>
          <a:blip r:embed="rId2"/>
          <a:stretch>
            <a:fillRect/>
          </a:stretch>
        </p:blipFill>
        <p:spPr>
          <a:xfrm>
            <a:off x="436548" y="1892785"/>
            <a:ext cx="2222063" cy="1530755"/>
          </a:xfrm>
          <a:prstGeom prst="rect">
            <a:avLst/>
          </a:prstGeom>
        </p:spPr>
      </p:pic>
      <p:pic>
        <p:nvPicPr>
          <p:cNvPr id="5" name="Immagine 4">
            <a:extLst>
              <a:ext uri="{FF2B5EF4-FFF2-40B4-BE49-F238E27FC236}">
                <a16:creationId xmlns:a16="http://schemas.microsoft.com/office/drawing/2014/main" id="{1169B64A-BD7F-4FC5-85C0-BAB1B3B5DC71}"/>
              </a:ext>
            </a:extLst>
          </p:cNvPr>
          <p:cNvPicPr>
            <a:picLocks noChangeAspect="1"/>
          </p:cNvPicPr>
          <p:nvPr/>
        </p:nvPicPr>
        <p:blipFill>
          <a:blip r:embed="rId3"/>
          <a:stretch>
            <a:fillRect/>
          </a:stretch>
        </p:blipFill>
        <p:spPr>
          <a:xfrm>
            <a:off x="6909103" y="2989840"/>
            <a:ext cx="1843185" cy="1382389"/>
          </a:xfrm>
          <a:prstGeom prst="rect">
            <a:avLst/>
          </a:prstGeom>
        </p:spPr>
      </p:pic>
    </p:spTree>
    <p:extLst>
      <p:ext uri="{BB962C8B-B14F-4D97-AF65-F5344CB8AC3E}">
        <p14:creationId xmlns:p14="http://schemas.microsoft.com/office/powerpoint/2010/main" val="41661504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683568" y="944724"/>
            <a:ext cx="7704856" cy="4968552"/>
          </a:xfrm>
        </p:spPr>
        <p:txBody>
          <a:bodyPr>
            <a:noAutofit/>
          </a:bodyPr>
          <a:lstStyle/>
          <a:p>
            <a:pPr algn="l" eaLnBrk="1" hangingPunct="1">
              <a:spcBef>
                <a:spcPts val="0"/>
              </a:spcBef>
            </a:pPr>
            <a:r>
              <a:rPr lang="en-GB" altLang="it-IT" sz="3200" b="1" i="1" dirty="0">
                <a:solidFill>
                  <a:srgbClr val="FF0000"/>
                </a:solidFill>
                <a:latin typeface="Calibri" panose="020F0502020204030204" pitchFamily="34" charset="0"/>
                <a:cs typeface="Arial" charset="0"/>
              </a:rPr>
              <a:t>a) Quality and QA of SPs</a:t>
            </a:r>
          </a:p>
          <a:p>
            <a:pPr eaLnBrk="1" hangingPunct="1">
              <a:spcBef>
                <a:spcPts val="0"/>
              </a:spcBef>
            </a:pPr>
            <a:endParaRPr lang="en-GB" altLang="it-IT" dirty="0"/>
          </a:p>
          <a:p>
            <a:pPr eaLnBrk="1" hangingPunct="1">
              <a:lnSpc>
                <a:spcPct val="100000"/>
              </a:lnSpc>
              <a:spcBef>
                <a:spcPts val="0"/>
              </a:spcBef>
            </a:pPr>
            <a:r>
              <a:rPr lang="en-GB" altLang="it-IT" sz="3200" b="1" dirty="0">
                <a:solidFill>
                  <a:srgbClr val="FF0000"/>
                </a:solidFill>
              </a:rPr>
              <a:t>Quality of SPs</a:t>
            </a:r>
          </a:p>
          <a:p>
            <a:pPr marL="92075" algn="just">
              <a:lnSpc>
                <a:spcPct val="100000"/>
              </a:lnSpc>
              <a:spcBef>
                <a:spcPts val="0"/>
              </a:spcBef>
              <a:tabLst>
                <a:tab pos="92075" algn="l"/>
              </a:tabLst>
            </a:pPr>
            <a:r>
              <a:rPr lang="en-GB" altLang="it-IT" sz="2400" dirty="0"/>
              <a:t>Coherently with the ISO 9000 definition, for “</a:t>
            </a:r>
            <a:r>
              <a:rPr lang="en-GB" altLang="it-IT" sz="2400" b="1" dirty="0"/>
              <a:t>quality of study programme”</a:t>
            </a:r>
            <a:r>
              <a:rPr lang="en-GB" altLang="it-IT" sz="2400" dirty="0"/>
              <a:t> is intended:</a:t>
            </a:r>
          </a:p>
          <a:p>
            <a:pPr marL="92075" lvl="0" algn="l">
              <a:lnSpc>
                <a:spcPct val="100000"/>
              </a:lnSpc>
              <a:tabLst>
                <a:tab pos="92075" algn="l"/>
              </a:tabLst>
            </a:pPr>
            <a:r>
              <a:rPr lang="en-GB" altLang="it-IT" sz="2600" b="1" i="1" dirty="0"/>
              <a:t>the grade (level) of achievement of the objectives established coherently with the needs and expectations of all those who are interested in the educational service provided, including the indirect “interested parties” or stakeholders</a:t>
            </a:r>
            <a:r>
              <a:rPr lang="en-GB" altLang="it-IT" sz="2600" dirty="0"/>
              <a:t>,… </a:t>
            </a:r>
          </a:p>
          <a:p>
            <a:pPr marL="92075" lvl="0" algn="l">
              <a:lnSpc>
                <a:spcPct val="100000"/>
              </a:lnSpc>
              <a:tabLst>
                <a:tab pos="92075" algn="l"/>
              </a:tabLst>
            </a:pPr>
            <a:r>
              <a:rPr lang="en-GB" altLang="it-IT" sz="2600" dirty="0">
                <a:solidFill>
                  <a:prstClr val="black"/>
                </a:solidFill>
              </a:rPr>
              <a:t>or, in other words, </a:t>
            </a:r>
            <a:r>
              <a:rPr lang="en-GB" altLang="it-IT" sz="2600" b="1" i="1" dirty="0">
                <a:solidFill>
                  <a:prstClr val="black"/>
                </a:solidFill>
              </a:rPr>
              <a:t>the level of accomplishment of the quality requirements established coherently with the needs and expectations of all the interested parties</a:t>
            </a:r>
            <a:r>
              <a:rPr lang="en-GB" altLang="it-IT" sz="2600" dirty="0">
                <a:solidFill>
                  <a:prstClr val="black"/>
                </a:solidFill>
              </a:rPr>
              <a:t>.</a:t>
            </a:r>
            <a:endParaRPr lang="it-IT" altLang="it-IT" sz="2600" dirty="0">
              <a:solidFill>
                <a:prstClr val="black"/>
              </a:solidFill>
            </a:endParaRPr>
          </a:p>
          <a:p>
            <a:pPr algn="just" eaLnBrk="1" hangingPunct="1">
              <a:spcBef>
                <a:spcPts val="0"/>
              </a:spcBef>
            </a:pPr>
            <a:endParaRPr lang="en-GB" sz="2400" dirty="0"/>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5805263"/>
            <a:ext cx="504056" cy="6665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asellaDiTesto 4">
            <a:extLst>
              <a:ext uri="{FF2B5EF4-FFF2-40B4-BE49-F238E27FC236}">
                <a16:creationId xmlns:a16="http://schemas.microsoft.com/office/drawing/2014/main" id="{EA69EFAB-6892-4711-BDCA-616CDB5E4A3C}"/>
              </a:ext>
            </a:extLst>
          </p:cNvPr>
          <p:cNvSpPr txBox="1"/>
          <p:nvPr/>
        </p:nvSpPr>
        <p:spPr>
          <a:xfrm>
            <a:off x="8244408" y="6021288"/>
            <a:ext cx="504056" cy="369332"/>
          </a:xfrm>
          <a:prstGeom prst="rect">
            <a:avLst/>
          </a:prstGeom>
          <a:noFill/>
        </p:spPr>
        <p:txBody>
          <a:bodyPr wrap="square" rtlCol="0">
            <a:spAutoFit/>
          </a:bodyPr>
          <a:lstStyle/>
          <a:p>
            <a:fld id="{327A6CAB-5A9F-4B3A-9883-27AA69E75F1E}" type="slidenum">
              <a:rPr lang="it-IT" smtClean="0">
                <a:solidFill>
                  <a:schemeClr val="tx1">
                    <a:lumMod val="50000"/>
                    <a:lumOff val="50000"/>
                  </a:schemeClr>
                </a:solidFill>
              </a:rPr>
              <a:t>5</a:t>
            </a:fld>
            <a:endParaRPr lang="it-IT" dirty="0">
              <a:solidFill>
                <a:schemeClr val="tx1">
                  <a:lumMod val="50000"/>
                  <a:lumOff val="50000"/>
                </a:schemeClr>
              </a:solidFill>
            </a:endParaRPr>
          </a:p>
        </p:txBody>
      </p:sp>
    </p:spTree>
    <p:extLst>
      <p:ext uri="{BB962C8B-B14F-4D97-AF65-F5344CB8AC3E}">
        <p14:creationId xmlns:p14="http://schemas.microsoft.com/office/powerpoint/2010/main" val="30061334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683568" y="980728"/>
            <a:ext cx="7992888" cy="5328592"/>
          </a:xfrm>
        </p:spPr>
        <p:txBody>
          <a:bodyPr>
            <a:noAutofit/>
          </a:bodyPr>
          <a:lstStyle/>
          <a:p>
            <a:pPr algn="l">
              <a:spcBef>
                <a:spcPts val="0"/>
              </a:spcBef>
            </a:pPr>
            <a:r>
              <a:rPr lang="en-GB" altLang="it-IT" sz="3200" b="1" i="1" dirty="0">
                <a:solidFill>
                  <a:srgbClr val="FF0000"/>
                </a:solidFill>
              </a:rPr>
              <a:t>Quality assurance of SPs</a:t>
            </a:r>
          </a:p>
          <a:p>
            <a:pPr algn="l">
              <a:spcBef>
                <a:spcPts val="0"/>
              </a:spcBef>
            </a:pPr>
            <a:endParaRPr lang="en-GB" altLang="it-IT" sz="1200" dirty="0"/>
          </a:p>
          <a:p>
            <a:pPr marL="92075" algn="l">
              <a:lnSpc>
                <a:spcPct val="100000"/>
              </a:lnSpc>
              <a:spcBef>
                <a:spcPts val="0"/>
              </a:spcBef>
            </a:pPr>
            <a:r>
              <a:rPr lang="en-GB" altLang="it-IT" sz="2400" dirty="0"/>
              <a:t>Just coherent with the ISO 9000 definition of QA, “</a:t>
            </a:r>
            <a:r>
              <a:rPr lang="en-GB" altLang="it-IT" sz="2400" b="1" dirty="0"/>
              <a:t>quality assurance of study programme</a:t>
            </a:r>
            <a:r>
              <a:rPr lang="en-GB" altLang="it-IT" sz="2400" dirty="0"/>
              <a:t>” is intended: </a:t>
            </a:r>
          </a:p>
          <a:p>
            <a:pPr marL="92075" algn="l">
              <a:lnSpc>
                <a:spcPct val="100000"/>
              </a:lnSpc>
              <a:spcBef>
                <a:spcPts val="0"/>
              </a:spcBef>
            </a:pPr>
            <a:r>
              <a:rPr lang="en-GB" altLang="it-IT" sz="2600" b="1" i="1" dirty="0"/>
              <a:t>the whole of the activities  and processes for the </a:t>
            </a:r>
            <a:r>
              <a:rPr lang="en-GB" altLang="it-IT" sz="2600" b="1" i="1" dirty="0" err="1"/>
              <a:t>mgmt</a:t>
            </a:r>
            <a:r>
              <a:rPr lang="en-GB" altLang="it-IT" sz="2600" b="1" i="1" dirty="0"/>
              <a:t> of the educational service aimed at achieving the established educational objectives and then at “ensuring trust” in meeting the quality requirements to all interested parties</a:t>
            </a:r>
            <a:r>
              <a:rPr lang="en-GB" altLang="it-IT" sz="2600" dirty="0"/>
              <a:t>. </a:t>
            </a:r>
          </a:p>
          <a:p>
            <a:pPr marL="92075" lvl="0" algn="just">
              <a:lnSpc>
                <a:spcPct val="100000"/>
              </a:lnSpc>
              <a:spcBef>
                <a:spcPts val="0"/>
              </a:spcBef>
            </a:pPr>
            <a:r>
              <a:rPr lang="en-GB" altLang="it-IT" sz="2600" dirty="0">
                <a:solidFill>
                  <a:prstClr val="black"/>
                </a:solidFill>
              </a:rPr>
              <a:t>Consequently, the definition of a QA system of a SP means the </a:t>
            </a:r>
            <a:r>
              <a:rPr lang="en-GB" altLang="it-IT" sz="2600" b="1" dirty="0">
                <a:solidFill>
                  <a:prstClr val="black"/>
                </a:solidFill>
              </a:rPr>
              <a:t>identification of the set of activities (processes) for the </a:t>
            </a:r>
            <a:r>
              <a:rPr lang="en-GB" altLang="it-IT" sz="2600" b="1" dirty="0" err="1">
                <a:solidFill>
                  <a:prstClr val="black"/>
                </a:solidFill>
              </a:rPr>
              <a:t>mgmt</a:t>
            </a:r>
            <a:r>
              <a:rPr lang="en-GB" altLang="it-IT" sz="2600" b="1" dirty="0">
                <a:solidFill>
                  <a:prstClr val="black"/>
                </a:solidFill>
              </a:rPr>
              <a:t> of the educational service aimed at achieving the established educational objective</a:t>
            </a:r>
            <a:r>
              <a:rPr lang="en-GB" altLang="it-IT" sz="2600" b="1" i="1" dirty="0">
                <a:solidFill>
                  <a:prstClr val="black"/>
                </a:solidFill>
              </a:rPr>
              <a:t>s</a:t>
            </a:r>
            <a:r>
              <a:rPr lang="en-US" altLang="it-IT" sz="2600" dirty="0">
                <a:solidFill>
                  <a:prstClr val="black"/>
                </a:solidFill>
              </a:rPr>
              <a:t>.</a:t>
            </a:r>
            <a:endParaRPr lang="en-GB" altLang="it-IT" sz="2600" dirty="0">
              <a:solidFill>
                <a:prstClr val="black"/>
              </a:solidFill>
            </a:endParaRPr>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5805263"/>
            <a:ext cx="504056" cy="6665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asellaDiTesto 4">
            <a:extLst>
              <a:ext uri="{FF2B5EF4-FFF2-40B4-BE49-F238E27FC236}">
                <a16:creationId xmlns:a16="http://schemas.microsoft.com/office/drawing/2014/main" id="{6FB41C7A-D6ED-43A3-B234-39AA2DF95A02}"/>
              </a:ext>
            </a:extLst>
          </p:cNvPr>
          <p:cNvSpPr txBox="1"/>
          <p:nvPr/>
        </p:nvSpPr>
        <p:spPr>
          <a:xfrm>
            <a:off x="8244408" y="6021288"/>
            <a:ext cx="504056" cy="369332"/>
          </a:xfrm>
          <a:prstGeom prst="rect">
            <a:avLst/>
          </a:prstGeom>
          <a:noFill/>
        </p:spPr>
        <p:txBody>
          <a:bodyPr wrap="square" rtlCol="0">
            <a:spAutoFit/>
          </a:bodyPr>
          <a:lstStyle/>
          <a:p>
            <a:fld id="{327A6CAB-5A9F-4B3A-9883-27AA69E75F1E}" type="slidenum">
              <a:rPr lang="it-IT" smtClean="0">
                <a:solidFill>
                  <a:schemeClr val="tx1">
                    <a:lumMod val="50000"/>
                    <a:lumOff val="50000"/>
                  </a:schemeClr>
                </a:solidFill>
              </a:rPr>
              <a:t>6</a:t>
            </a:fld>
            <a:endParaRPr lang="it-IT" dirty="0">
              <a:solidFill>
                <a:schemeClr val="tx1">
                  <a:lumMod val="50000"/>
                  <a:lumOff val="50000"/>
                </a:schemeClr>
              </a:solidFill>
            </a:endParaRPr>
          </a:p>
        </p:txBody>
      </p:sp>
    </p:spTree>
    <p:extLst>
      <p:ext uri="{BB962C8B-B14F-4D97-AF65-F5344CB8AC3E}">
        <p14:creationId xmlns:p14="http://schemas.microsoft.com/office/powerpoint/2010/main" val="42094735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683568" y="989989"/>
            <a:ext cx="8136904" cy="5400600"/>
          </a:xfrm>
        </p:spPr>
        <p:txBody>
          <a:bodyPr/>
          <a:lstStyle/>
          <a:p>
            <a:pPr algn="l">
              <a:lnSpc>
                <a:spcPct val="100000"/>
              </a:lnSpc>
              <a:spcBef>
                <a:spcPts val="0"/>
              </a:spcBef>
            </a:pPr>
            <a:r>
              <a:rPr lang="en-GB" sz="3200" b="1" i="1" dirty="0">
                <a:solidFill>
                  <a:srgbClr val="FF0000"/>
                </a:solidFill>
              </a:rPr>
              <a:t>b) Standards and Guidelines for QA in the EHEA</a:t>
            </a:r>
          </a:p>
          <a:p>
            <a:pPr algn="ctr" eaLnBrk="1" hangingPunct="1">
              <a:lnSpc>
                <a:spcPct val="100000"/>
              </a:lnSpc>
              <a:spcBef>
                <a:spcPts val="0"/>
              </a:spcBef>
            </a:pPr>
            <a:endParaRPr lang="en-GB" altLang="it-IT" b="1" dirty="0">
              <a:solidFill>
                <a:srgbClr val="FF0000"/>
              </a:solidFill>
            </a:endParaRPr>
          </a:p>
          <a:p>
            <a:pPr marL="180000" algn="just" eaLnBrk="1" hangingPunct="1">
              <a:lnSpc>
                <a:spcPct val="100000"/>
              </a:lnSpc>
              <a:spcBef>
                <a:spcPts val="0"/>
              </a:spcBef>
            </a:pPr>
            <a:r>
              <a:rPr lang="en-GB" altLang="it-IT" sz="2800" dirty="0"/>
              <a:t>Nowadays the definition of suitable academic strategies in order to promote SP quality can rely on the standards and guidelines for QA established in the document </a:t>
            </a:r>
          </a:p>
          <a:p>
            <a:pPr marL="180000" algn="just" eaLnBrk="1" hangingPunct="1">
              <a:lnSpc>
                <a:spcPct val="100000"/>
              </a:lnSpc>
              <a:spcBef>
                <a:spcPts val="0"/>
              </a:spcBef>
            </a:pPr>
            <a:r>
              <a:rPr lang="en-GB" altLang="it-IT" sz="2800" b="1" i="1" dirty="0"/>
              <a:t>«Standards and Guidelines for Quality Assurance in the European Higher Education Area</a:t>
            </a:r>
            <a:r>
              <a:rPr lang="en-GB" altLang="it-IT" sz="2800" i="1" dirty="0"/>
              <a:t> </a:t>
            </a:r>
            <a:r>
              <a:rPr lang="en-GB" altLang="it-IT" sz="2800" dirty="0"/>
              <a:t>(</a:t>
            </a:r>
            <a:r>
              <a:rPr lang="en-GB" altLang="it-IT" sz="2800" b="1" dirty="0" err="1"/>
              <a:t>ESG</a:t>
            </a:r>
            <a:r>
              <a:rPr lang="en-GB" altLang="it-IT" sz="2800" dirty="0"/>
              <a:t>)» </a:t>
            </a:r>
          </a:p>
          <a:p>
            <a:pPr algn="just" eaLnBrk="1" hangingPunct="1">
              <a:lnSpc>
                <a:spcPct val="100000"/>
              </a:lnSpc>
              <a:spcBef>
                <a:spcPts val="0"/>
              </a:spcBef>
            </a:pPr>
            <a:endParaRPr lang="en-GB" altLang="it-IT" sz="2800" dirty="0"/>
          </a:p>
          <a:p>
            <a:pPr algn="just" eaLnBrk="1" hangingPunct="1">
              <a:lnSpc>
                <a:spcPct val="100000"/>
              </a:lnSpc>
              <a:spcBef>
                <a:spcPts val="0"/>
              </a:spcBef>
            </a:pPr>
            <a:r>
              <a:rPr lang="en-GB" altLang="it-IT" sz="2200" dirty="0"/>
              <a:t>&lt;</a:t>
            </a:r>
            <a:r>
              <a:rPr lang="en-GB" sz="2200" dirty="0">
                <a:solidFill>
                  <a:schemeClr val="tx1"/>
                </a:solidFill>
              </a:rPr>
              <a:t>http://www.enqa.eu/wpcontent/uploads/2015/11/ESG_2015.pdf&gt;</a:t>
            </a:r>
            <a:endParaRPr lang="it-IT" altLang="it-IT" sz="2200" dirty="0"/>
          </a:p>
          <a:p>
            <a:pPr algn="ctr">
              <a:lnSpc>
                <a:spcPct val="100000"/>
              </a:lnSpc>
            </a:pPr>
            <a:endParaRPr lang="en-GB" dirty="0"/>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5805263"/>
            <a:ext cx="504056" cy="6665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asellaDiTesto 4">
            <a:extLst>
              <a:ext uri="{FF2B5EF4-FFF2-40B4-BE49-F238E27FC236}">
                <a16:creationId xmlns:a16="http://schemas.microsoft.com/office/drawing/2014/main" id="{F4FE2C48-CAB5-43C0-B769-4F5030506493}"/>
              </a:ext>
            </a:extLst>
          </p:cNvPr>
          <p:cNvSpPr txBox="1"/>
          <p:nvPr/>
        </p:nvSpPr>
        <p:spPr>
          <a:xfrm>
            <a:off x="8244408" y="6021288"/>
            <a:ext cx="504056" cy="369332"/>
          </a:xfrm>
          <a:prstGeom prst="rect">
            <a:avLst/>
          </a:prstGeom>
          <a:noFill/>
        </p:spPr>
        <p:txBody>
          <a:bodyPr wrap="square" rtlCol="0">
            <a:spAutoFit/>
          </a:bodyPr>
          <a:lstStyle/>
          <a:p>
            <a:fld id="{327A6CAB-5A9F-4B3A-9883-27AA69E75F1E}" type="slidenum">
              <a:rPr lang="it-IT" smtClean="0">
                <a:solidFill>
                  <a:schemeClr val="tx1">
                    <a:lumMod val="50000"/>
                    <a:lumOff val="50000"/>
                  </a:schemeClr>
                </a:solidFill>
              </a:rPr>
              <a:t>7</a:t>
            </a:fld>
            <a:endParaRPr lang="it-IT" dirty="0">
              <a:solidFill>
                <a:schemeClr val="tx1">
                  <a:lumMod val="50000"/>
                  <a:lumOff val="50000"/>
                </a:schemeClr>
              </a:solidFill>
            </a:endParaRPr>
          </a:p>
        </p:txBody>
      </p:sp>
    </p:spTree>
    <p:extLst>
      <p:ext uri="{BB962C8B-B14F-4D97-AF65-F5344CB8AC3E}">
        <p14:creationId xmlns:p14="http://schemas.microsoft.com/office/powerpoint/2010/main" val="33639820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30E0AF46-B5A7-4E90-87B4-3704774EAD6D}"/>
              </a:ext>
            </a:extLst>
          </p:cNvPr>
          <p:cNvPicPr>
            <a:picLocks noChangeAspect="1"/>
          </p:cNvPicPr>
          <p:nvPr/>
        </p:nvPicPr>
        <p:blipFill rotWithShape="1">
          <a:blip r:embed="rId2"/>
          <a:srcRect l="13326" t="6037" r="16587" b="8240"/>
          <a:stretch/>
        </p:blipFill>
        <p:spPr>
          <a:xfrm>
            <a:off x="683568" y="1412775"/>
            <a:ext cx="7431054" cy="5112569"/>
          </a:xfrm>
          <a:prstGeom prst="rect">
            <a:avLst/>
          </a:prstGeom>
        </p:spPr>
      </p:pic>
    </p:spTree>
    <p:extLst>
      <p:ext uri="{BB962C8B-B14F-4D97-AF65-F5344CB8AC3E}">
        <p14:creationId xmlns:p14="http://schemas.microsoft.com/office/powerpoint/2010/main" val="41438615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719572" y="908720"/>
            <a:ext cx="7776864" cy="5841940"/>
          </a:xfrm>
        </p:spPr>
        <p:txBody>
          <a:bodyPr>
            <a:normAutofit/>
          </a:bodyPr>
          <a:lstStyle/>
          <a:p>
            <a:pPr lvl="0" algn="l">
              <a:spcBef>
                <a:spcPts val="0"/>
              </a:spcBef>
            </a:pPr>
            <a:r>
              <a:rPr lang="en-GB" sz="3200" b="1" i="1" dirty="0">
                <a:solidFill>
                  <a:srgbClr val="FF0000"/>
                </a:solidFill>
              </a:rPr>
              <a:t>«</a:t>
            </a:r>
            <a:r>
              <a:rPr lang="en-GB" sz="3200" b="1" i="1" dirty="0" err="1">
                <a:solidFill>
                  <a:srgbClr val="FF0000"/>
                </a:solidFill>
              </a:rPr>
              <a:t>ESG</a:t>
            </a:r>
            <a:r>
              <a:rPr lang="en-GB" sz="3200" b="1" i="1" dirty="0">
                <a:solidFill>
                  <a:srgbClr val="FF0000"/>
                </a:solidFill>
              </a:rPr>
              <a:t>»</a:t>
            </a:r>
          </a:p>
          <a:p>
            <a:pPr marL="92075" algn="just">
              <a:lnSpc>
                <a:spcPct val="100000"/>
              </a:lnSpc>
              <a:spcBef>
                <a:spcPts val="1200"/>
              </a:spcBef>
            </a:pPr>
            <a:r>
              <a:rPr lang="en-GB" sz="2600" dirty="0"/>
              <a:t>This document was prepared by the </a:t>
            </a:r>
            <a:r>
              <a:rPr lang="en-GB" sz="2600" i="1" dirty="0"/>
              <a:t>European Association for Quality Assurance in Higher Education</a:t>
            </a:r>
            <a:r>
              <a:rPr lang="en-GB" sz="2600" dirty="0"/>
              <a:t> (</a:t>
            </a:r>
            <a:r>
              <a:rPr lang="en-GB" sz="2600" b="1" dirty="0"/>
              <a:t>ENQA</a:t>
            </a:r>
            <a:r>
              <a:rPr lang="en-GB" sz="2600" dirty="0"/>
              <a:t>) in co-operation with the </a:t>
            </a:r>
            <a:r>
              <a:rPr lang="en-GB" sz="2600" i="1" dirty="0"/>
              <a:t>European Students’ Uni</a:t>
            </a:r>
            <a:r>
              <a:rPr lang="en-GB" sz="2600" dirty="0"/>
              <a:t>on (</a:t>
            </a:r>
            <a:r>
              <a:rPr lang="en-GB" sz="2600" b="1" dirty="0"/>
              <a:t>ESU</a:t>
            </a:r>
            <a:r>
              <a:rPr lang="en-GB" sz="2600" dirty="0"/>
              <a:t>), the E</a:t>
            </a:r>
            <a:r>
              <a:rPr lang="en-GB" sz="2600" i="1" dirty="0"/>
              <a:t>uropean Association of Institutions in Higher Educatio</a:t>
            </a:r>
            <a:r>
              <a:rPr lang="en-GB" sz="2600" dirty="0"/>
              <a:t>n (</a:t>
            </a:r>
            <a:r>
              <a:rPr lang="en-GB" sz="2600" b="1" dirty="0"/>
              <a:t>EURASHE</a:t>
            </a:r>
            <a:r>
              <a:rPr lang="en-GB" sz="2600" dirty="0"/>
              <a:t>) and the </a:t>
            </a:r>
            <a:r>
              <a:rPr lang="en-GB" sz="2600" i="1" dirty="0"/>
              <a:t>European University Association</a:t>
            </a:r>
            <a:r>
              <a:rPr lang="en-GB" sz="2600" dirty="0"/>
              <a:t> (</a:t>
            </a:r>
            <a:r>
              <a:rPr lang="en-GB" sz="2600" b="1" dirty="0"/>
              <a:t>EUA</a:t>
            </a:r>
            <a:r>
              <a:rPr lang="en-GB" sz="2600" dirty="0"/>
              <a:t>). </a:t>
            </a:r>
          </a:p>
          <a:p>
            <a:pPr marL="92075" algn="just">
              <a:lnSpc>
                <a:spcPct val="100000"/>
              </a:lnSpc>
            </a:pPr>
            <a:r>
              <a:rPr lang="en-GB" sz="2600" dirty="0"/>
              <a:t>It was adopted by the </a:t>
            </a:r>
            <a:r>
              <a:rPr lang="en-GB" sz="2600" b="1" dirty="0"/>
              <a:t>Ministers of HE of 45 countries </a:t>
            </a:r>
            <a:r>
              <a:rPr lang="en-GB" sz="2600" dirty="0"/>
              <a:t>during the </a:t>
            </a:r>
            <a:r>
              <a:rPr lang="en-GB" sz="2600" b="1" dirty="0"/>
              <a:t>Bergen (Norway)</a:t>
            </a:r>
            <a:r>
              <a:rPr lang="en-GB" sz="2600" dirty="0"/>
              <a:t> meeting</a:t>
            </a:r>
            <a:r>
              <a:rPr lang="en-GB" sz="2600" b="1" dirty="0"/>
              <a:t> on May 2005 </a:t>
            </a:r>
            <a:r>
              <a:rPr lang="en-GB" sz="2600" dirty="0"/>
              <a:t>and revised in the </a:t>
            </a:r>
            <a:r>
              <a:rPr lang="en-GB" sz="2600" b="1" dirty="0"/>
              <a:t>Yerevan (Armenia) </a:t>
            </a:r>
            <a:r>
              <a:rPr lang="en-GB" sz="2600" dirty="0"/>
              <a:t>meeting </a:t>
            </a:r>
            <a:r>
              <a:rPr lang="en-GB" sz="2600" b="1" dirty="0"/>
              <a:t>on May 2015</a:t>
            </a:r>
            <a:r>
              <a:rPr lang="en-GB" sz="2600" dirty="0"/>
              <a:t>. </a:t>
            </a:r>
          </a:p>
          <a:p>
            <a:pPr marL="92075" algn="just">
              <a:lnSpc>
                <a:spcPct val="100000"/>
              </a:lnSpc>
            </a:pPr>
            <a:r>
              <a:rPr lang="en-GB" sz="2600" b="1" dirty="0"/>
              <a:t>It has found a generalised acceptance in the European context.</a:t>
            </a:r>
            <a:endParaRPr lang="it-IT" sz="2600" b="1" dirty="0"/>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5805263"/>
            <a:ext cx="504056" cy="6665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asellaDiTesto 4">
            <a:extLst>
              <a:ext uri="{FF2B5EF4-FFF2-40B4-BE49-F238E27FC236}">
                <a16:creationId xmlns:a16="http://schemas.microsoft.com/office/drawing/2014/main" id="{657F8BBF-B447-4BA4-81CB-5495C421CA4D}"/>
              </a:ext>
            </a:extLst>
          </p:cNvPr>
          <p:cNvSpPr txBox="1"/>
          <p:nvPr/>
        </p:nvSpPr>
        <p:spPr>
          <a:xfrm>
            <a:off x="8244408" y="6021288"/>
            <a:ext cx="504056" cy="369332"/>
          </a:xfrm>
          <a:prstGeom prst="rect">
            <a:avLst/>
          </a:prstGeom>
          <a:noFill/>
        </p:spPr>
        <p:txBody>
          <a:bodyPr wrap="square" rtlCol="0">
            <a:spAutoFit/>
          </a:bodyPr>
          <a:lstStyle/>
          <a:p>
            <a:fld id="{327A6CAB-5A9F-4B3A-9883-27AA69E75F1E}" type="slidenum">
              <a:rPr lang="it-IT" smtClean="0">
                <a:solidFill>
                  <a:schemeClr val="tx1">
                    <a:lumMod val="50000"/>
                    <a:lumOff val="50000"/>
                  </a:schemeClr>
                </a:solidFill>
              </a:rPr>
              <a:t>9</a:t>
            </a:fld>
            <a:endParaRPr lang="it-IT" dirty="0">
              <a:solidFill>
                <a:schemeClr val="tx1">
                  <a:lumMod val="50000"/>
                  <a:lumOff val="50000"/>
                </a:schemeClr>
              </a:solidFill>
            </a:endParaRPr>
          </a:p>
        </p:txBody>
      </p:sp>
    </p:spTree>
    <p:extLst>
      <p:ext uri="{BB962C8B-B14F-4D97-AF65-F5344CB8AC3E}">
        <p14:creationId xmlns:p14="http://schemas.microsoft.com/office/powerpoint/2010/main" val="2440722483"/>
      </p:ext>
    </p:extLst>
  </p:cSld>
  <p:clrMapOvr>
    <a:masterClrMapping/>
  </p:clrMapOvr>
</p:sld>
</file>

<file path=ppt/theme/theme1.xml><?xml version="1.0" encoding="utf-8"?>
<a:theme xmlns:a="http://schemas.openxmlformats.org/drawingml/2006/main" name="Office">
  <a:themeElements>
    <a:clrScheme name="Tema di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i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i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4_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i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otalTime>5</TotalTime>
  <Words>3466</Words>
  <Application>Microsoft Office PowerPoint</Application>
  <PresentationFormat>Presentazione su schermo (4:3)</PresentationFormat>
  <Paragraphs>326</Paragraphs>
  <Slides>45</Slides>
  <Notes>42</Notes>
  <HiddenSlides>0</HiddenSlides>
  <MMClips>0</MMClips>
  <ScaleCrop>false</ScaleCrop>
  <HeadingPairs>
    <vt:vector size="6" baseType="variant">
      <vt:variant>
        <vt:lpstr>Caratteri utilizzati</vt:lpstr>
      </vt:variant>
      <vt:variant>
        <vt:i4>7</vt:i4>
      </vt:variant>
      <vt:variant>
        <vt:lpstr>Tema</vt:lpstr>
      </vt:variant>
      <vt:variant>
        <vt:i4>2</vt:i4>
      </vt:variant>
      <vt:variant>
        <vt:lpstr>Titoli diapositive</vt:lpstr>
      </vt:variant>
      <vt:variant>
        <vt:i4>45</vt:i4>
      </vt:variant>
    </vt:vector>
  </HeadingPairs>
  <TitlesOfParts>
    <vt:vector size="54" baseType="lpstr">
      <vt:lpstr>Arial</vt:lpstr>
      <vt:lpstr>Arial Narrow</vt:lpstr>
      <vt:lpstr>Calibri</vt:lpstr>
      <vt:lpstr>Calibri Light</vt:lpstr>
      <vt:lpstr>Courier New</vt:lpstr>
      <vt:lpstr>Times New Roman</vt:lpstr>
      <vt:lpstr>Wingdings</vt:lpstr>
      <vt:lpstr>Office</vt:lpstr>
      <vt:lpstr>4_Office</vt:lpstr>
      <vt:lpstr>Quality Assurance of  Study Programmes in the  European Higher Education Area</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Thank you for your kind attention!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Quality Assurance of  Study Programmes in the  European Higher Education Area</dc:title>
  <dc:creator>angelo musaio</dc:creator>
  <cp:lastModifiedBy>angelo musaio</cp:lastModifiedBy>
  <cp:revision>2</cp:revision>
  <dcterms:created xsi:type="dcterms:W3CDTF">2021-03-04T13:27:04Z</dcterms:created>
  <dcterms:modified xsi:type="dcterms:W3CDTF">2021-03-04T13:33:01Z</dcterms:modified>
</cp:coreProperties>
</file>