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  <p:sldMasterId id="2147483664" r:id="rId2"/>
  </p:sldMasterIdLst>
  <p:notesMasterIdLst>
    <p:notesMasterId r:id="rId37"/>
  </p:notesMasterIdLst>
  <p:handoutMasterIdLst>
    <p:handoutMasterId r:id="rId38"/>
  </p:handoutMasterIdLst>
  <p:sldIdLst>
    <p:sldId id="265" r:id="rId3"/>
    <p:sldId id="257" r:id="rId4"/>
    <p:sldId id="737" r:id="rId5"/>
    <p:sldId id="684" r:id="rId6"/>
    <p:sldId id="682" r:id="rId7"/>
    <p:sldId id="685" r:id="rId8"/>
    <p:sldId id="686" r:id="rId9"/>
    <p:sldId id="687" r:id="rId10"/>
    <p:sldId id="691" r:id="rId11"/>
    <p:sldId id="738" r:id="rId12"/>
    <p:sldId id="692" r:id="rId13"/>
    <p:sldId id="695" r:id="rId14"/>
    <p:sldId id="698" r:id="rId15"/>
    <p:sldId id="702" r:id="rId16"/>
    <p:sldId id="703" r:id="rId17"/>
    <p:sldId id="739" r:id="rId18"/>
    <p:sldId id="706" r:id="rId19"/>
    <p:sldId id="707" r:id="rId20"/>
    <p:sldId id="709" r:id="rId21"/>
    <p:sldId id="740" r:id="rId22"/>
    <p:sldId id="710" r:id="rId23"/>
    <p:sldId id="711" r:id="rId24"/>
    <p:sldId id="736" r:id="rId25"/>
    <p:sldId id="712" r:id="rId26"/>
    <p:sldId id="715" r:id="rId27"/>
    <p:sldId id="716" r:id="rId28"/>
    <p:sldId id="718" r:id="rId29"/>
    <p:sldId id="720" r:id="rId30"/>
    <p:sldId id="721" r:id="rId31"/>
    <p:sldId id="722" r:id="rId32"/>
    <p:sldId id="723" r:id="rId33"/>
    <p:sldId id="725" r:id="rId34"/>
    <p:sldId id="731" r:id="rId35"/>
    <p:sldId id="378" r:id="rId36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4" userDrawn="1">
          <p15:clr>
            <a:srgbClr val="A4A3A4"/>
          </p15:clr>
        </p15:guide>
        <p15:guide id="2" pos="2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6" autoAdjust="0"/>
    <p:restoredTop sz="94910" autoAdjust="0"/>
  </p:normalViewPr>
  <p:slideViewPr>
    <p:cSldViewPr>
      <p:cViewPr varScale="1">
        <p:scale>
          <a:sx n="83" d="100"/>
          <a:sy n="83" d="100"/>
        </p:scale>
        <p:origin x="1123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657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94"/>
        <p:guide pos="20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189" cy="495700"/>
          </a:xfrm>
          <a:prstGeom prst="rect">
            <a:avLst/>
          </a:prstGeom>
        </p:spPr>
        <p:txBody>
          <a:bodyPr vert="horz" lIns="88496" tIns="44248" rIns="88496" bIns="44248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900" y="2"/>
            <a:ext cx="2946189" cy="495700"/>
          </a:xfrm>
          <a:prstGeom prst="rect">
            <a:avLst/>
          </a:prstGeom>
        </p:spPr>
        <p:txBody>
          <a:bodyPr vert="horz" lIns="88496" tIns="44248" rIns="88496" bIns="44248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CA6D30B-3893-46D9-B51F-7F7492210821}" type="datetimeFigureOut">
              <a:rPr lang="it-IT"/>
              <a:pPr>
                <a:defRPr/>
              </a:pPr>
              <a:t>04/03/2021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9429362"/>
            <a:ext cx="2946189" cy="495700"/>
          </a:xfrm>
          <a:prstGeom prst="rect">
            <a:avLst/>
          </a:prstGeom>
        </p:spPr>
        <p:txBody>
          <a:bodyPr vert="horz" lIns="88496" tIns="44248" rIns="88496" bIns="44248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900" y="9429362"/>
            <a:ext cx="2946189" cy="495700"/>
          </a:xfrm>
          <a:prstGeom prst="rect">
            <a:avLst/>
          </a:prstGeom>
        </p:spPr>
        <p:txBody>
          <a:bodyPr vert="horz" lIns="88496" tIns="44248" rIns="88496" bIns="44248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FAF73FF-5F86-4B5A-827A-32B5429BA44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1326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1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8496" tIns="44248" rIns="88496" bIns="4424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dirty="0">
              <a:latin typeface="Calibri" pitchFamily="34" charset="0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1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8496" tIns="44248" rIns="88496" bIns="4424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dirty="0">
              <a:latin typeface="Calibri" pitchFamily="34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943013" cy="492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102" tIns="45293" rIns="87102" bIns="45293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33260" algn="l"/>
                <a:tab pos="868057" algn="l"/>
                <a:tab pos="1302852" algn="l"/>
                <a:tab pos="1737649" algn="l"/>
                <a:tab pos="2172445" algn="l"/>
                <a:tab pos="2607242" algn="l"/>
                <a:tab pos="3042037" algn="l"/>
                <a:tab pos="3476834" algn="l"/>
                <a:tab pos="3911630" algn="l"/>
                <a:tab pos="4346427" algn="l"/>
                <a:tab pos="4781222" algn="l"/>
                <a:tab pos="5216019" algn="l"/>
                <a:tab pos="5650815" algn="l"/>
                <a:tab pos="6085612" algn="l"/>
                <a:tab pos="6520407" algn="l"/>
                <a:tab pos="6955204" algn="l"/>
                <a:tab pos="7390000" algn="l"/>
                <a:tab pos="7824797" algn="l"/>
                <a:tab pos="8259592" algn="l"/>
                <a:tab pos="8694389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9899" y="1"/>
            <a:ext cx="2943013" cy="492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102" tIns="45293" rIns="87102" bIns="45293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33260" algn="l"/>
                <a:tab pos="868057" algn="l"/>
                <a:tab pos="1302852" algn="l"/>
                <a:tab pos="1737649" algn="l"/>
                <a:tab pos="2172445" algn="l"/>
                <a:tab pos="2607242" algn="l"/>
                <a:tab pos="3042037" algn="l"/>
                <a:tab pos="3476834" algn="l"/>
                <a:tab pos="3911630" algn="l"/>
                <a:tab pos="4346427" algn="l"/>
                <a:tab pos="4781222" algn="l"/>
                <a:tab pos="5216019" algn="l"/>
                <a:tab pos="5650815" algn="l"/>
                <a:tab pos="6085612" algn="l"/>
                <a:tab pos="6520407" algn="l"/>
                <a:tab pos="6955204" algn="l"/>
                <a:tab pos="7390000" algn="l"/>
                <a:tab pos="7824797" algn="l"/>
                <a:tab pos="8259592" algn="l"/>
                <a:tab pos="8694389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769" y="4713891"/>
            <a:ext cx="5434964" cy="4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102" tIns="45293" rIns="87102" bIns="45293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" y="9429362"/>
            <a:ext cx="2946189" cy="49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8496" tIns="44248" rIns="88496" bIns="44248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 dirty="0">
              <a:latin typeface="Calibri" pitchFamily="34" charset="0"/>
              <a:cs typeface="+mn-c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9899" y="9429360"/>
            <a:ext cx="2943013" cy="492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102" tIns="45293" rIns="87102" bIns="45293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33260" algn="l"/>
                <a:tab pos="868057" algn="l"/>
                <a:tab pos="1302852" algn="l"/>
                <a:tab pos="1737649" algn="l"/>
                <a:tab pos="2172445" algn="l"/>
                <a:tab pos="2607242" algn="l"/>
                <a:tab pos="3042037" algn="l"/>
                <a:tab pos="3476834" algn="l"/>
                <a:tab pos="3911630" algn="l"/>
                <a:tab pos="4346427" algn="l"/>
                <a:tab pos="4781222" algn="l"/>
                <a:tab pos="5216019" algn="l"/>
                <a:tab pos="5650815" algn="l"/>
                <a:tab pos="6085612" algn="l"/>
                <a:tab pos="6520407" algn="l"/>
                <a:tab pos="6955204" algn="l"/>
                <a:tab pos="7390000" algn="l"/>
                <a:tab pos="7824797" algn="l"/>
                <a:tab pos="8259592" algn="l"/>
                <a:tab pos="8694389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B173F8-BBD6-443E-BD1A-682E028A4C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9092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989013" y="1001713"/>
            <a:ext cx="6673851" cy="5006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6348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02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644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65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867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79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326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358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410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33260" algn="l"/>
                <a:tab pos="868057" algn="l"/>
                <a:tab pos="1302852" algn="l"/>
                <a:tab pos="1737649" algn="l"/>
                <a:tab pos="2172445" algn="l"/>
                <a:tab pos="2607242" algn="l"/>
                <a:tab pos="3042037" algn="l"/>
                <a:tab pos="3476834" algn="l"/>
                <a:tab pos="3911630" algn="l"/>
                <a:tab pos="4346427" algn="l"/>
                <a:tab pos="4781222" algn="l"/>
                <a:tab pos="5216019" algn="l"/>
                <a:tab pos="5650815" algn="l"/>
                <a:tab pos="6085612" algn="l"/>
                <a:tab pos="6520407" algn="l"/>
                <a:tab pos="6955204" algn="l"/>
                <a:tab pos="7390000" algn="l"/>
                <a:tab pos="7824797" algn="l"/>
                <a:tab pos="8259592" algn="l"/>
                <a:tab pos="8694389" algn="l"/>
              </a:tabLst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11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78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489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983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264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96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544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782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023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100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398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13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it-IT" sz="1200" b="1" dirty="0">
                <a:solidFill>
                  <a:srgbClr val="000066"/>
                </a:solidFill>
                <a:latin typeface="+mj-lt"/>
              </a:rPr>
              <a:t>European 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30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38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34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7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24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13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07BF-9610-4DCA-A632-B81271577532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47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470" y="602033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Content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624587" y="6496513"/>
            <a:ext cx="2133600" cy="196046"/>
          </a:xfrm>
        </p:spPr>
        <p:txBody>
          <a:bodyPr/>
          <a:lstStyle/>
          <a:p>
            <a:fld id="{610207BF-9610-4DCA-A632-B81271577532}" type="slidenum">
              <a:rPr lang="de-DE" smtClean="0"/>
              <a:t>‹N›</a:t>
            </a:fld>
            <a:endParaRPr lang="de-DE"/>
          </a:p>
        </p:txBody>
      </p:sp>
      <p:sp>
        <p:nvSpPr>
          <p:cNvPr id="37" name="Inhaltsplatzhalter 2"/>
          <p:cNvSpPr>
            <a:spLocks noGrp="1"/>
          </p:cNvSpPr>
          <p:nvPr>
            <p:ph idx="1" hasCustomPrompt="1"/>
          </p:nvPr>
        </p:nvSpPr>
        <p:spPr>
          <a:xfrm>
            <a:off x="3167475" y="1998001"/>
            <a:ext cx="5408523" cy="4101587"/>
          </a:xfrm>
          <a:solidFill>
            <a:schemeClr val="bg1"/>
          </a:solidFill>
        </p:spPr>
        <p:txBody>
          <a:bodyPr lIns="252000" tIns="252000" rIns="0" bIns="180000" numCol="2" spcCol="360000"/>
          <a:lstStyle>
            <a:lvl1pPr marL="189025" indent="-189025">
              <a:lnSpc>
                <a:spcPts val="1200"/>
              </a:lnSpc>
              <a:spcAft>
                <a:spcPts val="675"/>
              </a:spcAft>
              <a:buClr>
                <a:schemeClr val="accent1"/>
              </a:buClr>
              <a:buFont typeface="+mj-lt"/>
              <a:buAutoNum type="romanUcPeriod"/>
              <a:tabLst>
                <a:tab pos="2160288" algn="l"/>
              </a:tabLst>
              <a:defRPr sz="1050" b="1" i="0" cap="all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189025" indent="-189025" defTabSz="189025">
              <a:lnSpc>
                <a:spcPts val="1200"/>
              </a:lnSpc>
              <a:spcBef>
                <a:spcPts val="375"/>
              </a:spcBef>
              <a:buFont typeface="+mj-lt"/>
              <a:buAutoNum type="arabicPeriod"/>
              <a:tabLst>
                <a:tab pos="2160288" algn="l"/>
              </a:tabLst>
              <a:defRPr sz="1050" b="0" i="0" baseline="0">
                <a:latin typeface="Calibri" panose="020F0502020204030204" pitchFamily="34" charset="0"/>
              </a:defRPr>
            </a:lvl2pPr>
            <a:lvl3pPr marL="297040" indent="-108014" defTabSz="270036">
              <a:lnSpc>
                <a:spcPts val="1200"/>
              </a:lnSpc>
              <a:spcBef>
                <a:spcPts val="0"/>
              </a:spcBef>
              <a:buFont typeface="Calibri Light" panose="020F0302020204030204" pitchFamily="34" charset="0"/>
              <a:buChar char="›"/>
              <a:tabLst>
                <a:tab pos="2160288" algn="l"/>
              </a:tabLst>
              <a:defRPr sz="1050" baseline="0">
                <a:latin typeface="+mj-lt"/>
              </a:defRPr>
            </a:lvl3pPr>
            <a:lvl4pPr marL="297040" indent="-108014">
              <a:lnSpc>
                <a:spcPts val="1200"/>
              </a:lnSpc>
              <a:spcBef>
                <a:spcPts val="0"/>
              </a:spcBef>
              <a:tabLst>
                <a:tab pos="2160288" algn="l"/>
              </a:tabLst>
              <a:defRPr sz="1050" baseline="0">
                <a:latin typeface="+mj-lt"/>
              </a:defRPr>
            </a:lvl4pPr>
            <a:lvl5pPr marL="297040" indent="-108014">
              <a:lnSpc>
                <a:spcPts val="1200"/>
              </a:lnSpc>
              <a:spcBef>
                <a:spcPts val="0"/>
              </a:spcBef>
              <a:buFont typeface="Calibri" panose="020F0502020204030204" pitchFamily="34" charset="0"/>
              <a:buChar char="›"/>
              <a:tabLst>
                <a:tab pos="2160288" algn="l"/>
              </a:tabLst>
              <a:defRPr>
                <a:latin typeface="+mj-lt"/>
              </a:defRPr>
            </a:lvl5pPr>
          </a:lstStyle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	01</a:t>
            </a:r>
          </a:p>
          <a:p>
            <a:pPr lvl="2"/>
            <a:r>
              <a:rPr lang="de-DE" dirty="0"/>
              <a:t>Dritte Ebene	01</a:t>
            </a:r>
          </a:p>
          <a:p>
            <a:pPr lvl="3"/>
            <a:r>
              <a:rPr lang="de-DE" dirty="0"/>
              <a:t>Vierte Ebene	01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r="71089"/>
          <a:stretch/>
        </p:blipFill>
        <p:spPr>
          <a:xfrm flipH="1">
            <a:off x="-1" y="1292447"/>
            <a:ext cx="2057668" cy="729740"/>
          </a:xfrm>
          <a:prstGeom prst="rect">
            <a:avLst/>
          </a:prstGeom>
        </p:spPr>
      </p:pic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5085" y="735894"/>
            <a:ext cx="6504770" cy="1932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marR="0" indent="0" algn="l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7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FFAE5-E61C-4CB5-A6DF-A651F5AC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0E588E-DC07-4E16-ADCF-7C1995C95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1" indent="0" algn="ctr">
              <a:buNone/>
              <a:defRPr sz="1500"/>
            </a:lvl2pPr>
            <a:lvl3pPr marL="685823" indent="0" algn="ctr">
              <a:buNone/>
              <a:defRPr sz="1350"/>
            </a:lvl3pPr>
            <a:lvl4pPr marL="1028734" indent="0" algn="ctr">
              <a:buNone/>
              <a:defRPr sz="1200"/>
            </a:lvl4pPr>
            <a:lvl5pPr marL="1371646" indent="0" algn="ctr">
              <a:buNone/>
              <a:defRPr sz="1200"/>
            </a:lvl5pPr>
            <a:lvl6pPr marL="1714557" indent="0" algn="ctr">
              <a:buNone/>
              <a:defRPr sz="1200"/>
            </a:lvl6pPr>
            <a:lvl7pPr marL="2057469" indent="0" algn="ctr">
              <a:buNone/>
              <a:defRPr sz="1200"/>
            </a:lvl7pPr>
            <a:lvl8pPr marL="2400380" indent="0" algn="ctr">
              <a:buNone/>
              <a:defRPr sz="1200"/>
            </a:lvl8pPr>
            <a:lvl9pPr marL="2743291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s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599C1-BE4B-4356-B2A4-5AD997BD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/>
            <a:fld id="{610207BF-9610-4DCA-A632-B812715775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91"/>
              <a:t>‹N›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9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83A2-589D-42C0-B3C0-BD9166839D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39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07BF-9610-4DCA-A632-B81271577532}" type="slidenum">
              <a:rPr lang="de-DE" smtClean="0"/>
              <a:pPr/>
              <a:t>‹N›</a:t>
            </a:fld>
            <a:endParaRPr lang="de-DE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78A23AC-FD21-4CA1-8C9E-9ADC979A38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24" y="230190"/>
            <a:ext cx="960286" cy="72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838BB96-5D9D-4DA6-9132-A3EF525C439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319" y="230190"/>
            <a:ext cx="244861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D2DC8D2-BFD3-4394-94DC-9CD8C52B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314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s-E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FCF2E6-690D-45D8-9C01-879B110BC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s-E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59DE5-92BF-4E69-8619-DDBBF2DD8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/>
            <a:fld id="{610207BF-9610-4DCA-A632-B8127157753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91"/>
              <a:t>‹N›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1" descr="Imagen que contiene firmar, alimentos, dibujo&#10;&#10;Descripción generada automáticamente">
            <a:extLst>
              <a:ext uri="{FF2B5EF4-FFF2-40B4-BE49-F238E27FC236}">
                <a16:creationId xmlns:a16="http://schemas.microsoft.com/office/drawing/2014/main" id="{185B5937-81CF-4A1D-8D0F-82D4B77B6A9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63" y="240306"/>
            <a:ext cx="904711" cy="622891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CF25EBCB-611F-4FB7-B5C4-D9C7381AE872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2" y="332570"/>
            <a:ext cx="1383428" cy="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12">
            <a:extLst>
              <a:ext uri="{FF2B5EF4-FFF2-40B4-BE49-F238E27FC236}">
                <a16:creationId xmlns:a16="http://schemas.microsoft.com/office/drawing/2014/main" id="{193A9C1E-8B57-4657-832B-C1A44714E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r="71089"/>
          <a:stretch/>
        </p:blipFill>
        <p:spPr>
          <a:xfrm flipH="1">
            <a:off x="251400" y="827000"/>
            <a:ext cx="2743200" cy="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lvl1pPr algn="l" defTabSz="68582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7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9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0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1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13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24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36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47" indent="-171456" algn="l" defTabSz="6858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1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3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34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46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57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69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80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91" algn="l" defTabSz="68582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A8B8209-0C2F-4949-AF25-BF511B77A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870" y="1412776"/>
            <a:ext cx="5652663" cy="2437002"/>
          </a:xfrm>
        </p:spPr>
        <p:txBody>
          <a:bodyPr wrap="square" lIns="36000" tIns="36000" rIns="36000" bIns="36000" anchor="t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European Dimension </a:t>
            </a:r>
            <a:br>
              <a:rPr lang="en-US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Higher Education with reference to Bologna Process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3419841" y="4268115"/>
            <a:ext cx="5184720" cy="1334908"/>
          </a:xfrm>
        </p:spPr>
        <p:txBody>
          <a:bodyPr lIns="36000" tIns="0" rIns="36000" bIns="360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«MERGE»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ERASMUS+ CBHE PROJECT</a:t>
            </a:r>
          </a:p>
          <a:p>
            <a:pPr>
              <a:lnSpc>
                <a:spcPct val="100000"/>
              </a:lnSpc>
            </a:pPr>
            <a:r>
              <a:rPr lang="en-GB" b="1" cap="sm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</a:t>
            </a:r>
            <a:r>
              <a:rPr lang="en-GB" b="1" cap="small" baseline="30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</a:t>
            </a:r>
            <a:r>
              <a:rPr lang="en-GB" b="1" cap="smal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Training Event in the Framework of W.P. 2 «Human Capacity Building» </a:t>
            </a: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8" r="73"/>
          <a:stretch/>
        </p:blipFill>
        <p:spPr>
          <a:xfrm>
            <a:off x="9" y="1233320"/>
            <a:ext cx="3131791" cy="3702249"/>
          </a:xfrm>
        </p:spPr>
      </p:pic>
      <p:sp>
        <p:nvSpPr>
          <p:cNvPr id="7" name="Textfeld 8">
            <a:extLst>
              <a:ext uri="{FF2B5EF4-FFF2-40B4-BE49-F238E27FC236}">
                <a16:creationId xmlns:a16="http://schemas.microsoft.com/office/drawing/2014/main" id="{7DF95AC7-0858-46DD-8487-711DB0374DC9}"/>
              </a:ext>
            </a:extLst>
          </p:cNvPr>
          <p:cNvSpPr txBox="1">
            <a:spLocks noChangeAspect="1"/>
          </p:cNvSpPr>
          <p:nvPr/>
        </p:nvSpPr>
        <p:spPr>
          <a:xfrm>
            <a:off x="251400" y="6021360"/>
            <a:ext cx="7273010" cy="69940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Prof. Alfredo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Squarzoni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Professor Emeritus, University of Genoa, Italy</a:t>
            </a: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Mr. Angelo Musaio, Head of ICO, University of Genoa, Italy</a:t>
            </a:r>
          </a:p>
        </p:txBody>
      </p:sp>
    </p:spTree>
    <p:extLst>
      <p:ext uri="{BB962C8B-B14F-4D97-AF65-F5344CB8AC3E}">
        <p14:creationId xmlns:p14="http://schemas.microsoft.com/office/powerpoint/2010/main" val="373199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127E1D-57EB-400C-B08D-D8D43E18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83A2-589D-42C0-B3C0-BD9166839D44}" type="slidenum">
              <a:rPr lang="it-IT" smtClean="0"/>
              <a:t>10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4F4C689-F988-4C16-9E89-CB954BDBE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6" t="5201" r="24013" b="3800"/>
          <a:stretch/>
        </p:blipFill>
        <p:spPr>
          <a:xfrm>
            <a:off x="971600" y="980728"/>
            <a:ext cx="6977218" cy="57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1685" y="2051036"/>
            <a:ext cx="7280630" cy="3804118"/>
          </a:xfr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i="1" dirty="0">
                <a:solidFill>
                  <a:srgbClr val="00B050"/>
                </a:solidFill>
              </a:rPr>
              <a:t>(From </a:t>
            </a:r>
            <a:r>
              <a:rPr lang="en-US" sz="2000" dirty="0">
                <a:solidFill>
                  <a:srgbClr val="00B050"/>
                </a:solidFill>
              </a:rPr>
              <a:t>‘</a:t>
            </a:r>
            <a:r>
              <a:rPr lang="it-IT" sz="2000" dirty="0">
                <a:solidFill>
                  <a:srgbClr val="00B050"/>
                </a:solidFill>
              </a:rPr>
              <a:t>A Framework for </a:t>
            </a:r>
            <a:r>
              <a:rPr lang="it-IT" sz="2000" dirty="0" err="1">
                <a:solidFill>
                  <a:srgbClr val="00B050"/>
                </a:solidFill>
              </a:rPr>
              <a:t>Qualifications</a:t>
            </a:r>
            <a:r>
              <a:rPr lang="it-IT" sz="2000" dirty="0">
                <a:solidFill>
                  <a:srgbClr val="00B050"/>
                </a:solidFill>
              </a:rPr>
              <a:t> of the </a:t>
            </a:r>
            <a:r>
              <a:rPr lang="it-IT" sz="2000" dirty="0" err="1">
                <a:solidFill>
                  <a:srgbClr val="00B050"/>
                </a:solidFill>
              </a:rPr>
              <a:t>European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Higher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Education</a:t>
            </a:r>
            <a:r>
              <a:rPr lang="it-IT" sz="2000" dirty="0">
                <a:solidFill>
                  <a:srgbClr val="00B050"/>
                </a:solidFill>
              </a:rPr>
              <a:t> Area’</a:t>
            </a:r>
            <a:r>
              <a:rPr lang="it-IT" sz="2000" i="1" dirty="0">
                <a:solidFill>
                  <a:srgbClr val="00B050"/>
                </a:solidFill>
              </a:rPr>
              <a:t>)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http://www.bdp.it/lucabas/lookmyweb/templates/up_files///Processo_Bologna/Doc%20Qualification%20Framewo</a:t>
            </a:r>
            <a:r>
              <a:rPr lang="it-IT" sz="1400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k.pdf</a:t>
            </a:r>
            <a:endParaRPr lang="it-IT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it-IT" sz="2000" dirty="0"/>
          </a:p>
          <a:p>
            <a:pPr marL="457200" indent="-4572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First cycle qualifications may typically include / be represented by 180-240 ECTS credits</a:t>
            </a:r>
          </a:p>
          <a:p>
            <a:pPr marL="457200" indent="-4572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Second cycle qualifications … 90-120 ECTS credits – the minimum requirement should amount to 60 ECTS credits/year (e.g. </a:t>
            </a:r>
            <a:r>
              <a:rPr lang="en-US" sz="2000" dirty="0" err="1"/>
              <a:t>LLL</a:t>
            </a:r>
            <a:r>
              <a:rPr lang="en-US" sz="2000" dirty="0"/>
              <a:t>)</a:t>
            </a:r>
            <a:endParaRPr lang="it-IT" sz="2000" dirty="0"/>
          </a:p>
          <a:p>
            <a:pPr marL="457200" indent="-4572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457200" indent="-457200" algn="l"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Third cycle qualifications do not necessarily have credits </a:t>
            </a:r>
            <a:r>
              <a:rPr lang="it-IT" sz="2000" dirty="0" err="1"/>
              <a:t>associated</a:t>
            </a:r>
            <a:r>
              <a:rPr lang="it-IT" sz="2000" dirty="0"/>
              <a:t> with </a:t>
            </a:r>
            <a:r>
              <a:rPr lang="it-IT" sz="2000" dirty="0" err="1"/>
              <a:t>them</a:t>
            </a:r>
            <a:r>
              <a:rPr lang="it-IT" sz="2000" dirty="0"/>
              <a:t> (e.g. </a:t>
            </a:r>
            <a:r>
              <a:rPr lang="it-IT" sz="2000" dirty="0" err="1"/>
              <a:t>Doctorate</a:t>
            </a:r>
            <a:r>
              <a:rPr lang="it-IT" sz="2000" dirty="0"/>
              <a:t>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2E46AD3-4C72-4C7A-842A-66440016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02C24AE-B0C2-4170-A6C6-299C3740539E}"/>
              </a:ext>
            </a:extLst>
          </p:cNvPr>
          <p:cNvSpPr/>
          <p:nvPr/>
        </p:nvSpPr>
        <p:spPr>
          <a:xfrm>
            <a:off x="531730" y="712624"/>
            <a:ext cx="7280630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Guidelines for the association of credits with qualifications within national frameworks</a:t>
            </a:r>
          </a:p>
        </p:txBody>
      </p:sp>
    </p:spTree>
    <p:extLst>
      <p:ext uri="{BB962C8B-B14F-4D97-AF65-F5344CB8AC3E}">
        <p14:creationId xmlns:p14="http://schemas.microsoft.com/office/powerpoint/2010/main" val="1697499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488832" cy="648072"/>
          </a:xfrm>
        </p:spPr>
        <p:txBody>
          <a:bodyPr>
            <a:noAutofit/>
          </a:bodyPr>
          <a:lstStyle/>
          <a:p>
            <a:pPr marL="0"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it-IT" sz="2200" dirty="0">
                <a:solidFill>
                  <a:srgbClr val="002060"/>
                </a:solidFill>
                <a:latin typeface="+mj-lt"/>
              </a:rPr>
              <a:t>The objective of the comparability of the programme learning outcomes has had as a consequence the </a:t>
            </a:r>
            <a:r>
              <a:rPr lang="en-GB" altLang="it-IT" sz="2200" b="1" dirty="0">
                <a:solidFill>
                  <a:srgbClr val="002060"/>
                </a:solidFill>
                <a:latin typeface="+mj-lt"/>
              </a:rPr>
              <a:t>necessity of a new approach for designing SPs after Bologna</a:t>
            </a:r>
            <a:r>
              <a:rPr lang="en-GB" altLang="it-IT" sz="2200" dirty="0">
                <a:solidFill>
                  <a:srgbClr val="002060"/>
                </a:solidFill>
                <a:latin typeface="+mj-lt"/>
              </a:rPr>
              <a:t>.</a:t>
            </a:r>
            <a:endParaRPr lang="it-IT" sz="2200" dirty="0">
              <a:solidFill>
                <a:srgbClr val="002060"/>
              </a:solidFill>
              <a:latin typeface="+mj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GB" altLang="it-IT" sz="2000" dirty="0">
              <a:latin typeface="+mj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GB" altLang="it-IT" sz="28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FE84257E-4094-4D91-ADFB-937F15BA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1041FF9-25C2-47DE-8424-B5ADB38BD7F0}"/>
              </a:ext>
            </a:extLst>
          </p:cNvPr>
          <p:cNvSpPr/>
          <p:nvPr/>
        </p:nvSpPr>
        <p:spPr>
          <a:xfrm>
            <a:off x="539552" y="607333"/>
            <a:ext cx="7632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70AD47">
                    <a:lumMod val="60000"/>
                    <a:lumOff val="40000"/>
                  </a:srgbClr>
                </a:solidFill>
                <a:latin typeface="Calibri Light" panose="020F0302020204030204"/>
              </a:rPr>
              <a:t>b)</a:t>
            </a:r>
            <a:r>
              <a:rPr lang="en-US" sz="3200" b="1" i="1" dirty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Comparable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Programme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Learning Outcomes: Student-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Centred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Programmes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8E261C48-F401-4532-BDAC-F997BD39B0C1}"/>
              </a:ext>
            </a:extLst>
          </p:cNvPr>
          <p:cNvSpPr txBox="1">
            <a:spLocks/>
          </p:cNvSpPr>
          <p:nvPr/>
        </p:nvSpPr>
        <p:spPr>
          <a:xfrm>
            <a:off x="827584" y="2795151"/>
            <a:ext cx="7488832" cy="33701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2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11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23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34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46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57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69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80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91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it-IT" sz="2600" dirty="0"/>
              <a:t>The aim of a student-centred programme is </a:t>
            </a:r>
            <a:r>
              <a:rPr lang="en-GB" altLang="it-IT" sz="2600" b="1" dirty="0"/>
              <a:t>to make students as competent as possible in a given timeframe for their employment outcomes</a:t>
            </a:r>
            <a:r>
              <a:rPr lang="en-GB" altLang="it-IT" sz="2600" dirty="0"/>
              <a:t>.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it-IT" sz="2600" dirty="0"/>
              <a:t>These SPs are </a:t>
            </a:r>
            <a:r>
              <a:rPr lang="en-GB" altLang="it-IT" sz="2600" b="1" dirty="0"/>
              <a:t>no more focused on what a student has been taught, but on what a student has learned and is able to do</a:t>
            </a:r>
            <a:r>
              <a:rPr lang="en-GB" altLang="it-IT" sz="2600" dirty="0"/>
              <a:t>, that is </a:t>
            </a:r>
            <a:r>
              <a:rPr lang="en-GB" altLang="it-IT" sz="2600" b="1" dirty="0"/>
              <a:t>on </a:t>
            </a:r>
            <a:r>
              <a:rPr lang="en-GB" altLang="it-IT" sz="2600" b="1" dirty="0">
                <a:solidFill>
                  <a:srgbClr val="FF0000"/>
                </a:solidFill>
              </a:rPr>
              <a:t>competence development</a:t>
            </a:r>
            <a:r>
              <a:rPr lang="en-GB" altLang="it-IT" sz="2600" b="1" dirty="0"/>
              <a:t> and the </a:t>
            </a:r>
            <a:r>
              <a:rPr lang="en-GB" altLang="it-IT" sz="2600" b="1" dirty="0">
                <a:solidFill>
                  <a:srgbClr val="FF0000"/>
                </a:solidFill>
              </a:rPr>
              <a:t>achievement of planned learning outcomes</a:t>
            </a:r>
            <a:r>
              <a:rPr lang="en-GB" altLang="it-IT" sz="2600" b="1" dirty="0"/>
              <a:t> </a:t>
            </a:r>
            <a:r>
              <a:rPr lang="en-GB" altLang="it-IT" sz="2600" dirty="0"/>
              <a:t>of the learning process.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88373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488832" cy="3744416"/>
          </a:xfrm>
        </p:spPr>
        <p:txBody>
          <a:bodyPr/>
          <a:lstStyle/>
          <a:p>
            <a:pPr marL="457200" indent="-457200" algn="just" eaLnBrk="1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GB" altLang="it-IT" sz="2800" b="1" dirty="0">
                <a:latin typeface="+mj-lt"/>
              </a:rPr>
              <a:t>Consequently programme leaders of courses  leading to a Bachelor or Master degree have no more to describe and plan solely according to the SP content, but mainly according to the </a:t>
            </a:r>
            <a:r>
              <a:rPr lang="en-GB" altLang="it-IT" sz="3200" b="1" i="1" dirty="0">
                <a:solidFill>
                  <a:srgbClr val="FF0000"/>
                </a:solidFill>
                <a:latin typeface="+mj-lt"/>
              </a:rPr>
              <a:t>competences</a:t>
            </a:r>
            <a:r>
              <a:rPr lang="en-GB" altLang="it-IT" sz="3200" b="1" dirty="0">
                <a:latin typeface="+mj-lt"/>
              </a:rPr>
              <a:t> </a:t>
            </a:r>
            <a:r>
              <a:rPr lang="en-GB" altLang="it-IT" sz="2800" b="1" dirty="0">
                <a:solidFill>
                  <a:srgbClr val="FF0000"/>
                </a:solidFill>
                <a:latin typeface="+mj-lt"/>
              </a:rPr>
              <a:t>to be developed and obtained by graduates </a:t>
            </a:r>
            <a:r>
              <a:rPr lang="en-GB" altLang="it-IT" sz="2800" b="1" dirty="0">
                <a:latin typeface="+mj-lt"/>
              </a:rPr>
              <a:t>and the </a:t>
            </a:r>
            <a:r>
              <a:rPr lang="en-GB" altLang="it-IT" sz="3200" b="1" i="1" dirty="0">
                <a:solidFill>
                  <a:srgbClr val="FF0000"/>
                </a:solidFill>
                <a:latin typeface="+mj-lt"/>
              </a:rPr>
              <a:t>programme learning outcomes</a:t>
            </a:r>
            <a:r>
              <a:rPr lang="en-GB" altLang="it-IT" sz="3200" b="1" dirty="0">
                <a:latin typeface="+mj-lt"/>
              </a:rPr>
              <a:t> </a:t>
            </a:r>
            <a:r>
              <a:rPr lang="en-GB" altLang="it-IT" sz="2800" b="1" dirty="0">
                <a:solidFill>
                  <a:srgbClr val="FF0000"/>
                </a:solidFill>
                <a:latin typeface="+mj-lt"/>
              </a:rPr>
              <a:t>to be achieved by students at the ending of the educational process</a:t>
            </a:r>
            <a:r>
              <a:rPr lang="en-GB" altLang="it-IT" sz="2800" b="1" dirty="0">
                <a:latin typeface="+mj-lt"/>
              </a:rPr>
              <a:t>. </a:t>
            </a:r>
            <a:endParaRPr lang="it-IT" altLang="it-IT" sz="28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1E49FE97-6788-4537-82E8-2FD25361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4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795128"/>
            <a:ext cx="7488832" cy="3267744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endParaRPr lang="en-GB" altLang="it-IT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it-IT" sz="2800" b="1" i="1" dirty="0"/>
              <a:t>Programme learning outcomes</a:t>
            </a:r>
            <a:r>
              <a:rPr lang="en-GB" altLang="it-IT" sz="2800" i="1" dirty="0"/>
              <a:t> </a:t>
            </a:r>
            <a:r>
              <a:rPr lang="en-GB" altLang="it-IT" sz="2800" dirty="0"/>
              <a:t>internationally shared definition:</a:t>
            </a:r>
            <a:r>
              <a:rPr lang="en-GB" altLang="it-IT" sz="2800" b="1" i="1" dirty="0"/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it-IT" sz="2800" b="1" i="1" dirty="0"/>
              <a:t>“Statements of what a learner is expected to know, understand and / or be able to demonstrate after completion of a process of learning”</a:t>
            </a:r>
            <a:endParaRPr lang="en-GB" altLang="it-IT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8AAB61BA-4E7B-429E-825F-C16C584E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4B5D1C3-29D8-49BB-8515-6DDF3C5C54F0}"/>
              </a:ext>
            </a:extLst>
          </p:cNvPr>
          <p:cNvSpPr/>
          <p:nvPr/>
        </p:nvSpPr>
        <p:spPr>
          <a:xfrm>
            <a:off x="539440" y="883595"/>
            <a:ext cx="5383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Programme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Learning Outcomes </a:t>
            </a:r>
          </a:p>
        </p:txBody>
      </p:sp>
    </p:spTree>
    <p:extLst>
      <p:ext uri="{BB962C8B-B14F-4D97-AF65-F5344CB8AC3E}">
        <p14:creationId xmlns:p14="http://schemas.microsoft.com/office/powerpoint/2010/main" val="267901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764298"/>
            <a:ext cx="7776864" cy="4801314"/>
          </a:xfr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alt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«Tuning </a:t>
            </a:r>
            <a:r>
              <a:rPr 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Educational </a:t>
            </a:r>
            <a:r>
              <a:rPr lang="it-IT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Structures</a:t>
            </a:r>
            <a:r>
              <a:rPr 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in Europe»</a:t>
            </a:r>
            <a:r>
              <a:rPr lang="it-IT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http://www.unideusto.org/tuningeu</a:t>
            </a:r>
            <a:r>
              <a:rPr lang="en-GB" altLang="it-IT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/ is a University driven initiative, which </a:t>
            </a: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started in 2000 and </a:t>
            </a:r>
            <a:r>
              <a:rPr lang="en-GB" altLang="it-IT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was originally set up to offer a concrete approach to implement the Bologna process at the level of Higher Education Institutions (</a:t>
            </a:r>
            <a:r>
              <a:rPr lang="en-GB" altLang="it-IT" sz="2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HEIs</a:t>
            </a:r>
            <a:r>
              <a:rPr lang="en-GB" altLang="it-IT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) and subject areas.</a:t>
            </a:r>
            <a:endParaRPr lang="en-GB" sz="2200" dirty="0">
              <a:solidFill>
                <a:prstClr val="black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altLang="it-IT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altLang="it-IT" sz="2200" dirty="0">
                <a:latin typeface="Comic Sans MS" panose="030F0702030302020204" pitchFamily="66" charset="0"/>
              </a:rPr>
              <a:t>TUNING makes an interesting distinction between competences and programme learning outcomes, also in order to have distinction between the different roles of the most relevant players:</a:t>
            </a:r>
            <a:r>
              <a:rPr lang="en-GB" altLang="it-IT" sz="2200" b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altLang="it-IT" sz="2200" b="1" dirty="0">
                <a:latin typeface="Comic Sans MS" panose="030F0702030302020204" pitchFamily="66" charset="0"/>
              </a:rPr>
              <a:t>students/learners and academic staff</a:t>
            </a:r>
            <a:endParaRPr lang="en-GB" altLang="it-IT" sz="22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altLang="it-IT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altLang="it-IT" dirty="0">
                <a:latin typeface="Comic Sans MS" panose="030F0702030302020204" pitchFamily="66" charset="0"/>
              </a:rPr>
              <a:t>____________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B279ADB-A534-4E91-986F-7441608C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6B46B5-8CFF-41C9-8DBC-0FE694F150B9}"/>
              </a:ext>
            </a:extLst>
          </p:cNvPr>
          <p:cNvSpPr/>
          <p:nvPr/>
        </p:nvSpPr>
        <p:spPr>
          <a:xfrm>
            <a:off x="539440" y="883595"/>
            <a:ext cx="2815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«TUNING» project </a:t>
            </a:r>
            <a:endParaRPr lang="it-IT" sz="28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26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4143A46-DCC4-40C9-B9AA-017A2934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83A2-589D-42C0-B3C0-BD9166839D44}" type="slidenum">
              <a:rPr lang="it-IT" smtClean="0"/>
              <a:t>16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20A626-4348-4C0D-AF00-D58E0DAAC0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2" t="6601" r="13767"/>
          <a:stretch/>
        </p:blipFill>
        <p:spPr>
          <a:xfrm>
            <a:off x="755576" y="931522"/>
            <a:ext cx="748883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8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607208"/>
            <a:ext cx="7776864" cy="4770537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omic Sans MS" panose="030F0702030302020204" pitchFamily="66" charset="0"/>
              </a:rPr>
              <a:t>The current </a:t>
            </a:r>
            <a:r>
              <a:rPr lang="en-GB" altLang="it-IT" b="1" dirty="0">
                <a:latin typeface="Comic Sans MS" panose="030F0702030302020204" pitchFamily="66" charset="0"/>
              </a:rPr>
              <a:t>transformation </a:t>
            </a:r>
            <a:r>
              <a:rPr lang="en-GB" dirty="0">
                <a:latin typeface="Comic Sans MS" panose="030F0702030302020204" pitchFamily="66" charset="0"/>
              </a:rPr>
              <a:t>process towards the </a:t>
            </a:r>
            <a:r>
              <a:rPr lang="en-GB" altLang="it-IT" dirty="0">
                <a:latin typeface="Comic Sans MS" panose="030F0702030302020204" pitchFamily="66" charset="0"/>
              </a:rPr>
              <a:t>‘</a:t>
            </a:r>
            <a:r>
              <a:rPr lang="en-GB" altLang="it-IT" b="1" dirty="0">
                <a:latin typeface="Comic Sans MS" panose="030F0702030302020204" pitchFamily="66" charset="0"/>
              </a:rPr>
              <a:t>output-based</a:t>
            </a:r>
            <a:r>
              <a:rPr lang="en-GB" altLang="it-IT" dirty="0">
                <a:latin typeface="Comic Sans MS" panose="030F0702030302020204" pitchFamily="66" charset="0"/>
              </a:rPr>
              <a:t>’ or  ‘</a:t>
            </a:r>
            <a:r>
              <a:rPr lang="en-GB" altLang="it-IT" b="1" dirty="0">
                <a:latin typeface="Comic Sans MS" panose="030F0702030302020204" pitchFamily="66" charset="0"/>
              </a:rPr>
              <a:t>student-centred</a:t>
            </a:r>
            <a:r>
              <a:rPr lang="en-GB" altLang="it-IT" dirty="0">
                <a:latin typeface="Comic Sans MS" panose="030F0702030302020204" pitchFamily="66" charset="0"/>
              </a:rPr>
              <a:t>’ </a:t>
            </a:r>
            <a:r>
              <a:rPr lang="en-GB" altLang="it-IT" b="1" dirty="0">
                <a:latin typeface="Comic Sans MS" panose="030F0702030302020204" pitchFamily="66" charset="0"/>
              </a:rPr>
              <a:t>approach that takes the student as the centre of the teaching and learning process</a:t>
            </a:r>
            <a:r>
              <a:rPr lang="en-GB" altLang="it-IT" dirty="0">
                <a:latin typeface="Comic Sans MS" panose="030F0702030302020204" pitchFamily="66" charset="0"/>
              </a:rPr>
              <a:t>, is still running.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altLang="it-IT" sz="6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altLang="it-IT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i="1" dirty="0">
                <a:latin typeface="Comic Sans MS" panose="030F0702030302020204" pitchFamily="66" charset="0"/>
              </a:rPr>
              <a:t>[“…,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actual implementation of the </a:t>
            </a:r>
            <a:r>
              <a:rPr lang="en-GB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LOs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based approach at degree programme level</a:t>
            </a:r>
            <a:r>
              <a:rPr lang="en-GB" i="1" dirty="0">
                <a:latin typeface="Comic Sans MS" panose="030F0702030302020204" pitchFamily="66" charset="0"/>
              </a:rPr>
              <a:t>, and its underpinning with suitable Teaching, Learning and Assessment (</a:t>
            </a:r>
            <a:r>
              <a:rPr lang="en-GB" i="1" dirty="0" err="1">
                <a:latin typeface="Comic Sans MS" panose="030F0702030302020204" pitchFamily="66" charset="0"/>
              </a:rPr>
              <a:t>TLA</a:t>
            </a:r>
            <a:r>
              <a:rPr lang="en-GB" i="1" dirty="0">
                <a:latin typeface="Comic Sans MS" panose="030F0702030302020204" pitchFamily="66" charset="0"/>
              </a:rPr>
              <a:t>) strategies and methodologies,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has had limited success so far in the wider European context</a:t>
            </a:r>
            <a:r>
              <a:rPr lang="en-GB" i="1" dirty="0"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i="1" dirty="0">
                <a:latin typeface="Comic Sans MS" panose="030F0702030302020204" pitchFamily="66" charset="0"/>
              </a:rPr>
              <a:t>It is in fact accepted that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modernization process of HE-programmes in Europe </a:t>
            </a:r>
            <a:r>
              <a:rPr lang="en-GB" b="1" i="1" dirty="0">
                <a:latin typeface="Comic Sans MS" panose="030F0702030302020204" pitchFamily="66" charset="0"/>
              </a:rPr>
              <a:t>…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has made limited progress </a:t>
            </a:r>
            <a:r>
              <a:rPr lang="en-GB" i="1" dirty="0">
                <a:latin typeface="Comic Sans MS" panose="030F0702030302020204" pitchFamily="66" charset="0"/>
              </a:rPr>
              <a:t>…</a:t>
            </a:r>
            <a:r>
              <a:rPr lang="en-GB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i="1" dirty="0">
                <a:latin typeface="Comic Sans MS" panose="030F0702030302020204" pitchFamily="66" charset="0"/>
              </a:rPr>
              <a:t>. Although the architecture seems to be in place in most Countries, </a:t>
            </a:r>
            <a:r>
              <a:rPr lang="en-GB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the actual implementation process and the realization of the expected benefits, have been far from smooth and complete</a:t>
            </a:r>
            <a:r>
              <a:rPr lang="en-GB" i="1" dirty="0">
                <a:latin typeface="Comic Sans MS" panose="030F0702030302020204" pitchFamily="66" charset="0"/>
              </a:rPr>
              <a:t>. Rather, in many contexts, actual change in learning teaching and assessment methods and philosophy has met resistance, ...”]</a:t>
            </a:r>
            <a:endParaRPr lang="en-US" i="1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Comic Sans MS" panose="030F0702030302020204" pitchFamily="66" charset="0"/>
              </a:rPr>
              <a:t>Robert Wagenaar, Groningen University, coordinator and “father” of the Tuning project,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529BC739-3A6F-4B96-85AF-81CE9F6C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5E3A5B4-AF3D-4698-B958-BEF8A39FFF32}"/>
              </a:ext>
            </a:extLst>
          </p:cNvPr>
          <p:cNvSpPr/>
          <p:nvPr/>
        </p:nvSpPr>
        <p:spPr>
          <a:xfrm>
            <a:off x="539440" y="883595"/>
            <a:ext cx="2815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«TUNING» project </a:t>
            </a:r>
            <a:endParaRPr lang="it-IT" sz="28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293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2960" y="1842960"/>
            <a:ext cx="8178080" cy="479974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altLang="ja-JP" sz="2700" dirty="0">
                <a:latin typeface="+mj-lt"/>
                <a:ea typeface="ＭＳ Ｐゴシック" panose="020B0600070205080204" pitchFamily="34" charset="-128"/>
              </a:rPr>
              <a:t>Fundamental steps of the design of a student-centred SP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altLang="ja-JP" sz="2700" dirty="0">
              <a:latin typeface="+mj-lt"/>
              <a:ea typeface="ＭＳ Ｐゴシック" panose="020B0600070205080204" pitchFamily="34" charset="-128"/>
            </a:endParaRPr>
          </a:p>
          <a:p>
            <a: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+mj-lt"/>
              <a:buAutoNum type="arabicPeriod"/>
            </a:pPr>
            <a:r>
              <a:rPr lang="en-GB" sz="2800" b="1" dirty="0">
                <a:latin typeface="+mj-lt"/>
              </a:rPr>
              <a:t>Identification of the educational needs</a:t>
            </a:r>
            <a:endParaRPr lang="it-IT" sz="2800" b="1" dirty="0">
              <a:latin typeface="+mj-lt"/>
            </a:endParaRPr>
          </a:p>
          <a:p>
            <a: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+mj-lt"/>
              <a:buAutoNum type="arabicPeriod"/>
            </a:pPr>
            <a:r>
              <a:rPr lang="en-GB" sz="2800" b="1" dirty="0">
                <a:latin typeface="+mj-lt"/>
              </a:rPr>
              <a:t>Definition of the programme educational objectives</a:t>
            </a:r>
            <a:endParaRPr lang="it-IT" sz="2800" dirty="0">
              <a:latin typeface="+mj-lt"/>
            </a:endParaRPr>
          </a:p>
          <a:p>
            <a: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+mj-lt"/>
              <a:buAutoNum type="arabicPeriod"/>
            </a:pPr>
            <a:r>
              <a:rPr lang="en-GB" sz="2800" b="1" dirty="0">
                <a:latin typeface="+mj-lt"/>
              </a:rPr>
              <a:t>Definition of the programme learning outcomes</a:t>
            </a:r>
            <a:endParaRPr lang="it-IT" sz="2800" b="1" dirty="0">
              <a:latin typeface="+mj-lt"/>
            </a:endParaRPr>
          </a:p>
          <a:p>
            <a: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Pct val="80000"/>
              <a:buFont typeface="+mj-lt"/>
              <a:buAutoNum type="arabicPeriod"/>
            </a:pPr>
            <a:r>
              <a:rPr lang="en-GB" sz="2800" b="1" dirty="0">
                <a:latin typeface="+mj-lt"/>
              </a:rPr>
              <a:t>Definition of the programme structure</a:t>
            </a:r>
            <a:endParaRPr lang="en-GB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AF4F7C5-63FB-4E5A-A767-2FB3DFF8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3B0C911-9665-4262-AB90-A54E621C6731}"/>
              </a:ext>
            </a:extLst>
          </p:cNvPr>
          <p:cNvSpPr/>
          <p:nvPr/>
        </p:nvSpPr>
        <p:spPr>
          <a:xfrm>
            <a:off x="539440" y="883595"/>
            <a:ext cx="7272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70AD47">
                    <a:lumMod val="60000"/>
                    <a:lumOff val="40000"/>
                  </a:srgbClr>
                </a:solidFill>
                <a:latin typeface="Calibri Light" panose="020F0302020204030204"/>
              </a:rPr>
              <a:t>c)</a:t>
            </a:r>
            <a:r>
              <a:rPr lang="en-US" sz="3200" b="1" i="1" dirty="0">
                <a:solidFill>
                  <a:srgbClr val="FF0000"/>
                </a:solidFill>
                <a:latin typeface="Calibri Light" panose="020F0302020204030204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Design of a Student-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Centred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Programme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96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2802" y="1844824"/>
            <a:ext cx="7698395" cy="4539704"/>
          </a:xfr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GB" altLang="it-IT" sz="2800" dirty="0">
                <a:latin typeface="+mj-lt"/>
              </a:rPr>
              <a:t>Implementing Study Programmes consistent with the standards and guidelines for programme management set-up by TUNING: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altLang="it-IT" sz="2800" b="1" dirty="0">
                <a:solidFill>
                  <a:srgbClr val="FF0000"/>
                </a:solidFill>
                <a:latin typeface="+mj-lt"/>
              </a:rPr>
              <a:t>ENAEE - European Network for Accreditation of Engineering Education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http://www.enaee.eu/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GB" sz="22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2800" dirty="0">
                <a:latin typeface="+mj-lt"/>
              </a:rPr>
              <a:t>ENAEE is the network that runs the EUR-ACE (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</a:t>
            </a:r>
            <a:r>
              <a:rPr lang="en-GB" sz="2800" dirty="0" err="1">
                <a:latin typeface="+mj-lt"/>
              </a:rPr>
              <a:t>opean</a:t>
            </a:r>
            <a:r>
              <a:rPr lang="en-GB" sz="2800" dirty="0">
                <a:latin typeface="+mj-lt"/>
              </a:rPr>
              <a:t> </a:t>
            </a:r>
            <a:r>
              <a:rPr lang="en-GB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</a:t>
            </a:r>
            <a:r>
              <a:rPr lang="en-GB" sz="2800" dirty="0" err="1">
                <a:latin typeface="+mj-lt"/>
              </a:rPr>
              <a:t>credited</a:t>
            </a:r>
            <a:r>
              <a:rPr lang="en-GB" sz="2800" dirty="0">
                <a:latin typeface="+mj-lt"/>
              </a:rPr>
              <a:t>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en-GB" sz="2800" dirty="0">
                <a:latin typeface="+mj-lt"/>
              </a:rPr>
              <a:t>ngineer) label awarded to accredited engineering SPs at Bachelor and Master level.</a:t>
            </a:r>
            <a:endParaRPr lang="en-GB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A3DA5610-1896-4F82-BA19-C13B95CF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9CB85A3-DCBC-477F-AC4B-8244B630D7CB}"/>
              </a:ext>
            </a:extLst>
          </p:cNvPr>
          <p:cNvSpPr/>
          <p:nvPr/>
        </p:nvSpPr>
        <p:spPr>
          <a:xfrm>
            <a:off x="539552" y="90872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Case study of Student-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Centred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SP implementation - ENAEE </a:t>
            </a:r>
          </a:p>
        </p:txBody>
      </p:sp>
    </p:spTree>
    <p:extLst>
      <p:ext uri="{BB962C8B-B14F-4D97-AF65-F5344CB8AC3E}">
        <p14:creationId xmlns:p14="http://schemas.microsoft.com/office/powerpoint/2010/main" val="103275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0D75A8-D9A9-4D23-8D1A-F254DD047638}"/>
              </a:ext>
            </a:extLst>
          </p:cNvPr>
          <p:cNvSpPr txBox="1"/>
          <p:nvPr/>
        </p:nvSpPr>
        <p:spPr>
          <a:xfrm>
            <a:off x="546180" y="1835890"/>
            <a:ext cx="796917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390525" lvl="0" indent="-360363" defTabSz="457200" fontAlgn="auto">
              <a:spcBef>
                <a:spcPts val="0"/>
              </a:spcBef>
              <a:spcAft>
                <a:spcPts val="600"/>
              </a:spcAft>
              <a:buSzPct val="86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increase awareness on Bologna «Declaration» or «Process» as a tool aimed at enhancing the international dimension of Partner Countries Universities with specific reference to:</a:t>
            </a:r>
          </a:p>
          <a:p>
            <a:pPr marL="989013" marR="390525" lvl="1" indent="-454025" defTabSz="457200" fontAlgn="auto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 of designing a student-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centred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study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programmes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(SPs) and related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handbook,  </a:t>
            </a:r>
          </a:p>
          <a:p>
            <a:pPr marL="989013" marR="390525" lvl="1" indent="-454025" defTabSz="457200" fontAlgn="auto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dissemination of some info for the recognition of SPs in the European Higher Education Area (EHEA),</a:t>
            </a:r>
          </a:p>
          <a:p>
            <a:pPr marL="989013" marR="390525" lvl="1" indent="-454025" defTabSz="457200" fontAlgn="auto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of the European standards and guidelines for QA in the EHEA (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and to describe what a SP should do in order to define a QA system consistent with the </a:t>
            </a:r>
            <a:r>
              <a:rPr lang="en-US" sz="2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ESG</a:t>
            </a:r>
            <a:r>
              <a:rPr lang="en-US" sz="2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095230-590C-4704-A5EB-AFEE65CB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1A886CC-EB76-4283-8EF0-AF7BD8EA9C9E}"/>
              </a:ext>
            </a:extLst>
          </p:cNvPr>
          <p:cNvSpPr/>
          <p:nvPr/>
        </p:nvSpPr>
        <p:spPr>
          <a:xfrm>
            <a:off x="539440" y="883595"/>
            <a:ext cx="4184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Aims of the presentation</a:t>
            </a:r>
            <a:endParaRPr lang="it-IT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56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467685-EB84-4DB9-B855-46346326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83A2-589D-42C0-B3C0-BD9166839D44}" type="slidenum">
              <a:rPr lang="it-IT" smtClean="0"/>
              <a:t>20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99B41D-4060-435A-BE19-0C5900040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6601" r="17713"/>
          <a:stretch/>
        </p:blipFill>
        <p:spPr>
          <a:xfrm>
            <a:off x="953166" y="1021362"/>
            <a:ext cx="7237667" cy="548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75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0950" y="1628800"/>
            <a:ext cx="8042099" cy="4724370"/>
          </a:xfr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http://www.enaee.eu/wp-assets-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enaee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/uploads/2012/02/EAFSG_full_nov_voruebergehend.pdf</a:t>
            </a:r>
          </a:p>
          <a:p>
            <a:pPr algn="l"/>
            <a:endParaRPr lang="it-IT" sz="800" dirty="0">
              <a:latin typeface="Comic Sans MS" panose="030F0702030302020204" pitchFamily="66" charset="0"/>
            </a:endParaRPr>
          </a:p>
          <a:p>
            <a:pPr algn="l"/>
            <a:r>
              <a:rPr lang="it-IT" sz="2200" b="1" i="1" dirty="0">
                <a:latin typeface="Comic Sans MS" panose="030F0702030302020204" pitchFamily="66" charset="0"/>
              </a:rPr>
              <a:t>2.4 Programme Management </a:t>
            </a:r>
          </a:p>
          <a:p>
            <a:pPr algn="l"/>
            <a:r>
              <a:rPr lang="it-IT" sz="2200" i="1" dirty="0">
                <a:latin typeface="Comic Sans MS" panose="030F0702030302020204" pitchFamily="66" charset="0"/>
              </a:rPr>
              <a:t>2.4.1 </a:t>
            </a:r>
            <a:r>
              <a:rPr lang="it-IT" sz="2200" i="1" u="sng" dirty="0">
                <a:latin typeface="Comic Sans MS" panose="030F0702030302020204" pitchFamily="66" charset="0"/>
              </a:rPr>
              <a:t>Programme </a:t>
            </a:r>
            <a:r>
              <a:rPr lang="it-IT" sz="2200" i="1" u="sng" dirty="0" err="1">
                <a:latin typeface="Comic Sans MS" panose="030F0702030302020204" pitchFamily="66" charset="0"/>
              </a:rPr>
              <a:t>Aim</a:t>
            </a:r>
            <a:r>
              <a:rPr lang="it-IT" sz="2200" i="1" dirty="0" err="1">
                <a:latin typeface="Comic Sans MS" panose="030F0702030302020204" pitchFamily="66" charset="0"/>
              </a:rPr>
              <a:t>s</a:t>
            </a:r>
            <a:r>
              <a:rPr lang="it-IT" sz="2200" i="1" dirty="0">
                <a:latin typeface="Comic Sans MS" panose="030F0702030302020204" pitchFamily="66" charset="0"/>
              </a:rPr>
              <a:t> </a:t>
            </a:r>
            <a:r>
              <a:rPr lang="it-IT" sz="2000" i="1" dirty="0">
                <a:latin typeface="Comic Sans MS" panose="030F0702030302020204" pitchFamily="66" charset="0"/>
              </a:rPr>
              <a:t>(=Programme educational </a:t>
            </a:r>
            <a:r>
              <a:rPr lang="it-IT" sz="2000" i="1" dirty="0" err="1">
                <a:latin typeface="Comic Sans MS" panose="030F0702030302020204" pitchFamily="66" charset="0"/>
              </a:rPr>
              <a:t>objectives</a:t>
            </a:r>
            <a:r>
              <a:rPr lang="it-IT" sz="2000" i="1" dirty="0">
                <a:latin typeface="Comic Sans MS" panose="030F0702030302020204" pitchFamily="66" charset="0"/>
              </a:rPr>
              <a:t>) *</a:t>
            </a:r>
          </a:p>
          <a:p>
            <a:r>
              <a:rPr lang="en-US" sz="2200" i="1" dirty="0">
                <a:latin typeface="Comic Sans MS" panose="030F0702030302020204" pitchFamily="66" charset="0"/>
              </a:rPr>
              <a:t>The aims of accredited programmes must reflect the needs of employers and other stakeholders. The programme outcomes must be demonstrably consistent with the aims. 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_________________</a:t>
            </a:r>
          </a:p>
          <a:p>
            <a:pPr marL="268288" indent="-268288" algn="just"/>
            <a:r>
              <a:rPr lang="en-GB" sz="2000" b="1" dirty="0">
                <a:latin typeface="Comic Sans MS" panose="030F0702030302020204" pitchFamily="66" charset="0"/>
              </a:rPr>
              <a:t>*</a:t>
            </a:r>
            <a:r>
              <a:rPr lang="en-GB" sz="2200" dirty="0">
                <a:latin typeface="Comic Sans MS" panose="030F0702030302020204" pitchFamily="66" charset="0"/>
              </a:rPr>
              <a:t> </a:t>
            </a:r>
            <a:r>
              <a:rPr lang="en-GB" sz="2200" b="1" dirty="0">
                <a:latin typeface="Comic Sans MS" panose="030F0702030302020204" pitchFamily="66" charset="0"/>
              </a:rPr>
              <a:t>Programme aims</a:t>
            </a:r>
            <a:r>
              <a:rPr lang="en-GB" sz="2200" dirty="0">
                <a:latin typeface="Comic Sans MS" panose="030F0702030302020204" pitchFamily="66" charset="0"/>
              </a:rPr>
              <a:t>: Functions / roles / activities students are to be prepared for and associated key competences to be developed and obtained by graduates. </a:t>
            </a:r>
            <a:r>
              <a:rPr lang="en-US" sz="2200" dirty="0" err="1">
                <a:latin typeface="Comic Sans MS" panose="030F0702030302020204" pitchFamily="66" charset="0"/>
              </a:rPr>
              <a:t>Programme</a:t>
            </a:r>
            <a:r>
              <a:rPr lang="en-US" sz="2200" dirty="0">
                <a:latin typeface="Comic Sans MS" panose="030F0702030302020204" pitchFamily="66" charset="0"/>
              </a:rPr>
              <a:t> aims are based on the educational needs of the stakeholders. </a:t>
            </a:r>
            <a:endParaRPr lang="en-US" sz="2200" i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B35C92FE-ED67-4927-93E5-B48553E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F38DDB0-B680-4C94-B112-B2F84C2B9C24}"/>
              </a:ext>
            </a:extLst>
          </p:cNvPr>
          <p:cNvSpPr/>
          <p:nvPr/>
        </p:nvSpPr>
        <p:spPr>
          <a:xfrm>
            <a:off x="539440" y="883595"/>
            <a:ext cx="7685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EUR-ACE Framework Standards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295862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50663"/>
              </p:ext>
            </p:extLst>
          </p:nvPr>
        </p:nvGraphicFramePr>
        <p:xfrm>
          <a:off x="751842" y="1628800"/>
          <a:ext cx="7848872" cy="4629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2814">
                  <a:extLst>
                    <a:ext uri="{9D8B030D-6E8A-4147-A177-3AD203B41FA5}">
                      <a16:colId xmlns:a16="http://schemas.microsoft.com/office/drawing/2014/main" val="956941532"/>
                    </a:ext>
                  </a:extLst>
                </a:gridCol>
                <a:gridCol w="5426058">
                  <a:extLst>
                    <a:ext uri="{9D8B030D-6E8A-4147-A177-3AD203B41FA5}">
                      <a16:colId xmlns:a16="http://schemas.microsoft.com/office/drawing/2014/main" val="3030032752"/>
                    </a:ext>
                  </a:extLst>
                </a:gridCol>
              </a:tblGrid>
              <a:tr h="2719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1.1 Educational needs of the labour market and other stakeholders</a:t>
                      </a:r>
                      <a:endParaRPr lang="it-IT" sz="2200" i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b="1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Documentation to be provided </a:t>
                      </a:r>
                      <a:endParaRPr lang="it-IT" sz="2200" b="1" i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200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Relevant industry and labour market organisations and other stakeholders consulted, and methods and schedule of consultation. </a:t>
                      </a:r>
                      <a:endParaRPr lang="it-IT" sz="2200" i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Identified educational needs of the labour market</a:t>
                      </a:r>
                      <a:r>
                        <a:rPr lang="en-GB" sz="2200" i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2200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and other stakeholders. </a:t>
                      </a:r>
                      <a:endParaRPr lang="it-IT" sz="2200" i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15594"/>
                  </a:ext>
                </a:extLst>
              </a:tr>
              <a:tr h="958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200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1.2 Programme </a:t>
                      </a:r>
                      <a:r>
                        <a:rPr lang="it-IT" sz="2200" i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Aims</a:t>
                      </a:r>
                      <a:r>
                        <a:rPr lang="it-IT" sz="2200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it-IT" sz="2200" i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b="1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Documentation to be provided</a:t>
                      </a:r>
                      <a:r>
                        <a:rPr lang="en-GB" sz="2200" b="1" i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it-IT" sz="2200" b="1" i="1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Set of Programme Aims.</a:t>
                      </a:r>
                      <a:endParaRPr lang="it-IT" sz="2200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323227"/>
                  </a:ext>
                </a:extLst>
              </a:tr>
              <a:tr h="951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200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1.3 Programme </a:t>
                      </a:r>
                      <a:r>
                        <a:rPr lang="it-IT" sz="2200" i="1" dirty="0" err="1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outcomes</a:t>
                      </a:r>
                      <a:endParaRPr lang="it-IT" sz="2200" i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2200" b="1" i="1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</a:rPr>
                        <a:t>Documentation to be provided </a:t>
                      </a:r>
                      <a:endParaRPr lang="it-IT" sz="2200" b="1" i="1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200" i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Set of programme outcomes. </a:t>
                      </a:r>
                      <a:endParaRPr lang="it-IT" sz="2200" i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74606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AB3F1CB8-C3D4-4627-944F-6C061A90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C9EE439-51B5-4E5C-B32A-42C8062747CB}"/>
              </a:ext>
            </a:extLst>
          </p:cNvPr>
          <p:cNvSpPr/>
          <p:nvPr/>
        </p:nvSpPr>
        <p:spPr>
          <a:xfrm>
            <a:off x="539440" y="883595"/>
            <a:ext cx="4136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ENAEE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Programme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Aims</a:t>
            </a:r>
            <a:endParaRPr lang="it-IT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50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87261" y="1844824"/>
            <a:ext cx="6585501" cy="2785378"/>
          </a:xfr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GB" altLang="it-IT" sz="2800" dirty="0">
                <a:latin typeface="+mj-lt"/>
              </a:rPr>
              <a:t>Implementing Study Programmes consistent with TUNING requirements: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it-IT" sz="2700" b="1" dirty="0">
                <a:solidFill>
                  <a:srgbClr val="FF0000"/>
                </a:solidFill>
                <a:latin typeface="+mj-lt"/>
              </a:rPr>
              <a:t>Accreditation Criteria established by the Accreditation Board for Engineering and Technology (ABET)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https://www.abet.org/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A3DA5610-1896-4F82-BA19-C13B95CF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9CB85A3-DCBC-477F-AC4B-8244B630D7CB}"/>
              </a:ext>
            </a:extLst>
          </p:cNvPr>
          <p:cNvSpPr/>
          <p:nvPr/>
        </p:nvSpPr>
        <p:spPr>
          <a:xfrm>
            <a:off x="539552" y="90872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Case study of Student-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Centred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 SP implementation </a:t>
            </a:r>
            <a:r>
              <a:rPr lang="en-US" sz="2800" b="1" i="1" dirty="0">
                <a:solidFill>
                  <a:srgbClr val="FF0000"/>
                </a:solidFill>
                <a:latin typeface="Calibri Light" panose="020F0302020204030204"/>
              </a:rPr>
              <a:t>- ABET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3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542838" cy="3108543"/>
          </a:xfr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200" b="1" i="1" dirty="0">
                <a:latin typeface="Comic Sans MS" panose="030F0702030302020204" pitchFamily="66" charset="0"/>
              </a:rPr>
              <a:t>Criterion 2.  Program Educational </a:t>
            </a:r>
            <a:r>
              <a:rPr lang="it-IT" sz="2200" b="1" i="1" dirty="0" err="1">
                <a:latin typeface="Comic Sans MS" panose="030F0702030302020204" pitchFamily="66" charset="0"/>
              </a:rPr>
              <a:t>Objectives</a:t>
            </a:r>
            <a:r>
              <a:rPr lang="it-IT" sz="2200" b="1" i="1" dirty="0">
                <a:latin typeface="Comic Sans MS" panose="030F0702030302020204" pitchFamily="66" charset="0"/>
              </a:rPr>
              <a:t> </a:t>
            </a:r>
            <a:r>
              <a:rPr lang="it-IT" sz="2200" i="1" dirty="0">
                <a:latin typeface="Comic Sans MS" panose="030F0702030302020204" pitchFamily="66" charset="0"/>
              </a:rPr>
              <a:t>*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i="1" dirty="0">
                <a:latin typeface="Comic Sans MS" panose="030F0702030302020204" pitchFamily="66" charset="0"/>
              </a:rPr>
              <a:t>The SP must have published program educational objectives that are consistent with the mission of the institution, the needs of the program’s various constituencies, and these criteria.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______________________</a:t>
            </a:r>
          </a:p>
          <a:p>
            <a:pPr marL="226800" indent="-226800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omic Sans MS" panose="030F0702030302020204" pitchFamily="66" charset="0"/>
              </a:rPr>
              <a:t>* </a:t>
            </a:r>
            <a:r>
              <a:rPr lang="en-US" sz="1400" b="1" dirty="0">
                <a:latin typeface="Comic Sans MS" panose="030F0702030302020204" pitchFamily="66" charset="0"/>
              </a:rPr>
              <a:t>Program Educational Objectives</a:t>
            </a:r>
            <a:r>
              <a:rPr lang="en-US" sz="1400" dirty="0">
                <a:latin typeface="Comic Sans MS" panose="030F0702030302020204" pitchFamily="66" charset="0"/>
              </a:rPr>
              <a:t>:</a:t>
            </a:r>
            <a:r>
              <a:rPr lang="en-US" sz="1400" b="1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Program educational objectives are broad statements that describe what graduates are expected to attain within a few years of graduation.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latin typeface="Comic Sans MS" panose="030F0702030302020204" pitchFamily="66" charset="0"/>
              </a:rPr>
              <a:t>Program educational objectives are based on the needs of the program’s constituencies. </a:t>
            </a:r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B2B00AF-F81D-4B86-898E-B4E96C43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7670FF5-77CA-43B5-A5A5-F734220DDE7B}"/>
              </a:ext>
            </a:extLst>
          </p:cNvPr>
          <p:cNvSpPr/>
          <p:nvPr/>
        </p:nvSpPr>
        <p:spPr>
          <a:xfrm>
            <a:off x="539440" y="883595"/>
            <a:ext cx="2253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ABET criteria</a:t>
            </a:r>
            <a:endParaRPr lang="it-IT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3D9039AB-75AA-442A-8620-5F69D0C89E42}"/>
              </a:ext>
            </a:extLst>
          </p:cNvPr>
          <p:cNvSpPr txBox="1">
            <a:spLocks/>
          </p:cNvSpPr>
          <p:nvPr/>
        </p:nvSpPr>
        <p:spPr>
          <a:xfrm>
            <a:off x="971600" y="5006786"/>
            <a:ext cx="7542838" cy="14465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2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11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23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34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46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57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69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80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91" indent="0" algn="ctr" defTabSz="68582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200" b="1" i="1" dirty="0">
                <a:latin typeface="Comic Sans MS" panose="030F0702030302020204" pitchFamily="66" charset="0"/>
              </a:rPr>
              <a:t>Criterion 3.  </a:t>
            </a:r>
            <a:r>
              <a:rPr lang="it-IT" sz="2200" b="1" i="1" dirty="0" err="1">
                <a:latin typeface="Comic Sans MS" panose="030F0702030302020204" pitchFamily="66" charset="0"/>
              </a:rPr>
              <a:t>Student</a:t>
            </a:r>
            <a:r>
              <a:rPr lang="it-IT" sz="2200" b="1" i="1" dirty="0">
                <a:latin typeface="Comic Sans MS" panose="030F0702030302020204" pitchFamily="66" charset="0"/>
              </a:rPr>
              <a:t> </a:t>
            </a:r>
            <a:r>
              <a:rPr lang="it-IT" sz="2200" b="1" i="1" dirty="0" err="1">
                <a:latin typeface="Comic Sans MS" panose="030F0702030302020204" pitchFamily="66" charset="0"/>
              </a:rPr>
              <a:t>Outcomes</a:t>
            </a:r>
            <a:r>
              <a:rPr lang="it-IT" sz="2200" b="1" i="1" dirty="0">
                <a:latin typeface="Comic Sans MS" panose="030F0702030302020204" pitchFamily="66" charset="0"/>
              </a:rPr>
              <a:t> </a:t>
            </a:r>
            <a:endParaRPr lang="it-IT" sz="2200" i="1" dirty="0">
              <a:latin typeface="Comic Sans MS" panose="030F0702030302020204" pitchFamily="66" charset="0"/>
            </a:endParaRP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latin typeface="Comic Sans MS" panose="030F0702030302020204" pitchFamily="66" charset="0"/>
              </a:rPr>
              <a:t>The program must have documented student outcomes that prepare graduates to attain the program educational objectives.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28349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488832" cy="3293209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The SP should identify the educational needs of all its stakeholders and </a:t>
            </a:r>
            <a:r>
              <a:rPr lang="en-GB" sz="2800" b="1" dirty="0"/>
              <a:t>in particular those of the local labour market</a:t>
            </a:r>
            <a:r>
              <a:rPr lang="en-GB" sz="2800" dirty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The </a:t>
            </a:r>
            <a:r>
              <a:rPr lang="en-GB" sz="2800" b="1" dirty="0"/>
              <a:t>educational needs should be identified </a:t>
            </a:r>
            <a:r>
              <a:rPr lang="en-GB" sz="2800" dirty="0"/>
              <a:t>in terms of functions / roles / activities expected for the graduates in the first years of their placement in the labour market and required competences.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DCD00C47-5EB8-4D76-A6DB-972651D2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E96D359-5832-40D6-AEAC-2F0B0B7BF71E}"/>
              </a:ext>
            </a:extLst>
          </p:cNvPr>
          <p:cNvSpPr/>
          <p:nvPr/>
        </p:nvSpPr>
        <p:spPr>
          <a:xfrm>
            <a:off x="539440" y="883595"/>
            <a:ext cx="6353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Identification of the educational needs</a:t>
            </a:r>
            <a:endParaRPr lang="it-IT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156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560840" cy="4724370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2200" i="1" dirty="0"/>
              <a:t>Ways of identification of the educational needs of the labour market of reference: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2200" i="1" dirty="0"/>
          </a:p>
          <a:p>
            <a:pPr marL="449263" lvl="0" indent="-449263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200" b="1" i="1" dirty="0"/>
              <a:t>documents, studies, labour market analysis </a:t>
            </a:r>
            <a:r>
              <a:rPr lang="en-GB" sz="2200" i="1" dirty="0"/>
              <a:t>of the external stakeholders (Ministries, organisations representative of the production, services and professions world, etc.); </a:t>
            </a:r>
            <a:endParaRPr lang="it-IT" sz="2200" i="1" dirty="0"/>
          </a:p>
          <a:p>
            <a:pPr marL="449263" lvl="0" indent="-449263" algn="just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200" b="1" i="1" dirty="0"/>
              <a:t>direct contacts with organisations representative </a:t>
            </a:r>
            <a:r>
              <a:rPr lang="en-GB" sz="2200" i="1" dirty="0"/>
              <a:t>of the production, services and professions world and/or employers by questionnaires, interviews, focus groups, etc.; </a:t>
            </a:r>
          </a:p>
          <a:p>
            <a:pPr marL="449263" lvl="0" indent="-449263" algn="just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200" b="1" i="1" dirty="0">
                <a:solidFill>
                  <a:prstClr val="black"/>
                </a:solidFill>
              </a:rPr>
              <a:t>relationships with </a:t>
            </a:r>
            <a:r>
              <a:rPr lang="en-GB" sz="2200" i="1" dirty="0">
                <a:solidFill>
                  <a:prstClr val="black"/>
                </a:solidFill>
              </a:rPr>
              <a:t>organisations for carrying out training periods outside the University (in companies, etc.) by students; </a:t>
            </a:r>
            <a:endParaRPr lang="it-IT" sz="2200" i="1" dirty="0">
              <a:solidFill>
                <a:prstClr val="black"/>
              </a:solidFill>
            </a:endParaRPr>
          </a:p>
          <a:p>
            <a:pPr marL="449263" lvl="0" indent="-449263" algn="just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200" b="1" i="1" dirty="0">
                <a:solidFill>
                  <a:prstClr val="black"/>
                </a:solidFill>
              </a:rPr>
              <a:t>results of the graduates’ placement</a:t>
            </a:r>
            <a:r>
              <a:rPr lang="en-GB" sz="2200" i="1" dirty="0">
                <a:solidFill>
                  <a:prstClr val="black"/>
                </a:solidFill>
              </a:rPr>
              <a:t> in the labour market.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325EE775-5F06-42D6-8ADB-8E8C05E5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371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0232" y="1856259"/>
            <a:ext cx="7120160" cy="4201150"/>
          </a:xfr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GB" sz="2800" dirty="0"/>
              <a:t>The SP should define </a:t>
            </a:r>
            <a:r>
              <a:rPr lang="en-GB" sz="2800" b="1" dirty="0"/>
              <a:t>educational objectives in terms of: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800" b="1" dirty="0"/>
              <a:t>professional profiles of the graduates, 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800" b="1" dirty="0"/>
              <a:t>functions / roles / activities students are prepared,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800" b="1" dirty="0"/>
              <a:t>associated key competences </a:t>
            </a:r>
            <a:r>
              <a:rPr lang="en-GB" sz="2800" dirty="0"/>
              <a:t>to be developed and obtained by graduates, consistent with the mission of the </a:t>
            </a:r>
            <a:r>
              <a:rPr lang="en-GB" sz="2800" dirty="0" err="1"/>
              <a:t>HEI</a:t>
            </a:r>
            <a:r>
              <a:rPr lang="en-GB" sz="2800" dirty="0"/>
              <a:t> and the identified educational needs.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AEB01BB2-6675-411F-8A45-20C7304A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162B52-8A47-44DA-9855-0DF215154256}"/>
              </a:ext>
            </a:extLst>
          </p:cNvPr>
          <p:cNvSpPr/>
          <p:nvPr/>
        </p:nvSpPr>
        <p:spPr>
          <a:xfrm>
            <a:off x="539440" y="883595"/>
            <a:ext cx="7838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Definition of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programme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educational objectives</a:t>
            </a:r>
          </a:p>
        </p:txBody>
      </p:sp>
    </p:spTree>
    <p:extLst>
      <p:ext uri="{BB962C8B-B14F-4D97-AF65-F5344CB8AC3E}">
        <p14:creationId xmlns:p14="http://schemas.microsoft.com/office/powerpoint/2010/main" val="3279294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95652" y="1826603"/>
            <a:ext cx="7488832" cy="3693319"/>
          </a:xfrm>
        </p:spPr>
        <p:txBody>
          <a:bodyPr>
            <a:sp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GB" sz="2800" dirty="0"/>
              <a:t>The study programme should define </a:t>
            </a:r>
            <a:r>
              <a:rPr lang="en-GB" sz="2800" b="1" dirty="0"/>
              <a:t>programme learning outcomes, in terms of: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800" b="1" dirty="0"/>
              <a:t>what students are expected to know, understand and/or be able to demonstrate</a:t>
            </a:r>
            <a:r>
              <a:rPr lang="en-GB" sz="2800" dirty="0"/>
              <a:t> at the ending of the educational process, 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en-GB" sz="2800" dirty="0"/>
              <a:t>consistent with the national qualification framework, if any, and the established educational objectives (programme competences).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E7B5D90B-9EC3-427B-A10E-B2EC36BD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9C807F-6D5A-458D-92D7-AAFDBF576BF7}"/>
              </a:ext>
            </a:extLst>
          </p:cNvPr>
          <p:cNvSpPr/>
          <p:nvPr/>
        </p:nvSpPr>
        <p:spPr>
          <a:xfrm>
            <a:off x="670388" y="908720"/>
            <a:ext cx="6912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Definition of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programme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620139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6237" y="1988840"/>
            <a:ext cx="7488832" cy="2185214"/>
          </a:xfrm>
        </p:spPr>
        <p:txBody>
          <a:bodyPr>
            <a:spAutoFit/>
          </a:bodyPr>
          <a:lstStyle/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800" b="1" dirty="0"/>
              <a:t>Definition of the curriculum </a:t>
            </a:r>
            <a:r>
              <a:rPr lang="it-IT" sz="2800" i="1" dirty="0"/>
              <a:t>(</a:t>
            </a:r>
            <a:r>
              <a:rPr lang="en-GB" altLang="it-IT" sz="2800" i="1" dirty="0"/>
              <a:t>approved set of course units)</a:t>
            </a:r>
          </a:p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it-IT" sz="1400" i="1" dirty="0"/>
          </a:p>
          <a:p>
            <a:pPr marL="457200" lvl="0" indent="-457200" algn="l">
              <a:lnSpc>
                <a:spcPct val="100000"/>
              </a:lnSpc>
              <a:spcBef>
                <a:spcPts val="6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sz="2800" b="1" dirty="0"/>
              <a:t>Definition of the characteristics of the course units</a:t>
            </a:r>
            <a:r>
              <a:rPr lang="en-GB" sz="2800" dirty="0"/>
              <a:t> (or modules)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2E64F62D-1247-4EB9-9079-3FE3256B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DDAC068-8D2B-41E0-9C66-07640DC3618A}"/>
              </a:ext>
            </a:extLst>
          </p:cNvPr>
          <p:cNvSpPr/>
          <p:nvPr/>
        </p:nvSpPr>
        <p:spPr>
          <a:xfrm>
            <a:off x="656215" y="980728"/>
            <a:ext cx="5550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Definition of the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programme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structure</a:t>
            </a:r>
            <a:endParaRPr lang="it-IT" sz="28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32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E68226-ADF5-4050-91BF-0B26EDE1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83A2-589D-42C0-B3C0-BD9166839D44}" type="slidenum">
              <a:rPr lang="it-IT" smtClean="0"/>
              <a:t>3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33D1D1-8EC8-4F9E-98CC-6862B5713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742089" cy="57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71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4231" y="1700808"/>
            <a:ext cx="7488832" cy="3360920"/>
          </a:xfrm>
        </p:spPr>
        <p:txBody>
          <a:bodyPr>
            <a:spAutoFit/>
          </a:bodyPr>
          <a:lstStyle/>
          <a:p>
            <a:pPr lvl="0" algn="just" defTabSz="914400">
              <a:spcBef>
                <a:spcPct val="0"/>
              </a:spcBef>
            </a:pPr>
            <a:r>
              <a:rPr lang="en-GB" altLang="it-IT" sz="2800" kern="1200" dirty="0">
                <a:solidFill>
                  <a:srgbClr val="000066"/>
                </a:solidFill>
              </a:rPr>
              <a:t>Generally the info supplied by </a:t>
            </a:r>
            <a:r>
              <a:rPr lang="en-GB" altLang="it-IT" sz="2800" dirty="0">
                <a:solidFill>
                  <a:srgbClr val="000066"/>
                </a:solidFill>
              </a:rPr>
              <a:t>agencies carrying  out programme </a:t>
            </a:r>
            <a:r>
              <a:rPr lang="en-GB" altLang="it-IT" sz="2800" kern="1200" dirty="0">
                <a:solidFill>
                  <a:srgbClr val="000066"/>
                </a:solidFill>
              </a:rPr>
              <a:t>evaluation / accreditation operating at European level, such as:</a:t>
            </a:r>
          </a:p>
          <a:p>
            <a:pPr lvl="0" algn="just" defTabSz="914400" eaLnBrk="1" hangingPunct="1">
              <a:spcBef>
                <a:spcPct val="0"/>
              </a:spcBef>
              <a:buClrTx/>
              <a:buSzTx/>
            </a:pPr>
            <a:endParaRPr lang="en-GB" altLang="it-IT" sz="1200" kern="1200" dirty="0">
              <a:solidFill>
                <a:srgbClr val="000066"/>
              </a:solidFill>
            </a:endParaRPr>
          </a:p>
          <a:p>
            <a:pPr marL="449263" lvl="0" indent="-449263" algn="just" defTabSz="914400" eaLnBrk="1" hangingPunct="1">
              <a:spcBef>
                <a:spcPct val="0"/>
              </a:spcBef>
              <a:buClr>
                <a:srgbClr val="469A38"/>
              </a:buClr>
              <a:buSzTx/>
              <a:buFontTx/>
              <a:buChar char="•"/>
            </a:pPr>
            <a:r>
              <a:rPr lang="en-GB" altLang="it-IT" sz="2800" kern="1200" dirty="0">
                <a:solidFill>
                  <a:srgbClr val="000066"/>
                </a:solidFill>
              </a:rPr>
              <a:t>the </a:t>
            </a:r>
            <a:r>
              <a:rPr lang="en-GB" altLang="it-IT" sz="2800" b="1" i="1" kern="1200" dirty="0">
                <a:solidFill>
                  <a:srgbClr val="000066"/>
                </a:solidFill>
              </a:rPr>
              <a:t>curriculum</a:t>
            </a:r>
            <a:r>
              <a:rPr lang="en-GB" altLang="it-IT" sz="2800" kern="1200" dirty="0">
                <a:solidFill>
                  <a:srgbClr val="000066"/>
                </a:solidFill>
              </a:rPr>
              <a:t>, with the list of the course units, their sequence (year and semester of delivery), the number of ECTS credits associated at each unit (and the unit lecturer) </a:t>
            </a:r>
            <a:r>
              <a:rPr lang="en-GB" altLang="it-IT" sz="2800" i="1" kern="1200" dirty="0">
                <a:solidFill>
                  <a:srgbClr val="000066"/>
                </a:solidFill>
              </a:rPr>
              <a:t>(see the following table).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44890"/>
              </p:ext>
            </p:extLst>
          </p:nvPr>
        </p:nvGraphicFramePr>
        <p:xfrm>
          <a:off x="974231" y="5157192"/>
          <a:ext cx="7527377" cy="1036152"/>
        </p:xfrm>
        <a:graphic>
          <a:graphicData uri="http://schemas.openxmlformats.org/drawingml/2006/table">
            <a:tbl>
              <a:tblPr/>
              <a:tblGrid>
                <a:gridCol w="137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9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Year</a:t>
                      </a: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kumimoji="0" lang="it-IT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Semester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678" marB="4567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Course Unit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ECTS </a:t>
                      </a:r>
                      <a:r>
                        <a:rPr kumimoji="0" lang="it-IT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Credits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kumimoji="0" lang="it-IT" alt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Lecturer</a:t>
                      </a: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 Narrow" panose="020B0606020202030204" pitchFamily="34" charset="0"/>
                        </a:rPr>
                        <a:t>/s)</a:t>
                      </a:r>
                    </a:p>
                  </a:txBody>
                  <a:tcPr marT="45678" marB="456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…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1B3C1A7F-6A9B-44B7-8577-DDD54109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723D1A0-E8BD-4A6D-AC0A-78F0889BC597}"/>
              </a:ext>
            </a:extLst>
          </p:cNvPr>
          <p:cNvSpPr/>
          <p:nvPr/>
        </p:nvSpPr>
        <p:spPr>
          <a:xfrm>
            <a:off x="683568" y="950737"/>
            <a:ext cx="403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Definition of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2074838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4499" y="1916832"/>
            <a:ext cx="7704856" cy="4216539"/>
          </a:xfrm>
        </p:spPr>
        <p:txBody>
          <a:bodyPr>
            <a:spAutoFit/>
          </a:bodyPr>
          <a:lstStyle/>
          <a:p>
            <a:pPr lvl="0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GB" altLang="it-IT" sz="2800" kern="1200" dirty="0">
                <a:solidFill>
                  <a:srgbClr val="000066"/>
                </a:solidFill>
              </a:rPr>
              <a:t>An important role in the definition of the curriculum should be played by the </a:t>
            </a:r>
            <a:r>
              <a:rPr lang="en-GB" altLang="it-IT" sz="2800" b="1" kern="1200" dirty="0">
                <a:solidFill>
                  <a:srgbClr val="000066"/>
                </a:solidFill>
              </a:rPr>
              <a:t>European Credit Transfer and Accumulation System (ECTS).</a:t>
            </a:r>
          </a:p>
          <a:p>
            <a:pPr lvl="0"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endParaRPr lang="en-GB" altLang="it-IT" sz="2800" b="1" dirty="0">
              <a:solidFill>
                <a:srgbClr val="000066"/>
              </a:solidFill>
            </a:endParaRPr>
          </a:p>
          <a:p>
            <a:pPr lvl="0" algn="just" defTabSz="914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it-IT" b="1" i="1" dirty="0">
                <a:solidFill>
                  <a:srgbClr val="000066"/>
                </a:solidFill>
              </a:rPr>
              <a:t>ECTS is used as a tool for designing curricula since:</a:t>
            </a:r>
          </a:p>
          <a:p>
            <a:pPr marL="285750" lvl="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it-IT" i="1" dirty="0">
                <a:solidFill>
                  <a:srgbClr val="000066"/>
                </a:solidFill>
              </a:rPr>
              <a:t>It expresses student workload measured in time, </a:t>
            </a:r>
          </a:p>
          <a:p>
            <a:pPr marL="285750" lvl="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it-IT" i="1" dirty="0">
                <a:solidFill>
                  <a:srgbClr val="000066"/>
                </a:solidFill>
              </a:rPr>
              <a:t>It allows </a:t>
            </a:r>
            <a:r>
              <a:rPr lang="en-GB" altLang="it-IT" i="1" dirty="0" err="1">
                <a:solidFill>
                  <a:srgbClr val="000066"/>
                </a:solidFill>
              </a:rPr>
              <a:t>HEIs</a:t>
            </a:r>
            <a:r>
              <a:rPr lang="en-GB" altLang="it-IT" i="1" dirty="0">
                <a:solidFill>
                  <a:srgbClr val="000066"/>
                </a:solidFill>
              </a:rPr>
              <a:t> to plan the most effective way to achieve desired results within the length of the degree programmes,</a:t>
            </a:r>
          </a:p>
          <a:p>
            <a:pPr marL="285750" lvl="0" indent="-285750" algn="just" defTabSz="91440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it-IT" i="1" dirty="0">
                <a:solidFill>
                  <a:srgbClr val="000066"/>
                </a:solidFill>
              </a:rPr>
              <a:t>It</a:t>
            </a:r>
            <a:r>
              <a:rPr lang="en-GB" altLang="it-IT" b="1" i="1" dirty="0">
                <a:solidFill>
                  <a:srgbClr val="000066"/>
                </a:solidFill>
              </a:rPr>
              <a:t> permits the best planning of students’ time to achieve the aims of the educational process</a:t>
            </a:r>
            <a:r>
              <a:rPr lang="en-GB" altLang="it-IT" i="1" dirty="0">
                <a:solidFill>
                  <a:srgbClr val="000066"/>
                </a:solidFill>
              </a:rPr>
              <a:t>, rather than considering teachers’ time as a limit and students’ time as basically limitless.</a:t>
            </a:r>
            <a:endParaRPr lang="en-GB" sz="36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B65B589B-EA2C-4880-BCB0-47530F86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CEB3A6-5098-4BC7-86CF-8055CB3F9E5D}"/>
              </a:ext>
            </a:extLst>
          </p:cNvPr>
          <p:cNvSpPr/>
          <p:nvPr/>
        </p:nvSpPr>
        <p:spPr>
          <a:xfrm>
            <a:off x="539440" y="883595"/>
            <a:ext cx="8334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European Credit Transfer and Accumulation System (ECTS)</a:t>
            </a:r>
          </a:p>
        </p:txBody>
      </p:sp>
    </p:spTree>
    <p:extLst>
      <p:ext uri="{BB962C8B-B14F-4D97-AF65-F5344CB8AC3E}">
        <p14:creationId xmlns:p14="http://schemas.microsoft.com/office/powerpoint/2010/main" val="1913251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488832" cy="4732065"/>
          </a:xfrm>
        </p:spPr>
        <p:txBody>
          <a:bodyPr>
            <a:spAutoFit/>
          </a:bodyPr>
          <a:lstStyle/>
          <a:p>
            <a:pPr lvl="0" algn="just"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</a:pPr>
            <a:r>
              <a:rPr lang="en-GB" altLang="it-IT" sz="2400" kern="1200" dirty="0">
                <a:solidFill>
                  <a:srgbClr val="000066"/>
                </a:solidFill>
              </a:rPr>
              <a:t>For each course unit a SP should define at least:</a:t>
            </a:r>
          </a:p>
          <a:p>
            <a:pPr marL="360363" lvl="0" indent="-360363" algn="just"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</a:pPr>
            <a:r>
              <a:rPr lang="en-GB" altLang="it-IT" sz="2000" b="1" kern="1200" dirty="0">
                <a:solidFill>
                  <a:srgbClr val="000066"/>
                </a:solidFill>
              </a:rPr>
              <a:t>SP name</a:t>
            </a:r>
            <a:r>
              <a:rPr lang="en-GB" altLang="it-IT" sz="2000" b="1" dirty="0">
                <a:solidFill>
                  <a:srgbClr val="000066"/>
                </a:solidFill>
              </a:rPr>
              <a:t>, </a:t>
            </a:r>
            <a:r>
              <a:rPr lang="en-GB" altLang="it-IT" sz="2000" b="1" kern="1200" dirty="0">
                <a:solidFill>
                  <a:srgbClr val="000066"/>
                </a:solidFill>
              </a:rPr>
              <a:t>number of ECTS credits, list of</a:t>
            </a:r>
            <a:r>
              <a:rPr lang="en-GB" altLang="it-IT" sz="2000" kern="1200" dirty="0">
                <a:solidFill>
                  <a:srgbClr val="000066"/>
                </a:solidFill>
              </a:rPr>
              <a:t> </a:t>
            </a:r>
            <a:r>
              <a:rPr lang="en-GB" altLang="it-IT" sz="2000" b="1" kern="1200" dirty="0">
                <a:solidFill>
                  <a:srgbClr val="000066"/>
                </a:solidFill>
              </a:rPr>
              <a:t>lecturer</a:t>
            </a:r>
            <a:r>
              <a:rPr lang="it-IT" altLang="it-IT" sz="2000" b="1" kern="1200" dirty="0">
                <a:solidFill>
                  <a:srgbClr val="000066"/>
                </a:solidFill>
              </a:rPr>
              <a:t>/s)</a:t>
            </a:r>
            <a:r>
              <a:rPr lang="it-IT" altLang="it-IT" sz="2000" kern="1200" dirty="0">
                <a:solidFill>
                  <a:srgbClr val="000066"/>
                </a:solidFill>
              </a:rPr>
              <a:t>;</a:t>
            </a:r>
            <a:endParaRPr lang="en-GB" altLang="it-IT" sz="2000" kern="1200" dirty="0">
              <a:solidFill>
                <a:srgbClr val="000066"/>
              </a:solidFill>
            </a:endParaRPr>
          </a:p>
          <a:p>
            <a:pPr marL="360363" lvl="0" indent="-360363" algn="just"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</a:pPr>
            <a:r>
              <a:rPr lang="en-GB" altLang="it-IT" sz="2000" b="1" kern="1200" dirty="0">
                <a:solidFill>
                  <a:srgbClr val="FF0000"/>
                </a:solidFill>
              </a:rPr>
              <a:t>learning outcomes specific of the course unit </a:t>
            </a:r>
            <a:r>
              <a:rPr lang="en-GB" altLang="it-IT" sz="2000" b="1" kern="1200" dirty="0">
                <a:solidFill>
                  <a:srgbClr val="000066"/>
                </a:solidFill>
              </a:rPr>
              <a:t>being consistent with the established SP learning outcomes</a:t>
            </a:r>
            <a:r>
              <a:rPr lang="en-GB" altLang="it-IT" sz="2000" kern="1200" dirty="0">
                <a:solidFill>
                  <a:srgbClr val="000066"/>
                </a:solidFill>
              </a:rPr>
              <a:t>;</a:t>
            </a:r>
          </a:p>
          <a:p>
            <a:pPr marL="360363" lvl="0" indent="-360363" algn="just" defTabSz="914400"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B050"/>
              </a:buClr>
              <a:buSzTx/>
              <a:buFont typeface="Wingdings" panose="05000000000000000000" pitchFamily="2" charset="2"/>
              <a:buChar char="§"/>
            </a:pPr>
            <a:r>
              <a:rPr lang="en-GB" altLang="it-IT" sz="2000" b="1" kern="1200" dirty="0">
                <a:solidFill>
                  <a:srgbClr val="000066"/>
                </a:solidFill>
              </a:rPr>
              <a:t>contents (and schedule);</a:t>
            </a:r>
          </a:p>
          <a:p>
            <a:pPr marL="360363" indent="-360363" algn="just" defTabSz="9144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altLang="it-IT" sz="2000" b="1" dirty="0">
                <a:solidFill>
                  <a:srgbClr val="FF0000"/>
                </a:solidFill>
              </a:rPr>
              <a:t>typologies of the educational activities</a:t>
            </a:r>
            <a:r>
              <a:rPr lang="en-GB" altLang="it-IT" sz="2000" dirty="0">
                <a:solidFill>
                  <a:srgbClr val="000066"/>
                </a:solidFill>
              </a:rPr>
              <a:t> </a:t>
            </a:r>
            <a:r>
              <a:rPr lang="en-GB" altLang="it-IT" sz="2000" i="1" dirty="0">
                <a:solidFill>
                  <a:srgbClr val="000066"/>
                </a:solidFill>
              </a:rPr>
              <a:t>(e.g.: theoretical lessons, practical lessons, laboratories, projects, etc.) </a:t>
            </a:r>
            <a:r>
              <a:rPr lang="en-GB" altLang="it-IT" sz="2000" dirty="0">
                <a:solidFill>
                  <a:srgbClr val="000066"/>
                </a:solidFill>
              </a:rPr>
              <a:t>and related </a:t>
            </a:r>
            <a:r>
              <a:rPr lang="en-GB" altLang="it-IT" sz="2000" b="1" dirty="0">
                <a:solidFill>
                  <a:srgbClr val="000066"/>
                </a:solidFill>
              </a:rPr>
              <a:t>forms of education</a:t>
            </a:r>
            <a:r>
              <a:rPr lang="en-GB" altLang="it-IT" sz="2000" dirty="0">
                <a:solidFill>
                  <a:srgbClr val="000066"/>
                </a:solidFill>
              </a:rPr>
              <a:t> </a:t>
            </a:r>
            <a:r>
              <a:rPr lang="en-GB" altLang="it-IT" sz="2000" i="1" dirty="0">
                <a:solidFill>
                  <a:srgbClr val="000066"/>
                </a:solidFill>
              </a:rPr>
              <a:t>(e.g.: face to face education, distance education, etc.)</a:t>
            </a:r>
            <a:r>
              <a:rPr lang="en-GB" altLang="it-IT" sz="2000" dirty="0">
                <a:solidFill>
                  <a:srgbClr val="000066"/>
                </a:solidFill>
              </a:rPr>
              <a:t>; </a:t>
            </a:r>
          </a:p>
          <a:p>
            <a:pPr marL="360363" indent="-360363" algn="just" defTabSz="9144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altLang="it-IT" sz="2000" b="1" dirty="0">
                <a:solidFill>
                  <a:srgbClr val="FF0000"/>
                </a:solidFill>
              </a:rPr>
              <a:t>assessment methods</a:t>
            </a:r>
            <a:r>
              <a:rPr lang="en-GB" altLang="it-IT" sz="2000" dirty="0">
                <a:solidFill>
                  <a:srgbClr val="000066"/>
                </a:solidFill>
              </a:rPr>
              <a:t> </a:t>
            </a:r>
            <a:r>
              <a:rPr lang="en-GB" altLang="it-IT" sz="2000" i="1" dirty="0">
                <a:solidFill>
                  <a:srgbClr val="000066"/>
                </a:solidFill>
              </a:rPr>
              <a:t>(e.g.: written examinations, oral examinations, etc.) </a:t>
            </a:r>
            <a:r>
              <a:rPr lang="en-GB" altLang="it-IT" sz="2000" dirty="0">
                <a:solidFill>
                  <a:srgbClr val="FF0000"/>
                </a:solidFill>
              </a:rPr>
              <a:t>and </a:t>
            </a:r>
            <a:r>
              <a:rPr lang="en-GB" altLang="it-IT" sz="2000" b="1" dirty="0">
                <a:solidFill>
                  <a:srgbClr val="FF0000"/>
                </a:solidFill>
              </a:rPr>
              <a:t>criteria</a:t>
            </a:r>
            <a:r>
              <a:rPr lang="en-GB" altLang="it-IT" sz="2000" dirty="0">
                <a:solidFill>
                  <a:srgbClr val="000066"/>
                </a:solidFill>
              </a:rPr>
              <a:t> </a:t>
            </a:r>
            <a:r>
              <a:rPr lang="en-GB" altLang="it-IT" sz="2000" b="1" dirty="0"/>
              <a:t>for measuring students’ learning</a:t>
            </a:r>
            <a:r>
              <a:rPr lang="en-GB" altLang="it-IT" sz="2000" dirty="0"/>
              <a:t> </a:t>
            </a:r>
            <a:r>
              <a:rPr lang="en-GB" altLang="it-IT" sz="2000" i="1" dirty="0">
                <a:solidFill>
                  <a:srgbClr val="000066"/>
                </a:solidFill>
              </a:rPr>
              <a:t>(e.g.: attribution of a final grade, fitness declaration, etc.</a:t>
            </a:r>
            <a:r>
              <a:rPr lang="en-GB" altLang="it-IT" sz="2000" dirty="0">
                <a:solidFill>
                  <a:srgbClr val="000066"/>
                </a:solidFill>
              </a:rPr>
              <a:t>) and </a:t>
            </a:r>
            <a:r>
              <a:rPr lang="en-GB" altLang="it-IT" sz="2000" b="1" dirty="0">
                <a:solidFill>
                  <a:srgbClr val="FF0000"/>
                </a:solidFill>
              </a:rPr>
              <a:t>criteria of attribution of the final grade</a:t>
            </a:r>
            <a:r>
              <a:rPr lang="en-GB" altLang="it-IT" sz="2000" dirty="0">
                <a:solidFill>
                  <a:srgbClr val="000066"/>
                </a:solidFill>
              </a:rPr>
              <a:t>, if any; </a:t>
            </a:r>
          </a:p>
          <a:p>
            <a:pPr marL="360363" indent="-360363" algn="just" defTabSz="9144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altLang="it-IT" sz="2000" b="1" dirty="0">
                <a:solidFill>
                  <a:srgbClr val="000066"/>
                </a:solidFill>
              </a:rPr>
              <a:t>preparatory didactic units</a:t>
            </a:r>
            <a:r>
              <a:rPr lang="en-GB" altLang="it-IT" sz="2000" dirty="0">
                <a:solidFill>
                  <a:srgbClr val="000066"/>
                </a:solidFill>
              </a:rPr>
              <a:t>, if any; </a:t>
            </a:r>
          </a:p>
          <a:p>
            <a:pPr marL="360363" indent="-360363" algn="just" defTabSz="91440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altLang="it-IT" sz="2000" b="1" dirty="0">
                <a:solidFill>
                  <a:srgbClr val="000066"/>
                </a:solidFill>
              </a:rPr>
              <a:t>didactic material of reference</a:t>
            </a:r>
            <a:r>
              <a:rPr lang="en-GB" altLang="it-IT" sz="2000" dirty="0">
                <a:solidFill>
                  <a:srgbClr val="000066"/>
                </a:solidFill>
              </a:rPr>
              <a:t> (e.g.: textbooks, lecture texts, etc.).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BAF4F2FB-B3C6-4460-B1C7-DBB5ACAB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7118000-3E5E-489B-A962-4C99862127C4}"/>
              </a:ext>
            </a:extLst>
          </p:cNvPr>
          <p:cNvSpPr/>
          <p:nvPr/>
        </p:nvSpPr>
        <p:spPr>
          <a:xfrm>
            <a:off x="539440" y="883595"/>
            <a:ext cx="5769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Other characteristics of the course units</a:t>
            </a:r>
          </a:p>
        </p:txBody>
      </p:sp>
    </p:spTree>
    <p:extLst>
      <p:ext uri="{BB962C8B-B14F-4D97-AF65-F5344CB8AC3E}">
        <p14:creationId xmlns:p14="http://schemas.microsoft.com/office/powerpoint/2010/main" val="457918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9572" y="1556792"/>
            <a:ext cx="7704856" cy="5244513"/>
          </a:xfrm>
        </p:spPr>
        <p:txBody>
          <a:bodyPr>
            <a:spAutoFit/>
          </a:bodyPr>
          <a:lstStyle/>
          <a:p>
            <a:pPr marL="342900" indent="-342900" algn="l" defTabSz="9144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à"/>
            </a:pPr>
            <a:r>
              <a:rPr lang="en-GB" sz="2200" i="1" dirty="0">
                <a:solidFill>
                  <a:srgbClr val="00B050"/>
                </a:solidFill>
                <a:latin typeface="Comic Sans MS" panose="030F0702030302020204" pitchFamily="66" charset="0"/>
              </a:rPr>
              <a:t>From</a:t>
            </a:r>
            <a:r>
              <a:rPr lang="en-GB" sz="2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ESG</a:t>
            </a:r>
            <a:r>
              <a:rPr lang="en-GB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* </a:t>
            </a:r>
          </a:p>
          <a:p>
            <a:pPr marL="685811" lvl="1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altLang="it-IT" sz="2000" kern="1200" dirty="0">
                <a:solidFill>
                  <a:srgbClr val="000066"/>
                </a:solidFill>
                <a:latin typeface="Comic Sans MS" panose="030F0702030302020204" pitchFamily="66" charset="0"/>
              </a:rPr>
              <a:t>regarding </a:t>
            </a:r>
            <a:r>
              <a:rPr lang="en-GB" altLang="it-IT" sz="2000" i="1" kern="1200" dirty="0">
                <a:solidFill>
                  <a:srgbClr val="000066"/>
                </a:solidFill>
                <a:latin typeface="Comic Sans MS" panose="030F0702030302020204" pitchFamily="66" charset="0"/>
              </a:rPr>
              <a:t>Student assessment procedures,</a:t>
            </a:r>
          </a:p>
          <a:p>
            <a:pPr marL="685811" lvl="1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checking the coverage of the key “</a:t>
            </a:r>
            <a:r>
              <a:rPr lang="en-GB" altLang="it-IT" sz="2000" i="1" dirty="0">
                <a:solidFill>
                  <a:srgbClr val="000066"/>
                </a:solidFill>
                <a:latin typeface="Comic Sans MS" panose="030F0702030302020204" pitchFamily="66" charset="0"/>
              </a:rPr>
              <a:t>generic</a:t>
            </a:r>
            <a:r>
              <a:rPr lang="en-GB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” and “</a:t>
            </a:r>
            <a:r>
              <a:rPr lang="en-GB" altLang="it-IT" sz="2000" i="1" dirty="0">
                <a:solidFill>
                  <a:srgbClr val="000066"/>
                </a:solidFill>
                <a:latin typeface="Comic Sans MS" panose="030F0702030302020204" pitchFamily="66" charset="0"/>
              </a:rPr>
              <a:t>subject-specific</a:t>
            </a:r>
            <a:r>
              <a:rPr lang="en-GB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” programme learning outcomes,</a:t>
            </a:r>
          </a:p>
          <a:p>
            <a:pPr marL="685811" lvl="1" indent="-3429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checking the curriculum balance and feasibility, that means: </a:t>
            </a:r>
          </a:p>
          <a:p>
            <a:pPr marL="1143023" lvl="2" indent="-457200" algn="just" defTabSz="9144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to check whether the completed programme is balanced in terms of the effort it requires and the competences to be achieved; </a:t>
            </a:r>
          </a:p>
          <a:p>
            <a:pPr marL="1143023" lvl="2" indent="-457200" algn="just" defTabSz="9144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en-GB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to check whether the credits have been allocated on sound principles and that the students can complete the individual units and the whole programme within the allotted time</a:t>
            </a:r>
            <a:r>
              <a:rPr lang="en-GB" altLang="it-IT" sz="2000" i="1" dirty="0">
                <a:solidFill>
                  <a:srgbClr val="000066"/>
                </a:solidFill>
                <a:latin typeface="Comic Sans MS" panose="030F0702030302020204" pitchFamily="66" charset="0"/>
              </a:rPr>
              <a:t>. </a:t>
            </a:r>
          </a:p>
          <a:p>
            <a:pPr marL="1143023" lvl="2" indent="-457200" algn="just" defTabSz="9144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en-GB" altLang="it-IT" sz="2000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0" lvl="2" algn="l" defTabSz="9144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GB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*</a:t>
            </a:r>
            <a:r>
              <a:rPr lang="en-US" altLang="it-IT" sz="2000" i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1200" i="1" dirty="0">
                <a:solidFill>
                  <a:srgbClr val="000066"/>
                </a:solidFill>
                <a:latin typeface="Comic Sans MS" panose="030F0702030302020204" pitchFamily="66" charset="0"/>
              </a:rPr>
              <a:t>European standards and guidelines for Quality Assurance in the European Higher Education Area</a:t>
            </a:r>
            <a:endParaRPr lang="en-GB" altLang="it-IT" sz="1200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9948B1F2-9471-458B-8B7C-006FAC02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3B1DA5-C2D8-4153-927C-0485A3570DB0}"/>
              </a:ext>
            </a:extLst>
          </p:cNvPr>
          <p:cNvSpPr/>
          <p:nvPr/>
        </p:nvSpPr>
        <p:spPr>
          <a:xfrm>
            <a:off x="539440" y="883595"/>
            <a:ext cx="2867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Other references</a:t>
            </a:r>
            <a:endParaRPr lang="it-IT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5706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11450" y="836640"/>
            <a:ext cx="6984970" cy="720100"/>
          </a:xfrm>
        </p:spPr>
        <p:txBody>
          <a:bodyPr lIns="72000" tIns="72000" bIns="7200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de-DE" sz="4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DE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de-DE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</a:t>
            </a:r>
            <a:r>
              <a:rPr lang="de-DE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de-DE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DABCCAB3-1261-4F5D-A7F4-0C93AD5B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924513"/>
            <a:ext cx="13858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9" tIns="0" rIns="68589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9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1D91708-2291-4FFA-B3E4-64DE5CFC085A}"/>
              </a:ext>
            </a:extLst>
          </p:cNvPr>
          <p:cNvSpPr/>
          <p:nvPr/>
        </p:nvSpPr>
        <p:spPr>
          <a:xfrm>
            <a:off x="1691600" y="2779313"/>
            <a:ext cx="576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800" b="1" dirty="0">
                <a:solidFill>
                  <a:prstClr val="black"/>
                </a:solidFill>
                <a:latin typeface="Calibri Light" panose="020F0302020204030204"/>
              </a:rPr>
              <a:t>a.squarzoni@unige.it</a:t>
            </a:r>
          </a:p>
          <a:p>
            <a:pPr lvl="0" algn="ctr"/>
            <a:r>
              <a:rPr lang="de-DE" sz="2800" b="1" dirty="0">
                <a:solidFill>
                  <a:prstClr val="black"/>
                </a:solidFill>
                <a:latin typeface="Calibri Light" panose="020F0302020204030204"/>
              </a:rPr>
              <a:t>musaio@unige.it </a:t>
            </a:r>
          </a:p>
          <a:p>
            <a:pPr lvl="0" algn="ctr"/>
            <a:endParaRPr lang="de-DE" sz="2800" b="1" dirty="0">
              <a:solidFill>
                <a:prstClr val="black"/>
              </a:solidFill>
              <a:latin typeface="Calibri Light" panose="020F0302020204030204"/>
            </a:endParaRPr>
          </a:p>
          <a:p>
            <a:pPr lvl="0" algn="ctr"/>
            <a:r>
              <a:rPr lang="de-DE" sz="2800" b="1" dirty="0">
                <a:solidFill>
                  <a:prstClr val="black"/>
                </a:solidFill>
                <a:latin typeface="Calibri Light" panose="020F0302020204030204"/>
              </a:rPr>
              <a:t>https://erasmus-merge.eu/</a:t>
            </a:r>
          </a:p>
          <a:p>
            <a:pPr lvl="0" algn="ctr"/>
            <a:r>
              <a:rPr lang="de-DE" sz="2800" b="1" dirty="0">
                <a:solidFill>
                  <a:prstClr val="black"/>
                </a:solidFill>
                <a:latin typeface="Calibri Light" panose="020F0302020204030204"/>
              </a:rPr>
              <a:t>https://unige.it/internationalstrategies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89D456D-114A-4F2F-A5B9-34C920F5DC04}"/>
              </a:ext>
            </a:extLst>
          </p:cNvPr>
          <p:cNvSpPr/>
          <p:nvPr/>
        </p:nvSpPr>
        <p:spPr>
          <a:xfrm>
            <a:off x="1547580" y="5805330"/>
            <a:ext cx="6048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number:  610391-EPP-1-2019-1-IT-EPPKA2-CBHE-JP</a:t>
            </a:r>
            <a:endParaRPr lang="it-IT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0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"This project has been funded with support from the European Commission. This publication [communication] reflects the views only of the author, and the Commission cannot be held responsible for any use which may be made of the information contained therein"</a:t>
            </a:r>
            <a:endParaRPr lang="it-IT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6707DE-43D4-40A5-9D53-764DC0DBE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7" y="2188356"/>
            <a:ext cx="831566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43608" y="1844824"/>
            <a:ext cx="7344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altLang="it-IT" sz="2400" dirty="0">
              <a:solidFill>
                <a:srgbClr val="000066"/>
              </a:solidFill>
              <a:latin typeface="+mj-lt"/>
            </a:endParaRPr>
          </a:p>
          <a:p>
            <a:pPr marL="531813" indent="-531813">
              <a:buClr>
                <a:srgbClr val="00B050"/>
              </a:buClr>
              <a:buFont typeface="+mj-lt"/>
              <a:buAutoNum type="alphaLcParenR"/>
              <a:defRPr/>
            </a:pPr>
            <a:r>
              <a:rPr lang="en-GB" altLang="it-IT" sz="2800" dirty="0">
                <a:solidFill>
                  <a:srgbClr val="002060"/>
                </a:solidFill>
                <a:latin typeface="+mj-lt"/>
              </a:rPr>
              <a:t>Comparability of Study Programmes and their duration</a:t>
            </a:r>
            <a:endParaRPr lang="en-GB" sz="2800" dirty="0">
              <a:solidFill>
                <a:srgbClr val="002060"/>
              </a:solidFill>
              <a:latin typeface="+mj-lt"/>
            </a:endParaRPr>
          </a:p>
          <a:p>
            <a:pPr marL="531813" indent="-531813">
              <a:buClr>
                <a:srgbClr val="00B050"/>
              </a:buClr>
              <a:buFont typeface="+mj-lt"/>
              <a:buAutoNum type="alphaLcParenR"/>
              <a:defRPr/>
            </a:pPr>
            <a:endParaRPr lang="en-GB" sz="1200" dirty="0">
              <a:solidFill>
                <a:srgbClr val="002060"/>
              </a:solidFill>
              <a:latin typeface="+mj-lt"/>
            </a:endParaRPr>
          </a:p>
          <a:p>
            <a:pPr marL="514350" indent="-514350">
              <a:buClr>
                <a:srgbClr val="00B050"/>
              </a:buClr>
              <a:buFont typeface="+mj-lt"/>
              <a:buAutoNum type="alphaLcParenR"/>
              <a:defRPr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Comparable Programme Learning Outcomes: Student-Centred Programmes</a:t>
            </a:r>
          </a:p>
          <a:p>
            <a:pPr marL="514350" indent="-514350">
              <a:buClr>
                <a:srgbClr val="00B050"/>
              </a:buClr>
              <a:buFont typeface="+mj-lt"/>
              <a:buAutoNum type="alphaLcParenR"/>
              <a:defRPr/>
            </a:pPr>
            <a:endParaRPr lang="en-GB" sz="1200" dirty="0">
              <a:solidFill>
                <a:srgbClr val="002060"/>
              </a:solidFill>
              <a:latin typeface="+mj-lt"/>
            </a:endParaRPr>
          </a:p>
          <a:p>
            <a:pPr marL="531813" indent="-531813">
              <a:buClr>
                <a:srgbClr val="00B050"/>
              </a:buClr>
              <a:buFontTx/>
              <a:buAutoNum type="alphaLcParenR"/>
              <a:defRPr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Design of a Student-Centred Programme</a:t>
            </a:r>
            <a:endParaRPr lang="en-US" altLang="it-IT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0DF0DF7F-E2ED-4E38-8A8D-340FB5A5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FE750DB-C386-4AFA-9811-2CDF5D7EFE71}"/>
              </a:ext>
            </a:extLst>
          </p:cNvPr>
          <p:cNvSpPr/>
          <p:nvPr/>
        </p:nvSpPr>
        <p:spPr>
          <a:xfrm>
            <a:off x="539440" y="883595"/>
            <a:ext cx="4377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Topics of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339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1970528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GB" altLang="it-IT" sz="3200" b="1" dirty="0">
                <a:solidFill>
                  <a:srgbClr val="FF0000"/>
                </a:solidFill>
                <a:latin typeface="+mj-lt"/>
              </a:rPr>
              <a:t>European Dimension of Higher Education (HE)</a:t>
            </a:r>
          </a:p>
          <a:p>
            <a:pPr algn="ctr">
              <a:spcAft>
                <a:spcPts val="0"/>
              </a:spcAft>
              <a:defRPr/>
            </a:pPr>
            <a:r>
              <a:rPr lang="en-GB" altLang="it-IT" sz="2800" b="1" dirty="0">
                <a:solidFill>
                  <a:srgbClr val="000066"/>
                </a:solidFill>
                <a:latin typeface="+mj-lt"/>
              </a:rPr>
              <a:t>↓</a:t>
            </a:r>
          </a:p>
          <a:p>
            <a:pPr marL="895350" indent="-358775">
              <a:spcAft>
                <a:spcPts val="120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it-IT" sz="2800" dirty="0">
                <a:solidFill>
                  <a:srgbClr val="000066"/>
                </a:solidFill>
                <a:latin typeface="+mj-lt"/>
              </a:rPr>
              <a:t>Student-centred Study Programmes (SPs) recognisable in the European Higher Education Area (EHEA)</a:t>
            </a:r>
          </a:p>
          <a:p>
            <a:pPr marL="895350" indent="-358775">
              <a:spcAft>
                <a:spcPts val="120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GB" altLang="it-IT" sz="2800" dirty="0">
                <a:solidFill>
                  <a:srgbClr val="000066"/>
                </a:solidFill>
                <a:latin typeface="+mj-lt"/>
              </a:rPr>
              <a:t>Quality Assurance (QA) of SPs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CB11C261-886D-482C-8162-FEF41410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62896D-8A6B-4E19-B354-5412645D0595}"/>
              </a:ext>
            </a:extLst>
          </p:cNvPr>
          <p:cNvSpPr/>
          <p:nvPr/>
        </p:nvSpPr>
        <p:spPr>
          <a:xfrm>
            <a:off x="539440" y="883595"/>
            <a:ext cx="1813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Key words</a:t>
            </a:r>
            <a:endParaRPr lang="it-IT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835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1580" y="214147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u="sng" dirty="0">
                <a:solidFill>
                  <a:srgbClr val="FF0000"/>
                </a:solidFill>
                <a:latin typeface="+mj-lt"/>
              </a:rPr>
              <a:t>Aim and objectives of the Bologna Process</a:t>
            </a:r>
          </a:p>
          <a:p>
            <a:pPr algn="ctr">
              <a:defRPr/>
            </a:pPr>
            <a:endParaRPr lang="en-GB" sz="1200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  <a:latin typeface="+mj-lt"/>
              </a:rPr>
              <a:t>To establish the 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  <a:latin typeface="+mj-lt"/>
              </a:rPr>
              <a:t>European Area of Higher Education 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  <a:latin typeface="+mj-lt"/>
              </a:rPr>
              <a:t>and to promote the </a:t>
            </a:r>
          </a:p>
          <a:p>
            <a:pPr algn="ctr">
              <a:defRPr/>
            </a:pPr>
            <a:r>
              <a:rPr lang="en-GB" sz="2800" b="1" dirty="0">
                <a:solidFill>
                  <a:srgbClr val="002060"/>
                </a:solidFill>
                <a:latin typeface="+mj-lt"/>
              </a:rPr>
              <a:t>European system of higher education world-wide.</a:t>
            </a:r>
          </a:p>
          <a:p>
            <a:pPr algn="ctr">
              <a:defRPr/>
            </a:pPr>
            <a:endParaRPr lang="en-GB" sz="2800" b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endParaRPr lang="it-IT" sz="12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altLang="en-US" sz="2800" b="1" dirty="0">
                <a:solidFill>
                  <a:srgbClr val="FF0000"/>
                </a:solidFill>
              </a:rPr>
              <a:t>By </a:t>
            </a:r>
            <a:r>
              <a:rPr lang="it-IT" altLang="en-US" sz="2800" b="1" dirty="0" err="1">
                <a:solidFill>
                  <a:srgbClr val="FF0000"/>
                </a:solidFill>
              </a:rPr>
              <a:t>means</a:t>
            </a:r>
            <a:r>
              <a:rPr lang="it-IT" altLang="en-US" sz="2800" b="1" dirty="0">
                <a:solidFill>
                  <a:srgbClr val="FF0000"/>
                </a:solidFill>
              </a:rPr>
              <a:t> of…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BFB6AA8-874A-448C-8C7C-D9C0C468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83A2-589D-42C0-B3C0-BD9166839D44}" type="slidenum">
              <a:rPr lang="it-IT" smtClean="0"/>
              <a:t>6</a:t>
            </a:fld>
            <a:endParaRPr lang="it-IT"/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0D4E9FAC-9E75-4E85-A4BE-969AEA3AD7F4}"/>
              </a:ext>
            </a:extLst>
          </p:cNvPr>
          <p:cNvSpPr txBox="1">
            <a:spLocks/>
          </p:cNvSpPr>
          <p:nvPr/>
        </p:nvSpPr>
        <p:spPr>
          <a:xfrm>
            <a:off x="6610350" y="65087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49263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6C683A2-589D-42C0-B3C0-BD9166839D44}" type="slidenum">
              <a:rPr lang="it-IT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it-IT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A86FE9B-F156-407E-BE3F-121DDB102175}"/>
              </a:ext>
            </a:extLst>
          </p:cNvPr>
          <p:cNvSpPr/>
          <p:nvPr/>
        </p:nvSpPr>
        <p:spPr>
          <a:xfrm>
            <a:off x="539440" y="883595"/>
            <a:ext cx="6411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a)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 Comparability of Study </a:t>
            </a:r>
            <a:r>
              <a:rPr lang="en-US" sz="3200" b="1" i="1" dirty="0" err="1">
                <a:solidFill>
                  <a:srgbClr val="FF0000"/>
                </a:solidFill>
                <a:latin typeface="+mj-lt"/>
              </a:rPr>
              <a:t>Programmes</a:t>
            </a:r>
            <a:endParaRPr lang="it-IT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258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700808"/>
            <a:ext cx="763284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adoption of a system of </a:t>
            </a:r>
            <a:r>
              <a:rPr lang="en-GB" altLang="ja-JP" sz="2600" b="1" dirty="0">
                <a:solidFill>
                  <a:srgbClr val="002060"/>
                </a:solidFill>
                <a:latin typeface="+mj-lt"/>
              </a:rPr>
              <a:t>easily readable and </a:t>
            </a:r>
            <a:r>
              <a:rPr lang="en-GB" altLang="ja-JP" sz="2600" b="1" dirty="0">
                <a:solidFill>
                  <a:srgbClr val="FF0000"/>
                </a:solidFill>
                <a:latin typeface="+mj-lt"/>
              </a:rPr>
              <a:t>comparable degrees 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(1</a:t>
            </a:r>
            <a:r>
              <a:rPr lang="en-GB" altLang="ja-JP" sz="2600" i="1" baseline="30000" dirty="0">
                <a:solidFill>
                  <a:srgbClr val="002060"/>
                </a:solidFill>
                <a:latin typeface="+mj-lt"/>
              </a:rPr>
              <a:t>st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 objective)</a:t>
            </a: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,  </a:t>
            </a:r>
          </a:p>
          <a:p>
            <a:pPr marL="457200" indent="-457200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degrees organized in </a:t>
            </a:r>
            <a:r>
              <a:rPr lang="en-GB" altLang="ja-JP" sz="2600" b="1" dirty="0">
                <a:solidFill>
                  <a:srgbClr val="002060"/>
                </a:solidFill>
                <a:latin typeface="+mj-lt"/>
              </a:rPr>
              <a:t>three main cycles 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(2</a:t>
            </a:r>
            <a:r>
              <a:rPr lang="en-GB" altLang="ja-JP" sz="2600" i="1" baseline="30000" dirty="0">
                <a:solidFill>
                  <a:srgbClr val="002060"/>
                </a:solidFill>
                <a:latin typeface="+mj-lt"/>
              </a:rPr>
              <a:t>nd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)</a:t>
            </a: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L="457200" indent="-457200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with the students’ workload measured in </a:t>
            </a:r>
            <a:r>
              <a:rPr lang="en-GB" altLang="ja-JP" sz="2600" b="1" dirty="0">
                <a:solidFill>
                  <a:srgbClr val="002060"/>
                </a:solidFill>
                <a:latin typeface="+mj-lt"/>
              </a:rPr>
              <a:t>credits 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(3</a:t>
            </a:r>
            <a:r>
              <a:rPr lang="en-GB" altLang="ja-JP" sz="2600" i="1" baseline="30000" dirty="0">
                <a:solidFill>
                  <a:srgbClr val="002060"/>
                </a:solidFill>
                <a:latin typeface="+mj-lt"/>
              </a:rPr>
              <a:t>rd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)</a:t>
            </a: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L="457200" indent="-457200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degrees able to </a:t>
            </a:r>
            <a:r>
              <a:rPr lang="en-GB" altLang="ja-JP" sz="2600" b="1" dirty="0">
                <a:solidFill>
                  <a:srgbClr val="FF0000"/>
                </a:solidFill>
                <a:latin typeface="+mj-lt"/>
              </a:rPr>
              <a:t>assure their quality 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(5</a:t>
            </a:r>
            <a:r>
              <a:rPr lang="en-GB" altLang="ja-JP" sz="2600" i="1" baseline="30000" dirty="0">
                <a:solidFill>
                  <a:srgbClr val="002060"/>
                </a:solidFill>
                <a:latin typeface="+mj-lt"/>
              </a:rPr>
              <a:t>th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)</a:t>
            </a:r>
            <a:r>
              <a:rPr lang="en-GB" altLang="en-US" sz="2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in a reliable way, </a:t>
            </a:r>
          </a:p>
          <a:p>
            <a:pPr marL="457200" indent="-457200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i</a:t>
            </a:r>
            <a:r>
              <a:rPr lang="en-GB" altLang="en-US" sz="2600" dirty="0">
                <a:solidFill>
                  <a:srgbClr val="002060"/>
                </a:solidFill>
                <a:latin typeface="+mj-lt"/>
              </a:rPr>
              <a:t>n order to promote </a:t>
            </a:r>
            <a:r>
              <a:rPr lang="en-GB" altLang="ja-JP" sz="2600" b="1" dirty="0">
                <a:solidFill>
                  <a:srgbClr val="002060"/>
                </a:solidFill>
                <a:latin typeface="+mj-lt"/>
              </a:rPr>
              <a:t>mobility </a:t>
            </a: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for students 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(4</a:t>
            </a:r>
            <a:r>
              <a:rPr lang="en-GB" altLang="ja-JP" sz="2600" i="1" baseline="30000" dirty="0">
                <a:solidFill>
                  <a:srgbClr val="002060"/>
                </a:solidFill>
                <a:latin typeface="+mj-lt"/>
              </a:rPr>
              <a:t>th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)</a:t>
            </a: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 and </a:t>
            </a:r>
          </a:p>
          <a:p>
            <a:pPr marL="457200" indent="-457200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n-GB" altLang="ja-JP" sz="2600" dirty="0">
                <a:solidFill>
                  <a:srgbClr val="002060"/>
                </a:solidFill>
                <a:latin typeface="+mj-lt"/>
              </a:rPr>
              <a:t>necessary</a:t>
            </a:r>
            <a:r>
              <a:rPr lang="en-GB" altLang="ja-JP" sz="2600" b="1" dirty="0">
                <a:solidFill>
                  <a:srgbClr val="002060"/>
                </a:solidFill>
                <a:latin typeface="+mj-lt"/>
              </a:rPr>
              <a:t> European dimensions in higher education 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(6</a:t>
            </a:r>
            <a:r>
              <a:rPr lang="en-GB" altLang="ja-JP" sz="2600" i="1" baseline="30000" dirty="0">
                <a:solidFill>
                  <a:srgbClr val="002060"/>
                </a:solidFill>
                <a:latin typeface="+mj-lt"/>
              </a:rPr>
              <a:t>th</a:t>
            </a:r>
            <a:r>
              <a:rPr lang="en-GB" altLang="ja-JP" sz="2600" i="1" dirty="0">
                <a:solidFill>
                  <a:srgbClr val="002060"/>
                </a:solidFill>
                <a:latin typeface="+mj-lt"/>
              </a:rPr>
              <a:t>).</a:t>
            </a:r>
            <a:endParaRPr lang="en-GB" altLang="en-US" sz="26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F771CA1B-5542-4252-B2AF-37E01E66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A9E559A-F4A7-40A0-AD52-6F78DB07FBD3}"/>
              </a:ext>
            </a:extLst>
          </p:cNvPr>
          <p:cNvSpPr/>
          <p:nvPr/>
        </p:nvSpPr>
        <p:spPr>
          <a:xfrm>
            <a:off x="539440" y="883595"/>
            <a:ext cx="286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>
                <a:solidFill>
                  <a:srgbClr val="FF0000"/>
                </a:solidFill>
                <a:latin typeface="+mj-lt"/>
              </a:rPr>
              <a:t>… by means of …</a:t>
            </a:r>
          </a:p>
        </p:txBody>
      </p:sp>
    </p:spTree>
    <p:extLst>
      <p:ext uri="{BB962C8B-B14F-4D97-AF65-F5344CB8AC3E}">
        <p14:creationId xmlns:p14="http://schemas.microsoft.com/office/powerpoint/2010/main" val="237857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73578" y="1958056"/>
            <a:ext cx="75968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GB" sz="2600" b="1" dirty="0">
                <a:solidFill>
                  <a:srgbClr val="FF0000"/>
                </a:solidFill>
                <a:latin typeface="+mj-lt"/>
              </a:rPr>
              <a:t>Comparable duration, </a:t>
            </a:r>
            <a:r>
              <a:rPr lang="en-GB" sz="2600" dirty="0">
                <a:solidFill>
                  <a:srgbClr val="002060"/>
                </a:solidFill>
                <a:latin typeface="+mj-lt"/>
              </a:rPr>
              <a:t>or </a:t>
            </a:r>
            <a:r>
              <a:rPr lang="en-GB" sz="2600" b="1" dirty="0">
                <a:solidFill>
                  <a:srgbClr val="FF0000"/>
                </a:solidFill>
                <a:latin typeface="+mj-lt"/>
              </a:rPr>
              <a:t>comparable students’ workloads </a:t>
            </a:r>
            <a:r>
              <a:rPr lang="en-GB" sz="2600" dirty="0">
                <a:solidFill>
                  <a:srgbClr val="002060"/>
                </a:solidFill>
                <a:latin typeface="+mj-lt"/>
              </a:rPr>
              <a:t>measured in </a:t>
            </a:r>
            <a:r>
              <a:rPr lang="en-GB" sz="2600" b="1" dirty="0">
                <a:solidFill>
                  <a:srgbClr val="002060"/>
                </a:solidFill>
                <a:latin typeface="+mj-lt"/>
              </a:rPr>
              <a:t>ECTS </a:t>
            </a:r>
            <a:r>
              <a:rPr lang="en-GB" sz="2600" dirty="0">
                <a:solidFill>
                  <a:srgbClr val="002060"/>
                </a:solidFill>
                <a:latin typeface="+mj-lt"/>
              </a:rPr>
              <a:t>(European Credit Transfer and Accumulation System) </a:t>
            </a:r>
            <a:r>
              <a:rPr lang="en-GB" sz="2600" b="1" dirty="0">
                <a:solidFill>
                  <a:srgbClr val="002060"/>
                </a:solidFill>
                <a:latin typeface="+mj-lt"/>
              </a:rPr>
              <a:t>credits</a:t>
            </a:r>
            <a:r>
              <a:rPr lang="en-GB" sz="2600" dirty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L="457200" indent="-457200" algn="just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GB" altLang="en-US" sz="2600" b="1" dirty="0">
                <a:solidFill>
                  <a:srgbClr val="FF0000"/>
                </a:solidFill>
                <a:latin typeface="+mj-lt"/>
              </a:rPr>
              <a:t>Comparable programme learning outcomes</a:t>
            </a:r>
            <a:r>
              <a:rPr lang="en-GB" altLang="en-US" sz="2600" dirty="0">
                <a:solidFill>
                  <a:srgbClr val="002060"/>
                </a:solidFill>
                <a:latin typeface="+mj-lt"/>
              </a:rPr>
              <a:t>, consistent with the programme learning outcomes shared at international level, </a:t>
            </a:r>
          </a:p>
          <a:p>
            <a:pPr marL="457200" indent="-457200" algn="just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/>
            </a:pPr>
            <a:r>
              <a:rPr lang="en-GB" altLang="en-US" sz="2600" b="1" dirty="0">
                <a:solidFill>
                  <a:srgbClr val="FF0000"/>
                </a:solidFill>
                <a:latin typeface="+mj-lt"/>
              </a:rPr>
              <a:t>Quality assurance</a:t>
            </a:r>
            <a:r>
              <a:rPr lang="en-GB" altLang="en-US" sz="2600" dirty="0">
                <a:solidFill>
                  <a:srgbClr val="002060"/>
                </a:solidFill>
                <a:latin typeface="+mj-lt"/>
              </a:rPr>
              <a:t>, i.e.: assure that every effort is made in order to achieve the established programme learning outcomes.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C9B61DB8-C87C-44E7-AD32-C4576B83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en-GB" sz="12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A22D62A-ABDE-4B43-B292-025012C3F27F}"/>
              </a:ext>
            </a:extLst>
          </p:cNvPr>
          <p:cNvSpPr/>
          <p:nvPr/>
        </p:nvSpPr>
        <p:spPr>
          <a:xfrm>
            <a:off x="539440" y="883595"/>
            <a:ext cx="5253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i="1" dirty="0">
                <a:solidFill>
                  <a:srgbClr val="FF0000"/>
                </a:solidFill>
                <a:latin typeface="+mj-lt"/>
              </a:rPr>
              <a:t>SPs comparability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2378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488832" cy="367240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At this regard, the Bologna process suggests an organization of the SPs in three main cycles: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dirty="0"/>
              <a:t>First Cycle - Bachelor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dirty="0"/>
              <a:t>Second Cycle - Master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dirty="0"/>
              <a:t>Third Cycle - Doctorate</a:t>
            </a:r>
            <a:endParaRPr lang="en-GB" altLang="it-IT" sz="2800" b="1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504056" cy="6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8C3BA365-DC55-469F-8680-45170278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208" y="628926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C683A2-589D-42C0-B3C0-BD9166839D4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21CF10E-A1A7-4355-802A-FEA3CA541315}"/>
              </a:ext>
            </a:extLst>
          </p:cNvPr>
          <p:cNvSpPr/>
          <p:nvPr/>
        </p:nvSpPr>
        <p:spPr>
          <a:xfrm>
            <a:off x="539440" y="883595"/>
            <a:ext cx="3655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Comparable Duration</a:t>
            </a:r>
            <a:endParaRPr lang="it-IT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86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2291</Words>
  <Application>Microsoft Office PowerPoint</Application>
  <PresentationFormat>Presentazione su schermo (4:3)</PresentationFormat>
  <Paragraphs>227</Paragraphs>
  <Slides>34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Comic Sans MS</vt:lpstr>
      <vt:lpstr>Times New Roman</vt:lpstr>
      <vt:lpstr>Wingdings</vt:lpstr>
      <vt:lpstr>Office</vt:lpstr>
      <vt:lpstr>4_Office</vt:lpstr>
      <vt:lpstr>European Dimension  of Higher Education with reference to Bologna Process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kind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braghin</dc:creator>
  <cp:lastModifiedBy>angelo musaio</cp:lastModifiedBy>
  <cp:revision>876</cp:revision>
  <cp:lastPrinted>2021-03-04T09:05:00Z</cp:lastPrinted>
  <dcterms:created xsi:type="dcterms:W3CDTF">2010-03-23T13:39:52Z</dcterms:created>
  <dcterms:modified xsi:type="dcterms:W3CDTF">2021-03-04T13:20:18Z</dcterms:modified>
</cp:coreProperties>
</file>