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2" r:id="rId1"/>
    <p:sldMasterId id="2147483786" r:id="rId2"/>
  </p:sldMasterIdLst>
  <p:notesMasterIdLst>
    <p:notesMasterId r:id="rId42"/>
  </p:notesMasterIdLst>
  <p:handoutMasterIdLst>
    <p:handoutMasterId r:id="rId43"/>
  </p:handoutMasterIdLst>
  <p:sldIdLst>
    <p:sldId id="265" r:id="rId3"/>
    <p:sldId id="257" r:id="rId4"/>
    <p:sldId id="258" r:id="rId5"/>
    <p:sldId id="259" r:id="rId6"/>
    <p:sldId id="260" r:id="rId7"/>
    <p:sldId id="261" r:id="rId8"/>
    <p:sldId id="262" r:id="rId9"/>
    <p:sldId id="263" r:id="rId10"/>
    <p:sldId id="264" r:id="rId11"/>
    <p:sldId id="406" r:id="rId12"/>
    <p:sldId id="290" r:id="rId13"/>
    <p:sldId id="266" r:id="rId14"/>
    <p:sldId id="291" r:id="rId15"/>
    <p:sldId id="407" r:id="rId16"/>
    <p:sldId id="292" r:id="rId17"/>
    <p:sldId id="293" r:id="rId18"/>
    <p:sldId id="269" r:id="rId19"/>
    <p:sldId id="294" r:id="rId20"/>
    <p:sldId id="270" r:id="rId21"/>
    <p:sldId id="271" r:id="rId22"/>
    <p:sldId id="272" r:id="rId23"/>
    <p:sldId id="273" r:id="rId24"/>
    <p:sldId id="274" r:id="rId25"/>
    <p:sldId id="275" r:id="rId26"/>
    <p:sldId id="295" r:id="rId27"/>
    <p:sldId id="276" r:id="rId28"/>
    <p:sldId id="277" r:id="rId29"/>
    <p:sldId id="296" r:id="rId30"/>
    <p:sldId id="278" r:id="rId31"/>
    <p:sldId id="279" r:id="rId32"/>
    <p:sldId id="280" r:id="rId33"/>
    <p:sldId id="281" r:id="rId34"/>
    <p:sldId id="282" r:id="rId35"/>
    <p:sldId id="284" r:id="rId36"/>
    <p:sldId id="285" r:id="rId37"/>
    <p:sldId id="286" r:id="rId38"/>
    <p:sldId id="287" r:id="rId39"/>
    <p:sldId id="288" r:id="rId40"/>
    <p:sldId id="378"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0" userDrawn="1">
          <p15:clr>
            <a:srgbClr val="A4A3A4"/>
          </p15:clr>
        </p15:guide>
        <p15:guide id="2" orient="horz" pos="681" userDrawn="1">
          <p15:clr>
            <a:srgbClr val="A4A3A4"/>
          </p15:clr>
        </p15:guide>
        <p15:guide id="3" orient="horz" pos="1480" userDrawn="1">
          <p15:clr>
            <a:srgbClr val="A4A3A4"/>
          </p15:clr>
        </p15:guide>
        <p15:guide id="4" orient="horz" pos="2432" userDrawn="1">
          <p15:clr>
            <a:srgbClr val="A4A3A4"/>
          </p15:clr>
        </p15:guide>
        <p15:guide id="5" orient="horz" pos="4156" userDrawn="1">
          <p15:clr>
            <a:srgbClr val="A4A3A4"/>
          </p15:clr>
        </p15:guide>
        <p15:guide id="6" orient="horz" pos="4194" userDrawn="1">
          <p15:clr>
            <a:srgbClr val="A4A3A4"/>
          </p15:clr>
        </p15:guide>
        <p15:guide id="7" orient="horz" pos="342" userDrawn="1">
          <p15:clr>
            <a:srgbClr val="A4A3A4"/>
          </p15:clr>
        </p15:guide>
        <p15:guide id="8" orient="horz" pos="1253" userDrawn="1">
          <p15:clr>
            <a:srgbClr val="A4A3A4"/>
          </p15:clr>
        </p15:guide>
        <p15:guide id="9" orient="horz" pos="4228" userDrawn="1">
          <p15:clr>
            <a:srgbClr val="A4A3A4"/>
          </p15:clr>
        </p15:guide>
        <p15:guide id="10" orient="horz" pos="2704" userDrawn="1">
          <p15:clr>
            <a:srgbClr val="A4A3A4"/>
          </p15:clr>
        </p15:guide>
        <p15:guide id="11" orient="horz" pos="2772" userDrawn="1">
          <p15:clr>
            <a:srgbClr val="A4A3A4"/>
          </p15:clr>
        </p15:guide>
        <p15:guide id="12" orient="horz" pos="3249" userDrawn="1">
          <p15:clr>
            <a:srgbClr val="A4A3A4"/>
          </p15:clr>
        </p15:guide>
        <p15:guide id="13" orient="horz" pos="2546" userDrawn="1">
          <p15:clr>
            <a:srgbClr val="A4A3A4"/>
          </p15:clr>
        </p15:guide>
        <p15:guide id="14" orient="horz" pos="3839" userDrawn="1">
          <p15:clr>
            <a:srgbClr val="A4A3A4"/>
          </p15:clr>
        </p15:guide>
        <p15:guide id="15" orient="horz" pos="3782" userDrawn="1">
          <p15:clr>
            <a:srgbClr val="A4A3A4"/>
          </p15:clr>
        </p15:guide>
        <p15:guide id="16" orient="horz" pos="3092" userDrawn="1">
          <p15:clr>
            <a:srgbClr val="A4A3A4"/>
          </p15:clr>
        </p15:guide>
        <p15:guide id="17" pos="3000" userDrawn="1">
          <p15:clr>
            <a:srgbClr val="A4A3A4"/>
          </p15:clr>
        </p15:guide>
        <p15:guide id="18" pos="498" userDrawn="1">
          <p15:clr>
            <a:srgbClr val="A4A3A4"/>
          </p15:clr>
        </p15:guide>
        <p15:guide id="19" pos="5522" userDrawn="1">
          <p15:clr>
            <a:srgbClr val="A4A3A4"/>
          </p15:clr>
        </p15:guide>
        <p15:guide id="20" pos="242" userDrawn="1">
          <p15:clr>
            <a:srgbClr val="A4A3A4"/>
          </p15:clr>
        </p15:guide>
        <p15:guide id="21" pos="5641" userDrawn="1">
          <p15:clr>
            <a:srgbClr val="A4A3A4"/>
          </p15:clr>
        </p15:guide>
        <p15:guide id="22" pos="124" userDrawn="1">
          <p15:clr>
            <a:srgbClr val="A4A3A4"/>
          </p15:clr>
        </p15:guide>
        <p15:guide id="23" pos="365" userDrawn="1">
          <p15:clr>
            <a:srgbClr val="A4A3A4"/>
          </p15:clr>
        </p15:guide>
        <p15:guide id="24" pos="638" userDrawn="1">
          <p15:clr>
            <a:srgbClr val="A4A3A4"/>
          </p15:clr>
        </p15:guide>
        <p15:guide id="25" pos="5402" userDrawn="1">
          <p15:clr>
            <a:srgbClr val="A4A3A4"/>
          </p15:clr>
        </p15:guide>
        <p15:guide id="26" pos="2880" userDrawn="1">
          <p15:clr>
            <a:srgbClr val="A4A3A4"/>
          </p15:clr>
        </p15:guide>
        <p15:guide id="27" pos="2760" userDrawn="1">
          <p15:clr>
            <a:srgbClr val="A4A3A4"/>
          </p15:clr>
        </p15:guide>
        <p15:guide id="28" pos="4334" userDrawn="1">
          <p15:clr>
            <a:srgbClr val="A4A3A4"/>
          </p15:clr>
        </p15:guide>
        <p15:guide id="29" pos="4214" userDrawn="1">
          <p15:clr>
            <a:srgbClr val="A4A3A4"/>
          </p15:clr>
        </p15:guide>
        <p15:guide id="30" pos="4238" userDrawn="1">
          <p15:clr>
            <a:srgbClr val="A4A3A4"/>
          </p15:clr>
        </p15:guide>
        <p15:guide id="31" pos="4192" userDrawn="1">
          <p15:clr>
            <a:srgbClr val="A4A3A4"/>
          </p15:clr>
        </p15:guide>
        <p15:guide id="32" pos="4096" userDrawn="1">
          <p15:clr>
            <a:srgbClr val="A4A3A4"/>
          </p15:clr>
        </p15:guide>
        <p15:guide id="33" pos="3773" userDrawn="1">
          <p15:clr>
            <a:srgbClr val="A4A3A4"/>
          </p15:clr>
        </p15:guide>
        <p15:guide id="34" pos="3892" userDrawn="1">
          <p15:clr>
            <a:srgbClr val="A4A3A4"/>
          </p15:clr>
        </p15:guide>
        <p15:guide id="35" pos="3654" userDrawn="1">
          <p15:clr>
            <a:srgbClr val="A4A3A4"/>
          </p15:clr>
        </p15:guide>
        <p15:guide id="36" pos="3797" userDrawn="1">
          <p15:clr>
            <a:srgbClr val="A4A3A4"/>
          </p15:clr>
        </p15:guide>
        <p15:guide id="37" pos="3749" userDrawn="1">
          <p15:clr>
            <a:srgbClr val="A4A3A4"/>
          </p15:clr>
        </p15:guide>
        <p15:guide id="38" pos="1529" userDrawn="1">
          <p15:clr>
            <a:srgbClr val="A4A3A4"/>
          </p15:clr>
        </p15:guide>
        <p15:guide id="39" pos="1577" userDrawn="1">
          <p15:clr>
            <a:srgbClr val="A4A3A4"/>
          </p15:clr>
        </p15:guide>
        <p15:guide id="40" pos="1430" userDrawn="1">
          <p15:clr>
            <a:srgbClr val="A4A3A4"/>
          </p15:clr>
        </p15:guide>
        <p15:guide id="41" pos="1668" userDrawn="1">
          <p15:clr>
            <a:srgbClr val="A4A3A4"/>
          </p15:clr>
        </p15:guide>
        <p15:guide id="42" pos="2856" userDrawn="1">
          <p15:clr>
            <a:srgbClr val="A4A3A4"/>
          </p15:clr>
        </p15:guide>
        <p15:guide id="43" pos="2906" userDrawn="1">
          <p15:clr>
            <a:srgbClr val="A4A3A4"/>
          </p15:clr>
        </p15:guide>
        <p15:guide id="44" pos="1879" userDrawn="1">
          <p15:clr>
            <a:srgbClr val="A4A3A4"/>
          </p15:clr>
        </p15:guide>
        <p15:guide id="45" pos="2118" userDrawn="1">
          <p15:clr>
            <a:srgbClr val="A4A3A4"/>
          </p15:clr>
        </p15:guide>
        <p15:guide id="46" pos="2021" userDrawn="1">
          <p15:clr>
            <a:srgbClr val="A4A3A4"/>
          </p15:clr>
        </p15:guide>
        <p15:guide id="47" pos="1972" userDrawn="1">
          <p15:clr>
            <a:srgbClr val="A4A3A4"/>
          </p15:clr>
        </p15:guide>
        <p15:guide id="48" pos="1995" userDrawn="1">
          <p15:clr>
            <a:srgbClr val="A4A3A4"/>
          </p15:clr>
        </p15:guide>
        <p15:guide id="49" pos="685" userDrawn="1">
          <p15:clr>
            <a:srgbClr val="A4A3A4"/>
          </p15:clr>
        </p15:guide>
        <p15:guide id="50" pos="601" userDrawn="1">
          <p15:clr>
            <a:srgbClr val="A4A3A4"/>
          </p15:clr>
        </p15:guide>
        <p15:guide id="51" pos="841" userDrawn="1">
          <p15:clr>
            <a:srgbClr val="A4A3A4"/>
          </p15:clr>
        </p15:guide>
        <p15:guide id="52" pos="722" userDrawn="1">
          <p15:clr>
            <a:srgbClr val="A4A3A4"/>
          </p15:clr>
        </p15:guide>
        <p15:guide id="53" pos="65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Pichler" initials="PP" lastIdx="1" clrIdx="0">
    <p:extLst>
      <p:ext uri="{19B8F6BF-5375-455C-9EA6-DF929625EA0E}">
        <p15:presenceInfo xmlns:p15="http://schemas.microsoft.com/office/powerpoint/2012/main" userId="8c2f00cd1d9f97a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8FC2"/>
    <a:srgbClr val="FE5000"/>
    <a:srgbClr val="00A376"/>
    <a:srgbClr val="A6192E"/>
    <a:srgbClr val="B9B9B9"/>
    <a:srgbClr val="888B8D"/>
    <a:srgbClr val="777777"/>
    <a:srgbClr val="3B3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5" autoAdjust="0"/>
    <p:restoredTop sz="94679" autoAdjust="0"/>
  </p:normalViewPr>
  <p:slideViewPr>
    <p:cSldViewPr>
      <p:cViewPr varScale="1">
        <p:scale>
          <a:sx n="78" d="100"/>
          <a:sy n="78" d="100"/>
        </p:scale>
        <p:origin x="1550" y="67"/>
      </p:cViewPr>
      <p:guideLst>
        <p:guide orient="horz" pos="160"/>
        <p:guide orient="horz" pos="681"/>
        <p:guide orient="horz" pos="1480"/>
        <p:guide orient="horz" pos="2432"/>
        <p:guide orient="horz" pos="4156"/>
        <p:guide orient="horz" pos="4194"/>
        <p:guide orient="horz" pos="342"/>
        <p:guide orient="horz" pos="1253"/>
        <p:guide orient="horz" pos="4228"/>
        <p:guide orient="horz" pos="2704"/>
        <p:guide orient="horz" pos="2772"/>
        <p:guide orient="horz" pos="3249"/>
        <p:guide orient="horz" pos="2546"/>
        <p:guide orient="horz" pos="3839"/>
        <p:guide orient="horz" pos="3782"/>
        <p:guide orient="horz" pos="3092"/>
        <p:guide pos="3000"/>
        <p:guide pos="498"/>
        <p:guide pos="5522"/>
        <p:guide pos="242"/>
        <p:guide pos="5641"/>
        <p:guide pos="124"/>
        <p:guide pos="365"/>
        <p:guide pos="638"/>
        <p:guide pos="5402"/>
        <p:guide pos="2880"/>
        <p:guide pos="2760"/>
        <p:guide pos="4334"/>
        <p:guide pos="4214"/>
        <p:guide pos="4238"/>
        <p:guide pos="4192"/>
        <p:guide pos="4096"/>
        <p:guide pos="3773"/>
        <p:guide pos="3892"/>
        <p:guide pos="3654"/>
        <p:guide pos="3797"/>
        <p:guide pos="3749"/>
        <p:guide pos="1529"/>
        <p:guide pos="1577"/>
        <p:guide pos="1430"/>
        <p:guide pos="1668"/>
        <p:guide pos="2856"/>
        <p:guide pos="2906"/>
        <p:guide pos="1879"/>
        <p:guide pos="2118"/>
        <p:guide pos="2021"/>
        <p:guide pos="1972"/>
        <p:guide pos="1995"/>
        <p:guide pos="685"/>
        <p:guide pos="601"/>
        <p:guide pos="841"/>
        <p:guide pos="722"/>
        <p:guide pos="659"/>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notesViewPr>
    <p:cSldViewPr showGuides="1">
      <p:cViewPr varScale="1">
        <p:scale>
          <a:sx n="63" d="100"/>
          <a:sy n="63" d="100"/>
        </p:scale>
        <p:origin x="3134" y="58"/>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Presentation name</a:t>
            </a: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6FA6C30-E631-46F6-B8B9-516116F3C31C}" type="datetimeFigureOut">
              <a:rPr lang="de-DE" smtClean="0"/>
              <a:t>04.03.2021</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A1FBEC-B194-45CE-A00A-749469B114EF}" type="slidenum">
              <a:rPr lang="de-DE" smtClean="0"/>
              <a:t>‹N›</a:t>
            </a:fld>
            <a:endParaRPr lang="de-DE"/>
          </a:p>
        </p:txBody>
      </p:sp>
    </p:spTree>
    <p:extLst>
      <p:ext uri="{BB962C8B-B14F-4D97-AF65-F5344CB8AC3E}">
        <p14:creationId xmlns:p14="http://schemas.microsoft.com/office/powerpoint/2010/main" val="3962348194"/>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Presentation name</a:t>
            </a:r>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E1068A-6809-4288-9976-05908D09E554}" type="datetimeFigureOut">
              <a:rPr lang="de-DE" smtClean="0"/>
              <a:t>04.03.2021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D16A41-4220-4D42-AD5C-D6BA5AA2AC9F}" type="slidenum">
              <a:rPr lang="de-DE" smtClean="0"/>
              <a:t>‹N›</a:t>
            </a:fld>
            <a:endParaRPr lang="de-DE"/>
          </a:p>
        </p:txBody>
      </p:sp>
    </p:spTree>
    <p:extLst>
      <p:ext uri="{BB962C8B-B14F-4D97-AF65-F5344CB8AC3E}">
        <p14:creationId xmlns:p14="http://schemas.microsoft.com/office/powerpoint/2010/main" val="357995658"/>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lstStyle/>
          <a:p>
            <a:endParaRPr lang="es-ES" dirty="0"/>
          </a:p>
        </p:txBody>
      </p:sp>
      <p:sp>
        <p:nvSpPr>
          <p:cNvPr id="4" name="Kopfzeilenplatzhalter 3"/>
          <p:cNvSpPr>
            <a:spLocks noGrp="1"/>
          </p:cNvSpPr>
          <p:nvPr>
            <p:ph type="hdr" sz="quarter"/>
          </p:nvPr>
        </p:nvSpPr>
        <p:spPr/>
        <p:txBody>
          <a:bodyPr/>
          <a:lstStyle/>
          <a:p>
            <a:r>
              <a:rPr lang="de-DE"/>
              <a:t>Presentation name</a:t>
            </a:r>
          </a:p>
        </p:txBody>
      </p:sp>
    </p:spTree>
    <p:extLst>
      <p:ext uri="{BB962C8B-B14F-4D97-AF65-F5344CB8AC3E}">
        <p14:creationId xmlns:p14="http://schemas.microsoft.com/office/powerpoint/2010/main" val="3634865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616CC1A-F514-42AD-8318-B283F28C798C}" type="datetimeFigureOut">
              <a:rPr lang="es-ES" smtClean="0"/>
              <a:t>04/03/2021</a:t>
            </a:fld>
            <a:endParaRPr lang="es-ES"/>
          </a:p>
        </p:txBody>
      </p:sp>
      <p:sp>
        <p:nvSpPr>
          <p:cNvPr id="5" name="Footer Placeholder 4"/>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6" name="Slide Number Placeholder 5"/>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2424333074"/>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55470" y="602033"/>
            <a:ext cx="7886700" cy="1325563"/>
          </a:xfrm>
        </p:spPr>
        <p:txBody>
          <a:bodyPr/>
          <a:lstStyle>
            <a:lvl1pPr>
              <a:defRPr/>
            </a:lvl1pPr>
          </a:lstStyle>
          <a:p>
            <a:r>
              <a:rPr lang="de-DE" dirty="0"/>
              <a:t>Content</a:t>
            </a:r>
          </a:p>
        </p:txBody>
      </p:sp>
      <p:sp>
        <p:nvSpPr>
          <p:cNvPr id="7" name="Foliennummernplatzhalter 6"/>
          <p:cNvSpPr>
            <a:spLocks noGrp="1"/>
          </p:cNvSpPr>
          <p:nvPr>
            <p:ph type="sldNum" sz="quarter" idx="12"/>
          </p:nvPr>
        </p:nvSpPr>
        <p:spPr>
          <a:xfrm>
            <a:off x="6624587" y="6496513"/>
            <a:ext cx="2133600" cy="196046"/>
          </a:xfrm>
        </p:spPr>
        <p:txBody>
          <a:bodyPr/>
          <a:lstStyle/>
          <a:p>
            <a:fld id="{610207BF-9610-4DCA-A632-B81271577532}" type="slidenum">
              <a:rPr lang="de-DE" smtClean="0"/>
              <a:t>‹N›</a:t>
            </a:fld>
            <a:endParaRPr lang="de-DE"/>
          </a:p>
        </p:txBody>
      </p:sp>
      <p:sp>
        <p:nvSpPr>
          <p:cNvPr id="37" name="Inhaltsplatzhalter 2"/>
          <p:cNvSpPr>
            <a:spLocks noGrp="1"/>
          </p:cNvSpPr>
          <p:nvPr>
            <p:ph idx="1" hasCustomPrompt="1"/>
          </p:nvPr>
        </p:nvSpPr>
        <p:spPr>
          <a:xfrm>
            <a:off x="3167475" y="1998001"/>
            <a:ext cx="5408523" cy="4101587"/>
          </a:xfrm>
          <a:solidFill>
            <a:schemeClr val="bg1"/>
          </a:solidFill>
        </p:spPr>
        <p:txBody>
          <a:bodyPr lIns="252000" tIns="252000" rIns="0" bIns="180000" numCol="2" spcCol="360000"/>
          <a:lstStyle>
            <a:lvl1pPr marL="189025" indent="-189025">
              <a:lnSpc>
                <a:spcPts val="1200"/>
              </a:lnSpc>
              <a:spcAft>
                <a:spcPts val="675"/>
              </a:spcAft>
              <a:buClr>
                <a:schemeClr val="accent1"/>
              </a:buClr>
              <a:buFont typeface="+mj-lt"/>
              <a:buAutoNum type="romanUcPeriod"/>
              <a:tabLst>
                <a:tab pos="2160288" algn="l"/>
              </a:tabLst>
              <a:defRPr sz="1050" b="1" i="0" cap="all" baseline="0">
                <a:solidFill>
                  <a:schemeClr val="accent1"/>
                </a:solidFill>
                <a:latin typeface="Calibri" panose="020F0502020204030204" pitchFamily="34" charset="0"/>
              </a:defRPr>
            </a:lvl1pPr>
            <a:lvl2pPr marL="189025" indent="-189025" defTabSz="189025">
              <a:lnSpc>
                <a:spcPts val="1200"/>
              </a:lnSpc>
              <a:spcBef>
                <a:spcPts val="375"/>
              </a:spcBef>
              <a:buFont typeface="+mj-lt"/>
              <a:buAutoNum type="arabicPeriod"/>
              <a:tabLst>
                <a:tab pos="2160288" algn="l"/>
              </a:tabLst>
              <a:defRPr sz="1050" b="0" i="0" baseline="0">
                <a:latin typeface="Calibri" panose="020F0502020204030204" pitchFamily="34" charset="0"/>
              </a:defRPr>
            </a:lvl2pPr>
            <a:lvl3pPr marL="297040" indent="-108014" defTabSz="270036">
              <a:lnSpc>
                <a:spcPts val="1200"/>
              </a:lnSpc>
              <a:spcBef>
                <a:spcPts val="0"/>
              </a:spcBef>
              <a:buFont typeface="Calibri Light" panose="020F0302020204030204" pitchFamily="34" charset="0"/>
              <a:buChar char="›"/>
              <a:tabLst>
                <a:tab pos="2160288" algn="l"/>
              </a:tabLst>
              <a:defRPr sz="1050" baseline="0">
                <a:latin typeface="+mj-lt"/>
              </a:defRPr>
            </a:lvl3pPr>
            <a:lvl4pPr marL="297040" indent="-108014">
              <a:lnSpc>
                <a:spcPts val="1200"/>
              </a:lnSpc>
              <a:spcBef>
                <a:spcPts val="0"/>
              </a:spcBef>
              <a:tabLst>
                <a:tab pos="2160288" algn="l"/>
              </a:tabLst>
              <a:defRPr sz="1050" baseline="0">
                <a:latin typeface="+mj-lt"/>
              </a:defRPr>
            </a:lvl4pPr>
            <a:lvl5pPr marL="297040" indent="-108014">
              <a:lnSpc>
                <a:spcPts val="1200"/>
              </a:lnSpc>
              <a:spcBef>
                <a:spcPts val="0"/>
              </a:spcBef>
              <a:buFont typeface="Calibri" panose="020F0502020204030204" pitchFamily="34" charset="0"/>
              <a:buChar char="›"/>
              <a:tabLst>
                <a:tab pos="2160288" algn="l"/>
              </a:tabLst>
              <a:defRPr>
                <a:latin typeface="+mj-lt"/>
              </a:defRPr>
            </a:lvl5pPr>
          </a:lstStyle>
          <a:p>
            <a:pPr lvl="0"/>
            <a:r>
              <a:rPr lang="de-DE" dirty="0"/>
              <a:t>Textmasterformat </a:t>
            </a:r>
            <a:br>
              <a:rPr lang="de-DE" dirty="0"/>
            </a:br>
            <a:r>
              <a:rPr lang="de-DE" dirty="0"/>
              <a:t>bearbeiten</a:t>
            </a:r>
          </a:p>
          <a:p>
            <a:pPr lvl="1"/>
            <a:r>
              <a:rPr lang="de-DE" dirty="0"/>
              <a:t>Zweite Ebene	01</a:t>
            </a:r>
          </a:p>
          <a:p>
            <a:pPr lvl="2"/>
            <a:r>
              <a:rPr lang="de-DE" dirty="0"/>
              <a:t>Dritte Ebene	01</a:t>
            </a:r>
          </a:p>
          <a:p>
            <a:pPr lvl="3"/>
            <a:r>
              <a:rPr lang="de-DE" dirty="0"/>
              <a:t>Vierte Ebene	01</a:t>
            </a:r>
          </a:p>
          <a:p>
            <a:pPr lvl="4"/>
            <a:r>
              <a:rPr lang="de-DE" dirty="0"/>
              <a:t>Fünfte Ebene</a:t>
            </a:r>
          </a:p>
        </p:txBody>
      </p:sp>
      <p:pic>
        <p:nvPicPr>
          <p:cNvPr id="13" name="Grafik 12"/>
          <p:cNvPicPr>
            <a:picLocks noChangeAspect="1"/>
          </p:cNvPicPr>
          <p:nvPr userDrawn="1"/>
        </p:nvPicPr>
        <p:blipFill rotWithShape="1">
          <a:blip r:embed="rId2">
            <a:extLst>
              <a:ext uri="{28A0092B-C50C-407E-A947-70E740481C1C}">
                <a14:useLocalDpi xmlns:a14="http://schemas.microsoft.com/office/drawing/2010/main" val="0"/>
              </a:ext>
            </a:extLst>
          </a:blip>
          <a:srcRect l="14194" r="71089"/>
          <a:stretch/>
        </p:blipFill>
        <p:spPr>
          <a:xfrm flipH="1">
            <a:off x="-1" y="1292447"/>
            <a:ext cx="2057668" cy="729740"/>
          </a:xfrm>
          <a:prstGeom prst="rect">
            <a:avLst/>
          </a:prstGeom>
        </p:spPr>
      </p:pic>
      <p:sp>
        <p:nvSpPr>
          <p:cNvPr id="9" name="Fußzeilenplatzhalter 3"/>
          <p:cNvSpPr>
            <a:spLocks noGrp="1"/>
          </p:cNvSpPr>
          <p:nvPr>
            <p:ph type="ftr" sz="quarter" idx="3"/>
          </p:nvPr>
        </p:nvSpPr>
        <p:spPr>
          <a:xfrm>
            <a:off x="735085" y="735894"/>
            <a:ext cx="6504770" cy="193228"/>
          </a:xfrm>
          <a:prstGeom prst="rect">
            <a:avLst/>
          </a:prstGeom>
        </p:spPr>
        <p:txBody>
          <a:bodyPr vert="horz" lIns="0" tIns="0" rIns="0" bIns="0" rtlCol="0" anchor="t" anchorCtr="0"/>
          <a:lstStyle>
            <a:lvl1pPr marL="0" marR="0" indent="0" algn="l" defTabSz="685891" rtl="0" eaLnBrk="1" fontAlgn="auto" latinLnBrk="0" hangingPunct="1">
              <a:lnSpc>
                <a:spcPct val="100000"/>
              </a:lnSpc>
              <a:spcBef>
                <a:spcPts val="0"/>
              </a:spcBef>
              <a:spcAft>
                <a:spcPts val="0"/>
              </a:spcAft>
              <a:buClrTx/>
              <a:buSzTx/>
              <a:buFontTx/>
              <a:buNone/>
              <a:tabLst/>
              <a:defRPr sz="900" b="1" i="0" cap="all" baseline="0">
                <a:solidFill>
                  <a:schemeClr val="tx1">
                    <a:tint val="75000"/>
                  </a:schemeClr>
                </a:solidFill>
                <a:latin typeface="Calibri" panose="020F0502020204030204" pitchFamily="34" charset="0"/>
              </a:defRPr>
            </a:lvl1pPr>
          </a:lstStyle>
          <a:p>
            <a:r>
              <a:rPr lang="en-US">
                <a:solidFill>
                  <a:srgbClr val="000000"/>
                </a:solidFill>
              </a:rPr>
              <a:t>Title Presentation - edit "header- and footer"</a:t>
            </a:r>
            <a:endParaRPr lang="de-DE" dirty="0">
              <a:solidFill>
                <a:srgbClr val="000000"/>
              </a:solidFill>
            </a:endParaRPr>
          </a:p>
        </p:txBody>
      </p:sp>
    </p:spTree>
    <p:extLst>
      <p:ext uri="{BB962C8B-B14F-4D97-AF65-F5344CB8AC3E}">
        <p14:creationId xmlns:p14="http://schemas.microsoft.com/office/powerpoint/2010/main" val="3239323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EFFAE5-E61C-4CB5-A6DF-A651F5AC760E}"/>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endParaRPr lang="es-ES"/>
          </a:p>
        </p:txBody>
      </p:sp>
      <p:sp>
        <p:nvSpPr>
          <p:cNvPr id="3" name="Untertitel 2">
            <a:extLst>
              <a:ext uri="{FF2B5EF4-FFF2-40B4-BE49-F238E27FC236}">
                <a16:creationId xmlns:a16="http://schemas.microsoft.com/office/drawing/2014/main" id="{3D0E588E-DC07-4E16-ADCF-7C1995C95A12}"/>
              </a:ext>
            </a:extLst>
          </p:cNvPr>
          <p:cNvSpPr>
            <a:spLocks noGrp="1"/>
          </p:cNvSpPr>
          <p:nvPr>
            <p:ph type="subTitle" idx="1"/>
          </p:nvPr>
        </p:nvSpPr>
        <p:spPr>
          <a:xfrm>
            <a:off x="1143000" y="3602038"/>
            <a:ext cx="6858000" cy="1655762"/>
          </a:xfrm>
        </p:spPr>
        <p:txBody>
          <a:bodyPr/>
          <a:lstStyle>
            <a:lvl1pPr marL="0" indent="0" algn="ctr">
              <a:buNone/>
              <a:defRPr sz="1800"/>
            </a:lvl1pPr>
            <a:lvl2pPr marL="342911" indent="0" algn="ctr">
              <a:buNone/>
              <a:defRPr sz="1500"/>
            </a:lvl2pPr>
            <a:lvl3pPr marL="685823" indent="0" algn="ctr">
              <a:buNone/>
              <a:defRPr sz="1350"/>
            </a:lvl3pPr>
            <a:lvl4pPr marL="1028734" indent="0" algn="ctr">
              <a:buNone/>
              <a:defRPr sz="1200"/>
            </a:lvl4pPr>
            <a:lvl5pPr marL="1371646" indent="0" algn="ctr">
              <a:buNone/>
              <a:defRPr sz="1200"/>
            </a:lvl5pPr>
            <a:lvl6pPr marL="1714557" indent="0" algn="ctr">
              <a:buNone/>
              <a:defRPr sz="1200"/>
            </a:lvl6pPr>
            <a:lvl7pPr marL="2057469" indent="0" algn="ctr">
              <a:buNone/>
              <a:defRPr sz="1200"/>
            </a:lvl7pPr>
            <a:lvl8pPr marL="2400380" indent="0" algn="ctr">
              <a:buNone/>
              <a:defRPr sz="1200"/>
            </a:lvl8pPr>
            <a:lvl9pPr marL="2743291" indent="0" algn="ctr">
              <a:buNone/>
              <a:defRPr sz="1200"/>
            </a:lvl9pPr>
          </a:lstStyle>
          <a:p>
            <a:r>
              <a:rPr lang="de-DE"/>
              <a:t>Master-Untertitelformat bearbeiten</a:t>
            </a:r>
            <a:endParaRPr lang="es-ES"/>
          </a:p>
        </p:txBody>
      </p:sp>
      <p:sp>
        <p:nvSpPr>
          <p:cNvPr id="4" name="Datumsplatzhalter 3">
            <a:extLst>
              <a:ext uri="{FF2B5EF4-FFF2-40B4-BE49-F238E27FC236}">
                <a16:creationId xmlns:a16="http://schemas.microsoft.com/office/drawing/2014/main" id="{7D30C611-8868-4DE0-B2B5-3312A1452B26}"/>
              </a:ext>
            </a:extLst>
          </p:cNvPr>
          <p:cNvSpPr>
            <a:spLocks noGrp="1"/>
          </p:cNvSpPr>
          <p:nvPr>
            <p:ph type="dt" sz="half" idx="10"/>
          </p:nvPr>
        </p:nvSpPr>
        <p:spPr/>
        <p:txBody>
          <a:bodyPr/>
          <a:lstStyle/>
          <a:p>
            <a:pPr defTabSz="685891"/>
            <a:fld id="{7616CC1A-F514-42AD-8318-B283F28C798C}" type="datetimeFigureOut">
              <a:rPr lang="es-ES" smtClean="0">
                <a:solidFill>
                  <a:prstClr val="black">
                    <a:tint val="75000"/>
                  </a:prstClr>
                </a:solidFill>
              </a:rPr>
              <a:pPr defTabSz="685891"/>
              <a:t>04/03/2021</a:t>
            </a:fld>
            <a:endParaRPr lang="es-ES">
              <a:solidFill>
                <a:prstClr val="black">
                  <a:tint val="75000"/>
                </a:prstClr>
              </a:solidFill>
            </a:endParaRPr>
          </a:p>
        </p:txBody>
      </p:sp>
      <p:sp>
        <p:nvSpPr>
          <p:cNvPr id="5" name="Fußzeilenplatzhalter 4">
            <a:extLst>
              <a:ext uri="{FF2B5EF4-FFF2-40B4-BE49-F238E27FC236}">
                <a16:creationId xmlns:a16="http://schemas.microsoft.com/office/drawing/2014/main" id="{8145AF52-7726-41E1-8064-E59D09019FF1}"/>
              </a:ext>
            </a:extLst>
          </p:cNvPr>
          <p:cNvSpPr>
            <a:spLocks noGrp="1"/>
          </p:cNvSpPr>
          <p:nvPr>
            <p:ph type="ftr" sz="quarter" idx="11"/>
          </p:nvPr>
        </p:nvSpPr>
        <p:spPr/>
        <p:txBody>
          <a:bodyPr/>
          <a:lstStyle/>
          <a:p>
            <a:pPr defTabSz="685891"/>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B6C599C1-BE4B-4356-B2A4-5AD997BDAE83}"/>
              </a:ext>
            </a:extLst>
          </p:cNvPr>
          <p:cNvSpPr>
            <a:spLocks noGrp="1"/>
          </p:cNvSpPr>
          <p:nvPr>
            <p:ph type="sldNum" sz="quarter" idx="12"/>
          </p:nvPr>
        </p:nvSpPr>
        <p:spPr/>
        <p:txBody>
          <a:bodyPr/>
          <a:lstStyle/>
          <a:p>
            <a:pPr defTabSz="685891"/>
            <a:fld id="{610207BF-9610-4DCA-A632-B81271577532}" type="slidenum">
              <a:rPr lang="de-DE" smtClean="0">
                <a:solidFill>
                  <a:prstClr val="black">
                    <a:tint val="75000"/>
                  </a:prstClr>
                </a:solidFill>
              </a:rPr>
              <a:pPr defTabSz="685891"/>
              <a:t>‹N›</a:t>
            </a:fld>
            <a:endParaRPr lang="de-DE" dirty="0">
              <a:solidFill>
                <a:prstClr val="black">
                  <a:tint val="75000"/>
                </a:prstClr>
              </a:solidFill>
            </a:endParaRPr>
          </a:p>
        </p:txBody>
      </p:sp>
    </p:spTree>
    <p:extLst>
      <p:ext uri="{BB962C8B-B14F-4D97-AF65-F5344CB8AC3E}">
        <p14:creationId xmlns:p14="http://schemas.microsoft.com/office/powerpoint/2010/main" val="3224124388"/>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668E7-87E0-4D61-A167-CCF873561843}" type="datetime1">
              <a:rPr lang="it-IT" smtClean="0"/>
              <a:t>04/03/2021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16C683A2-589D-42C0-B3C0-BD9166839D44}" type="slidenum">
              <a:rPr lang="it-IT" smtClean="0"/>
              <a:t>‹N›</a:t>
            </a:fld>
            <a:endParaRPr lang="it-IT"/>
          </a:p>
        </p:txBody>
      </p:sp>
    </p:spTree>
    <p:extLst>
      <p:ext uri="{BB962C8B-B14F-4D97-AF65-F5344CB8AC3E}">
        <p14:creationId xmlns:p14="http://schemas.microsoft.com/office/powerpoint/2010/main" val="17123429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6CC1A-F514-42AD-8318-B283F28C798C}" type="datetimeFigureOut">
              <a:rPr lang="es-ES" smtClean="0"/>
              <a:t>04/03/2021</a:t>
            </a:fld>
            <a:endParaRPr lang="es-E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srgbClr val="000000"/>
                </a:solidFill>
              </a:rPr>
              <a:t>Title Presentation - edit "header- and footer"</a:t>
            </a:r>
            <a:endParaRPr lang="de-DE" dirty="0">
              <a:solidFill>
                <a:srgbClr val="000000"/>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207BF-9610-4DCA-A632-B81271577532}" type="slidenum">
              <a:rPr lang="de-DE" smtClean="0"/>
              <a:pPr/>
              <a:t>‹N›</a:t>
            </a:fld>
            <a:endParaRPr lang="de-DE" dirty="0"/>
          </a:p>
        </p:txBody>
      </p:sp>
      <p:pic>
        <p:nvPicPr>
          <p:cNvPr id="16" name="Immagine 15">
            <a:extLst>
              <a:ext uri="{FF2B5EF4-FFF2-40B4-BE49-F238E27FC236}">
                <a16:creationId xmlns:a16="http://schemas.microsoft.com/office/drawing/2014/main" id="{278A23AC-FD21-4CA1-8C9E-9ADC979A389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1824" y="230190"/>
            <a:ext cx="960286" cy="720000"/>
          </a:xfrm>
          <a:prstGeom prst="rect">
            <a:avLst/>
          </a:prstGeom>
        </p:spPr>
      </p:pic>
      <p:pic>
        <p:nvPicPr>
          <p:cNvPr id="17" name="Immagine 16">
            <a:extLst>
              <a:ext uri="{FF2B5EF4-FFF2-40B4-BE49-F238E27FC236}">
                <a16:creationId xmlns:a16="http://schemas.microsoft.com/office/drawing/2014/main" id="{2838BB96-5D9D-4DA6-9132-A3EF525C4399}"/>
              </a:ext>
            </a:extLst>
          </p:cNvPr>
          <p:cNvPicPr>
            <a:picLocks noChangeAspect="1"/>
          </p:cNvPicPr>
          <p:nvPr userDrawn="1"/>
        </p:nvPicPr>
        <p:blipFill>
          <a:blip r:embed="rId5"/>
          <a:stretch>
            <a:fillRect/>
          </a:stretch>
        </p:blipFill>
        <p:spPr>
          <a:xfrm>
            <a:off x="655319" y="230190"/>
            <a:ext cx="2448617" cy="540000"/>
          </a:xfrm>
          <a:prstGeom prst="rect">
            <a:avLst/>
          </a:prstGeom>
        </p:spPr>
      </p:pic>
    </p:spTree>
    <p:extLst>
      <p:ext uri="{BB962C8B-B14F-4D97-AF65-F5344CB8AC3E}">
        <p14:creationId xmlns:p14="http://schemas.microsoft.com/office/powerpoint/2010/main" val="2633033227"/>
      </p:ext>
    </p:extLst>
  </p:cSld>
  <p:clrMap bg1="lt1" tx1="dk1" bg2="lt2" tx2="dk2" accent1="accent1" accent2="accent2" accent3="accent3" accent4="accent4" accent5="accent5" accent6="accent6" hlink="hlink" folHlink="folHlink"/>
  <p:sldLayoutIdLst>
    <p:sldLayoutId id="2147483743" r:id="rId1"/>
    <p:sldLayoutId id="2147483755"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D2DC8D2-BFD3-4394-94DC-9CD8C52B4EFF}"/>
              </a:ext>
            </a:extLst>
          </p:cNvPr>
          <p:cNvSpPr>
            <a:spLocks noGrp="1"/>
          </p:cNvSpPr>
          <p:nvPr>
            <p:ph type="title"/>
          </p:nvPr>
        </p:nvSpPr>
        <p:spPr>
          <a:xfrm>
            <a:off x="628650" y="1073149"/>
            <a:ext cx="7886700" cy="1325563"/>
          </a:xfrm>
          <a:prstGeom prst="rect">
            <a:avLst/>
          </a:prstGeom>
        </p:spPr>
        <p:txBody>
          <a:bodyPr vert="horz" lIns="91440" tIns="45720" rIns="91440" bIns="45720" rtlCol="0" anchor="ctr">
            <a:normAutofit/>
          </a:bodyPr>
          <a:lstStyle/>
          <a:p>
            <a:r>
              <a:rPr lang="de-DE"/>
              <a:t>Mastertitelformat bearbeiten</a:t>
            </a:r>
            <a:endParaRPr lang="es-ES"/>
          </a:p>
        </p:txBody>
      </p:sp>
      <p:sp>
        <p:nvSpPr>
          <p:cNvPr id="3" name="Textplatzhalter 2">
            <a:extLst>
              <a:ext uri="{FF2B5EF4-FFF2-40B4-BE49-F238E27FC236}">
                <a16:creationId xmlns:a16="http://schemas.microsoft.com/office/drawing/2014/main" id="{7FFCF2E6-690D-45D8-9C01-879B110BCD6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s-ES"/>
          </a:p>
        </p:txBody>
      </p:sp>
      <p:sp>
        <p:nvSpPr>
          <p:cNvPr id="4" name="Datumsplatzhalter 3">
            <a:extLst>
              <a:ext uri="{FF2B5EF4-FFF2-40B4-BE49-F238E27FC236}">
                <a16:creationId xmlns:a16="http://schemas.microsoft.com/office/drawing/2014/main" id="{883792A0-B2D3-475A-93FE-D28F1C715D30}"/>
              </a:ext>
            </a:extLst>
          </p:cNvPr>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91"/>
            <a:fld id="{7616CC1A-F514-42AD-8318-B283F28C798C}" type="datetimeFigureOut">
              <a:rPr lang="es-ES" smtClean="0">
                <a:solidFill>
                  <a:prstClr val="black">
                    <a:tint val="75000"/>
                  </a:prstClr>
                </a:solidFill>
              </a:rPr>
              <a:pPr defTabSz="685891"/>
              <a:t>04/03/2021</a:t>
            </a:fld>
            <a:endParaRPr lang="es-ES">
              <a:solidFill>
                <a:prstClr val="black">
                  <a:tint val="75000"/>
                </a:prstClr>
              </a:solidFill>
            </a:endParaRPr>
          </a:p>
        </p:txBody>
      </p:sp>
      <p:sp>
        <p:nvSpPr>
          <p:cNvPr id="5" name="Fußzeilenplatzhalter 4">
            <a:extLst>
              <a:ext uri="{FF2B5EF4-FFF2-40B4-BE49-F238E27FC236}">
                <a16:creationId xmlns:a16="http://schemas.microsoft.com/office/drawing/2014/main" id="{06EE8FA4-318F-41F2-A5C6-93EF2DF02C5D}"/>
              </a:ext>
            </a:extLst>
          </p:cNvPr>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91"/>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8C659DE5-92BF-4E69-8619-DDBBF2DD841C}"/>
              </a:ext>
            </a:extLst>
          </p:cNvPr>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91"/>
            <a:fld id="{610207BF-9610-4DCA-A632-B81271577532}" type="slidenum">
              <a:rPr lang="de-DE" smtClean="0">
                <a:solidFill>
                  <a:prstClr val="black">
                    <a:tint val="75000"/>
                  </a:prstClr>
                </a:solidFill>
              </a:rPr>
              <a:pPr defTabSz="685891"/>
              <a:t>‹N›</a:t>
            </a:fld>
            <a:endParaRPr lang="de-DE" dirty="0">
              <a:solidFill>
                <a:prstClr val="black">
                  <a:tint val="75000"/>
                </a:prstClr>
              </a:solidFill>
            </a:endParaRPr>
          </a:p>
        </p:txBody>
      </p:sp>
      <p:pic>
        <p:nvPicPr>
          <p:cNvPr id="8" name="Imagen 1" descr="Imagen que contiene firmar, alimentos, dibujo&#10;&#10;Descripción generada automáticamente">
            <a:extLst>
              <a:ext uri="{FF2B5EF4-FFF2-40B4-BE49-F238E27FC236}">
                <a16:creationId xmlns:a16="http://schemas.microsoft.com/office/drawing/2014/main" id="{185B5937-81CF-4A1D-8D0F-82D4B77B6A90}"/>
              </a:ext>
            </a:extLst>
          </p:cNvPr>
          <p:cNvPicPr preferRelativeResize="0">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463" y="240306"/>
            <a:ext cx="904711" cy="622891"/>
          </a:xfrm>
          <a:prstGeom prst="rect">
            <a:avLst/>
          </a:prstGeom>
        </p:spPr>
      </p:pic>
      <p:pic>
        <p:nvPicPr>
          <p:cNvPr id="13" name="Picture 15">
            <a:extLst>
              <a:ext uri="{FF2B5EF4-FFF2-40B4-BE49-F238E27FC236}">
                <a16:creationId xmlns:a16="http://schemas.microsoft.com/office/drawing/2014/main" id="{CF25EBCB-611F-4FB7-B5C4-D9C7381AE872}"/>
              </a:ext>
            </a:extLst>
          </p:cNvPr>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524202" y="332570"/>
            <a:ext cx="1383428" cy="358775"/>
          </a:xfrm>
          <a:prstGeom prst="rect">
            <a:avLst/>
          </a:prstGeom>
          <a:noFill/>
          <a:ln>
            <a:noFill/>
          </a:ln>
        </p:spPr>
      </p:pic>
      <p:pic>
        <p:nvPicPr>
          <p:cNvPr id="9" name="Grafik 12">
            <a:extLst>
              <a:ext uri="{FF2B5EF4-FFF2-40B4-BE49-F238E27FC236}">
                <a16:creationId xmlns:a16="http://schemas.microsoft.com/office/drawing/2014/main" id="{193A9C1E-8B57-4657-832B-C1A44714E6C6}"/>
              </a:ext>
            </a:extLst>
          </p:cNvPr>
          <p:cNvPicPr>
            <a:picLocks noChangeAspect="1"/>
          </p:cNvPicPr>
          <p:nvPr userDrawn="1"/>
        </p:nvPicPr>
        <p:blipFill rotWithShape="1">
          <a:blip r:embed="rId6">
            <a:extLst>
              <a:ext uri="{28A0092B-C50C-407E-A947-70E740481C1C}">
                <a14:useLocalDpi xmlns:a14="http://schemas.microsoft.com/office/drawing/2010/main" val="0"/>
              </a:ext>
            </a:extLst>
          </a:blip>
          <a:srcRect l="14194" r="71089"/>
          <a:stretch/>
        </p:blipFill>
        <p:spPr>
          <a:xfrm flipH="1">
            <a:off x="251400" y="827000"/>
            <a:ext cx="2743200" cy="729740"/>
          </a:xfrm>
          <a:prstGeom prst="rect">
            <a:avLst/>
          </a:prstGeom>
        </p:spPr>
      </p:pic>
    </p:spTree>
    <p:extLst>
      <p:ext uri="{BB962C8B-B14F-4D97-AF65-F5344CB8AC3E}">
        <p14:creationId xmlns:p14="http://schemas.microsoft.com/office/powerpoint/2010/main" val="855234492"/>
      </p:ext>
    </p:extLst>
  </p:cSld>
  <p:clrMap bg1="lt1" tx1="dk1" bg2="lt2" tx2="dk2" accent1="accent1" accent2="accent2" accent3="accent3" accent4="accent4" accent5="accent5" accent6="accent6" hlink="hlink" folHlink="folHlink"/>
  <p:sldLayoutIdLst>
    <p:sldLayoutId id="2147483787" r:id="rId1"/>
    <p:sldLayoutId id="2147483788" r:id="rId2"/>
  </p:sldLayoutIdLst>
  <p:hf hdr="0" dt="0"/>
  <p:txStyles>
    <p:titleStyle>
      <a:lvl1pPr algn="l" defTabSz="68582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6" indent="-171456" algn="l" defTabSz="68582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67" indent="-171456" algn="l" defTabSz="68582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79" indent="-171456" algn="l" defTabSz="68582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90"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01"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013"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24"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836"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747"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ES"/>
      </a:defPPr>
      <a:lvl1pPr marL="0" algn="l" defTabSz="685823" rtl="0" eaLnBrk="1" latinLnBrk="0" hangingPunct="1">
        <a:defRPr sz="1350" kern="1200">
          <a:solidFill>
            <a:schemeClr val="tx1"/>
          </a:solidFill>
          <a:latin typeface="+mn-lt"/>
          <a:ea typeface="+mn-ea"/>
          <a:cs typeface="+mn-cs"/>
        </a:defRPr>
      </a:lvl1pPr>
      <a:lvl2pPr marL="342911" algn="l" defTabSz="685823" rtl="0" eaLnBrk="1" latinLnBrk="0" hangingPunct="1">
        <a:defRPr sz="1350" kern="1200">
          <a:solidFill>
            <a:schemeClr val="tx1"/>
          </a:solidFill>
          <a:latin typeface="+mn-lt"/>
          <a:ea typeface="+mn-ea"/>
          <a:cs typeface="+mn-cs"/>
        </a:defRPr>
      </a:lvl2pPr>
      <a:lvl3pPr marL="685823" algn="l" defTabSz="685823" rtl="0" eaLnBrk="1" latinLnBrk="0" hangingPunct="1">
        <a:defRPr sz="1350" kern="1200">
          <a:solidFill>
            <a:schemeClr val="tx1"/>
          </a:solidFill>
          <a:latin typeface="+mn-lt"/>
          <a:ea typeface="+mn-ea"/>
          <a:cs typeface="+mn-cs"/>
        </a:defRPr>
      </a:lvl3pPr>
      <a:lvl4pPr marL="1028734" algn="l" defTabSz="685823" rtl="0" eaLnBrk="1" latinLnBrk="0" hangingPunct="1">
        <a:defRPr sz="1350" kern="1200">
          <a:solidFill>
            <a:schemeClr val="tx1"/>
          </a:solidFill>
          <a:latin typeface="+mn-lt"/>
          <a:ea typeface="+mn-ea"/>
          <a:cs typeface="+mn-cs"/>
        </a:defRPr>
      </a:lvl4pPr>
      <a:lvl5pPr marL="1371646" algn="l" defTabSz="685823" rtl="0" eaLnBrk="1" latinLnBrk="0" hangingPunct="1">
        <a:defRPr sz="1350" kern="1200">
          <a:solidFill>
            <a:schemeClr val="tx1"/>
          </a:solidFill>
          <a:latin typeface="+mn-lt"/>
          <a:ea typeface="+mn-ea"/>
          <a:cs typeface="+mn-cs"/>
        </a:defRPr>
      </a:lvl5pPr>
      <a:lvl6pPr marL="1714557" algn="l" defTabSz="685823" rtl="0" eaLnBrk="1" latinLnBrk="0" hangingPunct="1">
        <a:defRPr sz="1350" kern="1200">
          <a:solidFill>
            <a:schemeClr val="tx1"/>
          </a:solidFill>
          <a:latin typeface="+mn-lt"/>
          <a:ea typeface="+mn-ea"/>
          <a:cs typeface="+mn-cs"/>
        </a:defRPr>
      </a:lvl6pPr>
      <a:lvl7pPr marL="2057469" algn="l" defTabSz="685823" rtl="0" eaLnBrk="1" latinLnBrk="0" hangingPunct="1">
        <a:defRPr sz="1350" kern="1200">
          <a:solidFill>
            <a:schemeClr val="tx1"/>
          </a:solidFill>
          <a:latin typeface="+mn-lt"/>
          <a:ea typeface="+mn-ea"/>
          <a:cs typeface="+mn-cs"/>
        </a:defRPr>
      </a:lvl7pPr>
      <a:lvl8pPr marL="2400380" algn="l" defTabSz="685823" rtl="0" eaLnBrk="1" latinLnBrk="0" hangingPunct="1">
        <a:defRPr sz="1350" kern="1200">
          <a:solidFill>
            <a:schemeClr val="tx1"/>
          </a:solidFill>
          <a:latin typeface="+mn-lt"/>
          <a:ea typeface="+mn-ea"/>
          <a:cs typeface="+mn-cs"/>
        </a:defRPr>
      </a:lvl8pPr>
      <a:lvl9pPr marL="2743291" algn="l" defTabSz="68582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eur-lex.europa.eu/legal-content/IT/TXT/HTML/?uri=CELEX:52013DC0499&amp;from=EN"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A8B8209-0C2F-4949-AF25-BF511B77A39A}"/>
              </a:ext>
            </a:extLst>
          </p:cNvPr>
          <p:cNvSpPr>
            <a:spLocks noGrp="1"/>
          </p:cNvSpPr>
          <p:nvPr>
            <p:ph type="ctrTitle"/>
          </p:nvPr>
        </p:nvSpPr>
        <p:spPr>
          <a:xfrm>
            <a:off x="3239817" y="1412720"/>
            <a:ext cx="5544770" cy="2188934"/>
          </a:xfrm>
        </p:spPr>
        <p:txBody>
          <a:bodyPr wrap="square" lIns="36000" tIns="36000" rIns="36000" bIns="36000" anchor="t" anchorCtr="1">
            <a:noAutofit/>
          </a:bodyPr>
          <a:lstStyle/>
          <a:p>
            <a:pPr>
              <a:lnSpc>
                <a:spcPct val="100000"/>
              </a:lnSpc>
            </a:pPr>
            <a:r>
              <a:rPr lang="en-US" sz="3700" i="1" dirty="0">
                <a:solidFill>
                  <a:schemeClr val="accent1">
                    <a:lumMod val="75000"/>
                  </a:schemeClr>
                </a:solidFill>
                <a:effectLst>
                  <a:outerShdw blurRad="38100" dist="38100" dir="2700000" algn="tl">
                    <a:srgbClr val="000000">
                      <a:alpha val="43137"/>
                    </a:srgbClr>
                  </a:outerShdw>
                </a:effectLst>
                <a:latin typeface="+mn-lt"/>
              </a:rPr>
              <a:t>Areas and Strategic Planning for Internationalization in Italian Universities</a:t>
            </a:r>
            <a:endParaRPr lang="en-GB" sz="3700" i="1" dirty="0">
              <a:solidFill>
                <a:schemeClr val="accent1">
                  <a:lumMod val="75000"/>
                </a:schemeClr>
              </a:solidFill>
              <a:effectLst>
                <a:outerShdw blurRad="38100" dist="38100" dir="2700000" algn="tl">
                  <a:srgbClr val="000000">
                    <a:alpha val="43137"/>
                  </a:srgbClr>
                </a:outerShdw>
              </a:effectLst>
              <a:latin typeface="+mn-lt"/>
            </a:endParaRPr>
          </a:p>
        </p:txBody>
      </p:sp>
      <p:sp>
        <p:nvSpPr>
          <p:cNvPr id="5" name="Untertitel 4"/>
          <p:cNvSpPr>
            <a:spLocks noGrp="1"/>
          </p:cNvSpPr>
          <p:nvPr>
            <p:ph type="subTitle" idx="1"/>
          </p:nvPr>
        </p:nvSpPr>
        <p:spPr>
          <a:xfrm>
            <a:off x="3419842" y="4146124"/>
            <a:ext cx="5184720" cy="1334908"/>
          </a:xfrm>
        </p:spPr>
        <p:txBody>
          <a:bodyPr lIns="36000" tIns="0" rIns="36000" bIns="36000" anchor="t" anchorCtr="0">
            <a:noAutofit/>
          </a:bodyPr>
          <a:lstStyle/>
          <a:p>
            <a:pPr>
              <a:lnSpc>
                <a:spcPct val="100000"/>
              </a:lnSpc>
            </a:pPr>
            <a:r>
              <a:rPr lang="en-GB" sz="2800" b="1" dirty="0">
                <a:solidFill>
                  <a:schemeClr val="accent1">
                    <a:lumMod val="75000"/>
                  </a:schemeClr>
                </a:solidFill>
                <a:latin typeface="+mj-lt"/>
              </a:rPr>
              <a:t>«MERGE»</a:t>
            </a:r>
            <a:r>
              <a:rPr lang="en-GB" sz="3200" b="1" dirty="0">
                <a:solidFill>
                  <a:schemeClr val="accent1">
                    <a:lumMod val="75000"/>
                  </a:schemeClr>
                </a:solidFill>
                <a:latin typeface="+mj-lt"/>
              </a:rPr>
              <a:t> </a:t>
            </a:r>
            <a:r>
              <a:rPr lang="en-GB" b="1" dirty="0">
                <a:solidFill>
                  <a:schemeClr val="accent1">
                    <a:lumMod val="75000"/>
                  </a:schemeClr>
                </a:solidFill>
                <a:latin typeface="+mj-lt"/>
              </a:rPr>
              <a:t>ERASMUS+ CBHE PROJECT</a:t>
            </a:r>
          </a:p>
          <a:p>
            <a:pPr>
              <a:lnSpc>
                <a:spcPct val="100000"/>
              </a:lnSpc>
            </a:pPr>
            <a:r>
              <a:rPr lang="en-GB" b="1" cap="small" dirty="0">
                <a:solidFill>
                  <a:schemeClr val="accent1">
                    <a:lumMod val="75000"/>
                  </a:schemeClr>
                </a:solidFill>
                <a:latin typeface="+mj-lt"/>
              </a:rPr>
              <a:t>1</a:t>
            </a:r>
            <a:r>
              <a:rPr lang="en-GB" b="1" cap="small" baseline="30000" dirty="0">
                <a:solidFill>
                  <a:schemeClr val="accent1">
                    <a:lumMod val="75000"/>
                  </a:schemeClr>
                </a:solidFill>
                <a:latin typeface="+mj-lt"/>
              </a:rPr>
              <a:t>st</a:t>
            </a:r>
            <a:r>
              <a:rPr lang="en-GB" b="1" cap="small" dirty="0">
                <a:solidFill>
                  <a:schemeClr val="accent1">
                    <a:lumMod val="75000"/>
                  </a:schemeClr>
                </a:solidFill>
                <a:latin typeface="+mj-lt"/>
              </a:rPr>
              <a:t> Training Event in the Framework of W.P. 2 «Human Capacity Building» </a:t>
            </a:r>
          </a:p>
        </p:txBody>
      </p:sp>
      <p:pic>
        <p:nvPicPr>
          <p:cNvPr id="10" name="Bildplatzhalter 9"/>
          <p:cNvPicPr>
            <a:picLocks noGrp="1" noChangeAspect="1"/>
          </p:cNvPicPr>
          <p:nvPr>
            <p:ph type="pic" sz="quarter" idx="4294967295"/>
          </p:nvPr>
        </p:nvPicPr>
        <p:blipFill rotWithShape="1">
          <a:blip r:embed="rId3">
            <a:extLst>
              <a:ext uri="{28A0092B-C50C-407E-A947-70E740481C1C}">
                <a14:useLocalDpi xmlns:a14="http://schemas.microsoft.com/office/drawing/2010/main" val="0"/>
              </a:ext>
            </a:extLst>
          </a:blip>
          <a:srcRect l="53718" r="73"/>
          <a:stretch/>
        </p:blipFill>
        <p:spPr>
          <a:xfrm>
            <a:off x="9" y="1233320"/>
            <a:ext cx="3131791" cy="3702249"/>
          </a:xfrm>
        </p:spPr>
      </p:pic>
      <p:sp>
        <p:nvSpPr>
          <p:cNvPr id="9" name="Textfeld 8"/>
          <p:cNvSpPr txBox="1">
            <a:spLocks noChangeAspect="1"/>
          </p:cNvSpPr>
          <p:nvPr/>
        </p:nvSpPr>
        <p:spPr>
          <a:xfrm>
            <a:off x="251400" y="5733320"/>
            <a:ext cx="7273010" cy="884070"/>
          </a:xfrm>
          <a:prstGeom prst="rect">
            <a:avLst/>
          </a:prstGeom>
          <a:solidFill>
            <a:schemeClr val="bg1"/>
          </a:solidFill>
        </p:spPr>
        <p:txBody>
          <a:bodyPr wrap="square" lIns="72000" tIns="72000" rIns="72000" bIns="72000" rtlCol="0" anchor="t" anchorCtr="0">
            <a:spAutoFit/>
          </a:bodyPr>
          <a:lstStyle/>
          <a:p>
            <a:pPr>
              <a:lnSpc>
                <a:spcPct val="100000"/>
              </a:lnSpc>
            </a:pPr>
            <a:r>
              <a:rPr lang="en-GB" sz="1600" b="1" dirty="0">
                <a:solidFill>
                  <a:schemeClr val="accent1">
                    <a:lumMod val="75000"/>
                  </a:schemeClr>
                </a:solidFill>
                <a:latin typeface="+mj-lt"/>
              </a:rPr>
              <a:t>Prof. Alfredo </a:t>
            </a:r>
            <a:r>
              <a:rPr lang="en-GB" sz="1600" b="1" dirty="0" err="1">
                <a:solidFill>
                  <a:schemeClr val="accent1">
                    <a:lumMod val="75000"/>
                  </a:schemeClr>
                </a:solidFill>
                <a:latin typeface="+mj-lt"/>
              </a:rPr>
              <a:t>Squarzoni</a:t>
            </a:r>
            <a:r>
              <a:rPr lang="en-GB" sz="1600" b="1" dirty="0">
                <a:solidFill>
                  <a:schemeClr val="accent1">
                    <a:lumMod val="75000"/>
                  </a:schemeClr>
                </a:solidFill>
                <a:latin typeface="+mj-lt"/>
              </a:rPr>
              <a:t>, Professor Emeritus University of Genoa, Italy</a:t>
            </a:r>
          </a:p>
          <a:p>
            <a:pPr>
              <a:lnSpc>
                <a:spcPct val="100000"/>
              </a:lnSpc>
            </a:pPr>
            <a:r>
              <a:rPr lang="en-GB" sz="1600" b="1" dirty="0">
                <a:solidFill>
                  <a:schemeClr val="accent1">
                    <a:lumMod val="75000"/>
                  </a:schemeClr>
                </a:solidFill>
                <a:latin typeface="+mj-lt"/>
              </a:rPr>
              <a:t>Mr. Angelo Musaio, Head of ICO, University of Genoa, Italy</a:t>
            </a:r>
          </a:p>
          <a:p>
            <a:pPr>
              <a:lnSpc>
                <a:spcPct val="100000"/>
              </a:lnSpc>
            </a:pPr>
            <a:r>
              <a:rPr lang="en-GB" sz="1600" b="1" dirty="0">
                <a:solidFill>
                  <a:schemeClr val="accent1">
                    <a:lumMod val="75000"/>
                  </a:schemeClr>
                </a:solidFill>
                <a:latin typeface="+mj-lt"/>
              </a:rPr>
              <a:t>Prof. Vincenzo Bianco, Polytechnic School, University of Genoa, Italy</a:t>
            </a:r>
          </a:p>
        </p:txBody>
      </p:sp>
    </p:spTree>
    <p:extLst>
      <p:ext uri="{BB962C8B-B14F-4D97-AF65-F5344CB8AC3E}">
        <p14:creationId xmlns:p14="http://schemas.microsoft.com/office/powerpoint/2010/main" val="373199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A80C333E-6021-426C-8555-E437C4BA01F2}"/>
              </a:ext>
            </a:extLst>
          </p:cNvPr>
          <p:cNvSpPr>
            <a:spLocks noGrp="1"/>
          </p:cNvSpPr>
          <p:nvPr>
            <p:ph type="sldNum" sz="quarter" idx="12"/>
          </p:nvPr>
        </p:nvSpPr>
        <p:spPr/>
        <p:txBody>
          <a:bodyPr/>
          <a:lstStyle/>
          <a:p>
            <a:fld id="{16C683A2-589D-42C0-B3C0-BD9166839D44}" type="slidenum">
              <a:rPr lang="it-IT" smtClean="0"/>
              <a:t>10</a:t>
            </a:fld>
            <a:endParaRPr lang="it-IT"/>
          </a:p>
        </p:txBody>
      </p:sp>
      <p:sp>
        <p:nvSpPr>
          <p:cNvPr id="3" name="CasellaDiTesto 2">
            <a:extLst>
              <a:ext uri="{FF2B5EF4-FFF2-40B4-BE49-F238E27FC236}">
                <a16:creationId xmlns:a16="http://schemas.microsoft.com/office/drawing/2014/main" id="{FF1012E5-F7AD-4648-9034-A760CCADE37A}"/>
              </a:ext>
            </a:extLst>
          </p:cNvPr>
          <p:cNvSpPr txBox="1"/>
          <p:nvPr/>
        </p:nvSpPr>
        <p:spPr>
          <a:xfrm>
            <a:off x="359532" y="1598480"/>
            <a:ext cx="8424936" cy="4288353"/>
          </a:xfrm>
          <a:prstGeom prst="rect">
            <a:avLst/>
          </a:prstGeom>
          <a:noFill/>
        </p:spPr>
        <p:txBody>
          <a:bodyPr wrap="square" rtlCol="0">
            <a:spAutoFit/>
          </a:bodyPr>
          <a:lstStyle/>
          <a:p>
            <a:r>
              <a:rPr lang="en-US" sz="900" b="1" i="1" dirty="0">
                <a:solidFill>
                  <a:srgbClr val="000000"/>
                </a:solidFill>
                <a:latin typeface="Calibri" panose="020F0502020204030204" pitchFamily="34" charset="0"/>
                <a:ea typeface="Calibri" panose="020F0502020204030204" pitchFamily="34" charset="0"/>
              </a:rPr>
              <a:t> </a:t>
            </a:r>
            <a:endParaRPr lang="it-IT" sz="900" dirty="0">
              <a:solidFill>
                <a:srgbClr val="000000"/>
              </a:solidFill>
              <a:latin typeface="Calibri" panose="020F0502020204030204" pitchFamily="34" charset="0"/>
              <a:ea typeface="Calibri" panose="020F0502020204030204" pitchFamily="34" charset="0"/>
            </a:endParaRPr>
          </a:p>
          <a:p>
            <a:pPr>
              <a:spcAft>
                <a:spcPts val="225"/>
              </a:spcAft>
            </a:pPr>
            <a:r>
              <a:rPr lang="en-US" sz="2100" b="1" i="1" dirty="0">
                <a:solidFill>
                  <a:srgbClr val="000000"/>
                </a:solidFill>
                <a:latin typeface="Calibri" panose="020F0502020204030204" pitchFamily="34" charset="0"/>
                <a:ea typeface="Calibri" panose="020F0502020204030204" pitchFamily="34" charset="0"/>
              </a:rPr>
              <a:t>Actions</a:t>
            </a:r>
            <a:endParaRPr lang="it-IT" sz="2100" dirty="0">
              <a:solidFill>
                <a:srgbClr val="000000"/>
              </a:solidFill>
              <a:latin typeface="Calibri" panose="020F0502020204030204" pitchFamily="34" charset="0"/>
              <a:ea typeface="Calibri" panose="020F0502020204030204" pitchFamily="34" charset="0"/>
            </a:endParaRPr>
          </a:p>
          <a:p>
            <a:pPr>
              <a:spcAft>
                <a:spcPts val="225"/>
              </a:spcAft>
            </a:pPr>
            <a:r>
              <a:rPr lang="en-US" sz="2100" dirty="0">
                <a:solidFill>
                  <a:srgbClr val="000000"/>
                </a:solidFill>
                <a:latin typeface="Calibri" panose="020F0502020204030204" pitchFamily="34" charset="0"/>
                <a:ea typeface="Calibri" panose="020F0502020204030204" pitchFamily="34" charset="0"/>
              </a:rPr>
              <a:t>Here are included the actions aimed at the international recruitment of students and PhD students and at fostering mobility as functional to the same political objective.</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Appropriate scholarships for international students.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PhD scholarships for candidates from abroad (even for periods limited to one semester).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Reduction of fees for international students.</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Development of specific reception, accommodation and communication services.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Monitoring quality performance of international students.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a:t>
            </a:r>
            <a:endParaRPr lang="it-IT" sz="2100" dirty="0"/>
          </a:p>
        </p:txBody>
      </p:sp>
      <p:sp>
        <p:nvSpPr>
          <p:cNvPr id="4" name="Rettangolo 3">
            <a:extLst>
              <a:ext uri="{FF2B5EF4-FFF2-40B4-BE49-F238E27FC236}">
                <a16:creationId xmlns:a16="http://schemas.microsoft.com/office/drawing/2014/main" id="{0962A708-5339-4E29-B294-46F1624BE2FB}"/>
              </a:ext>
            </a:extLst>
          </p:cNvPr>
          <p:cNvSpPr/>
          <p:nvPr/>
        </p:nvSpPr>
        <p:spPr>
          <a:xfrm>
            <a:off x="657564" y="875045"/>
            <a:ext cx="8126903" cy="523220"/>
          </a:xfrm>
          <a:prstGeom prst="rect">
            <a:avLst/>
          </a:prstGeom>
        </p:spPr>
        <p:txBody>
          <a:bodyPr wrap="square">
            <a:spAutoFit/>
          </a:bodyPr>
          <a:lstStyle/>
          <a:p>
            <a:r>
              <a:rPr lang="en-US" sz="2700" b="1" i="1" dirty="0">
                <a:solidFill>
                  <a:prstClr val="black"/>
                </a:solidFill>
                <a:latin typeface="Calibri" panose="020F0502020204030204" pitchFamily="34" charset="0"/>
                <a:cs typeface="Arial" panose="020B0604020202020204" pitchFamily="34" charset="0"/>
              </a:rPr>
              <a:t>2.3. Internationalization and mobility of the students </a:t>
            </a:r>
            <a:r>
              <a:rPr lang="en-US" sz="2800" b="1" i="1" dirty="0">
                <a:solidFill>
                  <a:prstClr val="black"/>
                </a:solidFill>
                <a:latin typeface="Calibri" panose="020F0502020204030204" pitchFamily="34" charset="0"/>
                <a:cs typeface="Arial" panose="020B0604020202020204" pitchFamily="34" charset="0"/>
              </a:rPr>
              <a:t>*</a:t>
            </a:r>
            <a:endParaRPr lang="it-IT" sz="2800" b="1" i="1" dirty="0">
              <a:solidFill>
                <a:prstClr val="black"/>
              </a:solidFill>
              <a:latin typeface="Calibri" panose="020F0502020204030204" pitchFamily="34" charset="0"/>
              <a:cs typeface="Arial" panose="020B0604020202020204" pitchFamily="34" charset="0"/>
            </a:endParaRPr>
          </a:p>
        </p:txBody>
      </p:sp>
      <p:sp>
        <p:nvSpPr>
          <p:cNvPr id="5" name="Rettangolo 4">
            <a:extLst>
              <a:ext uri="{FF2B5EF4-FFF2-40B4-BE49-F238E27FC236}">
                <a16:creationId xmlns:a16="http://schemas.microsoft.com/office/drawing/2014/main" id="{F834FC61-2B11-4F30-BAC8-FF52F20D4301}"/>
              </a:ext>
            </a:extLst>
          </p:cNvPr>
          <p:cNvSpPr/>
          <p:nvPr/>
        </p:nvSpPr>
        <p:spPr>
          <a:xfrm>
            <a:off x="179390" y="5945589"/>
            <a:ext cx="8209140" cy="523220"/>
          </a:xfrm>
          <a:prstGeom prst="rect">
            <a:avLst/>
          </a:prstGeom>
        </p:spPr>
        <p:txBody>
          <a:bodyPr wrap="square">
            <a:spAutoFit/>
          </a:bodyPr>
          <a:lstStyle/>
          <a:p>
            <a:r>
              <a:rPr lang="en-US" sz="2800" b="1" i="1" dirty="0">
                <a:solidFill>
                  <a:prstClr val="black"/>
                </a:solidFill>
                <a:latin typeface="Calibri" panose="020F0502020204030204" pitchFamily="34" charset="0"/>
                <a:cs typeface="Arial" panose="020B0604020202020204" pitchFamily="34" charset="0"/>
              </a:rPr>
              <a:t>*</a:t>
            </a:r>
            <a:r>
              <a:rPr lang="en-US" sz="2700" b="1" i="1" dirty="0">
                <a:solidFill>
                  <a:prstClr val="black"/>
                </a:solidFill>
                <a:latin typeface="Calibri" panose="020F0502020204030204" pitchFamily="34" charset="0"/>
                <a:cs typeface="Arial" panose="020B0604020202020204" pitchFamily="34" charset="0"/>
              </a:rPr>
              <a:t> </a:t>
            </a:r>
            <a:r>
              <a:rPr lang="en-US" sz="2400" b="1" i="1" dirty="0">
                <a:solidFill>
                  <a:prstClr val="black"/>
                </a:solidFill>
                <a:latin typeface="Calibri" panose="020F0502020204030204" pitchFamily="34" charset="0"/>
                <a:cs typeface="Arial" panose="020B0604020202020204" pitchFamily="34" charset="0"/>
              </a:rPr>
              <a:t>including mobility of PhD students, graduates and placement</a:t>
            </a:r>
            <a:endParaRPr lang="it-IT" sz="24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4420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A80C333E-6021-426C-8555-E437C4BA01F2}"/>
              </a:ext>
            </a:extLst>
          </p:cNvPr>
          <p:cNvSpPr>
            <a:spLocks noGrp="1"/>
          </p:cNvSpPr>
          <p:nvPr>
            <p:ph type="sldNum" sz="quarter" idx="12"/>
          </p:nvPr>
        </p:nvSpPr>
        <p:spPr/>
        <p:txBody>
          <a:bodyPr/>
          <a:lstStyle/>
          <a:p>
            <a:fld id="{16C683A2-589D-42C0-B3C0-BD9166839D44}" type="slidenum">
              <a:rPr lang="it-IT" smtClean="0"/>
              <a:t>11</a:t>
            </a:fld>
            <a:endParaRPr lang="it-IT"/>
          </a:p>
        </p:txBody>
      </p:sp>
      <p:sp>
        <p:nvSpPr>
          <p:cNvPr id="3" name="CasellaDiTesto 2">
            <a:extLst>
              <a:ext uri="{FF2B5EF4-FFF2-40B4-BE49-F238E27FC236}">
                <a16:creationId xmlns:a16="http://schemas.microsoft.com/office/drawing/2014/main" id="{FF1012E5-F7AD-4648-9034-A760CCADE37A}"/>
              </a:ext>
            </a:extLst>
          </p:cNvPr>
          <p:cNvSpPr txBox="1"/>
          <p:nvPr/>
        </p:nvSpPr>
        <p:spPr>
          <a:xfrm>
            <a:off x="359532" y="2060810"/>
            <a:ext cx="8424936" cy="3503523"/>
          </a:xfrm>
          <a:prstGeom prst="rect">
            <a:avLst/>
          </a:prstGeom>
          <a:noFill/>
        </p:spPr>
        <p:txBody>
          <a:bodyPr wrap="square" rtlCol="0">
            <a:spAutoFit/>
          </a:bodyPr>
          <a:lstStyle/>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a:t>
            </a: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Mutual visits of teachers to learn about the academic cultures in force (quality and evaluation systems, study conditions, etc.).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Student mobility for periods of study integrated into the curriculum and recognition.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Easier and less standardized recognition of credits acquired from abroad.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Student mobility for traineeships.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Student mobility for research activities.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it-IT" sz="2100" dirty="0">
                <a:solidFill>
                  <a:srgbClr val="000000"/>
                </a:solidFill>
                <a:latin typeface="Calibri" panose="020F0502020204030204" pitchFamily="34" charset="0"/>
                <a:ea typeface="Calibri" panose="020F0502020204030204" pitchFamily="34" charset="0"/>
              </a:rPr>
              <a:t>S</a:t>
            </a:r>
            <a:r>
              <a:rPr lang="en-US" sz="2100" dirty="0" err="1">
                <a:solidFill>
                  <a:srgbClr val="000000"/>
                </a:solidFill>
                <a:latin typeface="Calibri" panose="020F0502020204030204" pitchFamily="34" charset="0"/>
                <a:ea typeface="Calibri" panose="020F0502020204030204" pitchFamily="34" charset="0"/>
              </a:rPr>
              <a:t>tudent</a:t>
            </a:r>
            <a:r>
              <a:rPr lang="en-US" sz="2100" dirty="0">
                <a:solidFill>
                  <a:srgbClr val="000000"/>
                </a:solidFill>
                <a:latin typeface="Calibri" panose="020F0502020204030204" pitchFamily="34" charset="0"/>
                <a:ea typeface="Calibri" panose="020F0502020204030204" pitchFamily="34" charset="0"/>
              </a:rPr>
              <a:t> mobility for intensive courses, also in groups.</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it-IT" sz="2100" dirty="0">
                <a:latin typeface="Calibri" panose="020F0502020204030204" pitchFamily="34" charset="0"/>
                <a:ea typeface="Calibri" panose="020F0502020204030204" pitchFamily="34" charset="0"/>
                <a:cs typeface="Arial" panose="020B0604020202020204" pitchFamily="34" charset="0"/>
              </a:rPr>
              <a:t>Intensive </a:t>
            </a:r>
            <a:r>
              <a:rPr lang="it-IT" sz="2100" dirty="0" err="1">
                <a:latin typeface="Calibri" panose="020F0502020204030204" pitchFamily="34" charset="0"/>
                <a:ea typeface="Calibri" panose="020F0502020204030204" pitchFamily="34" charset="0"/>
                <a:cs typeface="Arial" panose="020B0604020202020204" pitchFamily="34" charset="0"/>
              </a:rPr>
              <a:t>language</a:t>
            </a:r>
            <a:r>
              <a:rPr lang="it-IT" sz="2100" dirty="0">
                <a:latin typeface="Calibri" panose="020F0502020204030204" pitchFamily="34" charset="0"/>
                <a:ea typeface="Calibri" panose="020F0502020204030204" pitchFamily="34" charset="0"/>
                <a:cs typeface="Arial" panose="020B0604020202020204" pitchFamily="34" charset="0"/>
              </a:rPr>
              <a:t> </a:t>
            </a:r>
            <a:r>
              <a:rPr lang="it-IT" sz="2100" dirty="0" err="1">
                <a:latin typeface="Calibri" panose="020F0502020204030204" pitchFamily="34" charset="0"/>
                <a:ea typeface="Calibri" panose="020F0502020204030204" pitchFamily="34" charset="0"/>
                <a:cs typeface="Arial" panose="020B0604020202020204" pitchFamily="34" charset="0"/>
              </a:rPr>
              <a:t>preparation</a:t>
            </a:r>
            <a:r>
              <a:rPr lang="it-IT" sz="2100" dirty="0">
                <a:latin typeface="Calibri" panose="020F0502020204030204" pitchFamily="34" charset="0"/>
                <a:ea typeface="Calibri" panose="020F0502020204030204" pitchFamily="34" charset="0"/>
                <a:cs typeface="Arial" panose="020B0604020202020204" pitchFamily="34" charset="0"/>
              </a:rPr>
              <a:t>. </a:t>
            </a:r>
            <a:endParaRPr lang="it-IT" sz="2100" dirty="0"/>
          </a:p>
        </p:txBody>
      </p:sp>
    </p:spTree>
    <p:extLst>
      <p:ext uri="{BB962C8B-B14F-4D97-AF65-F5344CB8AC3E}">
        <p14:creationId xmlns:p14="http://schemas.microsoft.com/office/powerpoint/2010/main" val="66740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04DF7771-F7A2-4FE1-9A47-290A29F4FF54}"/>
              </a:ext>
            </a:extLst>
          </p:cNvPr>
          <p:cNvSpPr>
            <a:spLocks noGrp="1"/>
          </p:cNvSpPr>
          <p:nvPr>
            <p:ph type="sldNum" sz="quarter" idx="12"/>
          </p:nvPr>
        </p:nvSpPr>
        <p:spPr/>
        <p:txBody>
          <a:bodyPr/>
          <a:lstStyle/>
          <a:p>
            <a:fld id="{16C683A2-589D-42C0-B3C0-BD9166839D44}" type="slidenum">
              <a:rPr lang="it-IT" smtClean="0"/>
              <a:t>12</a:t>
            </a:fld>
            <a:endParaRPr lang="it-IT"/>
          </a:p>
        </p:txBody>
      </p:sp>
      <p:sp>
        <p:nvSpPr>
          <p:cNvPr id="3" name="CasellaDiTesto 2">
            <a:extLst>
              <a:ext uri="{FF2B5EF4-FFF2-40B4-BE49-F238E27FC236}">
                <a16:creationId xmlns:a16="http://schemas.microsoft.com/office/drawing/2014/main" id="{E148EC4D-DDFB-4B5A-9106-CC3B2D84D218}"/>
              </a:ext>
            </a:extLst>
          </p:cNvPr>
          <p:cNvSpPr txBox="1"/>
          <p:nvPr/>
        </p:nvSpPr>
        <p:spPr>
          <a:xfrm>
            <a:off x="179390" y="1988800"/>
            <a:ext cx="8586954" cy="3647152"/>
          </a:xfrm>
          <a:prstGeom prst="rect">
            <a:avLst/>
          </a:prstGeom>
          <a:noFill/>
        </p:spPr>
        <p:txBody>
          <a:bodyPr wrap="square" rtlCol="0">
            <a:spAutoFit/>
          </a:bodyPr>
          <a:lstStyle/>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Proportion of enrolled students who have participated in international mobility programmes (exchange and non-exchange regime).</a:t>
            </a: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Proportion of foreign students enrolled in the first year of study programmes (Bachelor and/or Master and/or single cycle Master Degree Programmes) with a degree obtained abroad.</a:t>
            </a: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Proportion of foreign students enrolled in study programmes (Bachelor and/or Master and/or single cycle Master Degree Programmes) with a degree obtained abroad.</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Proportion of PhD students enrolled in the first year of PhD Programmes with a degree obtained abroad.</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it-IT" sz="2100" dirty="0">
                <a:solidFill>
                  <a:srgbClr val="000000"/>
                </a:solidFill>
                <a:latin typeface="Calibri" panose="020F0502020204030204" pitchFamily="34" charset="0"/>
                <a:ea typeface="Calibri" panose="020F0502020204030204" pitchFamily="34" charset="0"/>
              </a:rPr>
              <a:t>...</a:t>
            </a:r>
          </a:p>
        </p:txBody>
      </p:sp>
      <p:sp>
        <p:nvSpPr>
          <p:cNvPr id="4" name="Rettangolo 3">
            <a:extLst>
              <a:ext uri="{FF2B5EF4-FFF2-40B4-BE49-F238E27FC236}">
                <a16:creationId xmlns:a16="http://schemas.microsoft.com/office/drawing/2014/main" id="{50483817-7935-4C99-A2A6-B06A1526D224}"/>
              </a:ext>
            </a:extLst>
          </p:cNvPr>
          <p:cNvSpPr/>
          <p:nvPr/>
        </p:nvSpPr>
        <p:spPr>
          <a:xfrm>
            <a:off x="683460" y="776263"/>
            <a:ext cx="1767728" cy="553998"/>
          </a:xfrm>
          <a:prstGeom prst="rect">
            <a:avLst/>
          </a:prstGeom>
        </p:spPr>
        <p:txBody>
          <a:bodyPr wrap="none">
            <a:spAutoFit/>
          </a:bodyPr>
          <a:lstStyle/>
          <a:p>
            <a:r>
              <a:rPr lang="it-IT" sz="3000" b="1" i="1" dirty="0" err="1">
                <a:solidFill>
                  <a:prstClr val="black"/>
                </a:solidFill>
                <a:latin typeface="Calibri" panose="020F0502020204030204" pitchFamily="34" charset="0"/>
                <a:cs typeface="Arial" panose="020B0604020202020204" pitchFamily="34" charset="0"/>
              </a:rPr>
              <a:t>Indicators</a:t>
            </a:r>
            <a:endParaRPr lang="it-IT" sz="30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75616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04DF7771-F7A2-4FE1-9A47-290A29F4FF54}"/>
              </a:ext>
            </a:extLst>
          </p:cNvPr>
          <p:cNvSpPr>
            <a:spLocks noGrp="1"/>
          </p:cNvSpPr>
          <p:nvPr>
            <p:ph type="sldNum" sz="quarter" idx="12"/>
          </p:nvPr>
        </p:nvSpPr>
        <p:spPr/>
        <p:txBody>
          <a:bodyPr/>
          <a:lstStyle/>
          <a:p>
            <a:fld id="{16C683A2-589D-42C0-B3C0-BD9166839D44}" type="slidenum">
              <a:rPr lang="it-IT" smtClean="0"/>
              <a:t>13</a:t>
            </a:fld>
            <a:endParaRPr lang="it-IT"/>
          </a:p>
        </p:txBody>
      </p:sp>
      <p:sp>
        <p:nvSpPr>
          <p:cNvPr id="3" name="CasellaDiTesto 2">
            <a:extLst>
              <a:ext uri="{FF2B5EF4-FFF2-40B4-BE49-F238E27FC236}">
                <a16:creationId xmlns:a16="http://schemas.microsoft.com/office/drawing/2014/main" id="{E148EC4D-DDFB-4B5A-9106-CC3B2D84D218}"/>
              </a:ext>
            </a:extLst>
          </p:cNvPr>
          <p:cNvSpPr txBox="1"/>
          <p:nvPr/>
        </p:nvSpPr>
        <p:spPr>
          <a:xfrm>
            <a:off x="554757" y="1916790"/>
            <a:ext cx="8586954" cy="4293483"/>
          </a:xfrm>
          <a:prstGeom prst="rect">
            <a:avLst/>
          </a:prstGeom>
          <a:noFill/>
        </p:spPr>
        <p:txBody>
          <a:bodyPr wrap="square" rtlCol="0">
            <a:spAutoFit/>
          </a:bodyPr>
          <a:lstStyle/>
          <a:p>
            <a:pPr marL="342900" indent="-342900">
              <a:buFont typeface="Arial" panose="020B0604020202020204" pitchFamily="34" charset="0"/>
              <a:buChar char="•"/>
            </a:pPr>
            <a:r>
              <a:rPr lang="it-IT" sz="2100" dirty="0">
                <a:solidFill>
                  <a:srgbClr val="000000"/>
                </a:solidFill>
                <a:latin typeface="Calibri" panose="020F0502020204030204" pitchFamily="34" charset="0"/>
                <a:ea typeface="Calibri" panose="020F0502020204030204" pitchFamily="34" charset="0"/>
              </a:rPr>
              <a:t>...</a:t>
            </a: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Proportion of foreign students (foreign citizenship) enrolled in study programmes (Bachelor and/or Master and/or single cycle Master Degree Programmes).</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Proportion of foreign students (foreign citizenship) enrolled in PhD Programmes.</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Proportion of foreign students enrolled in the first year in all the Study Programmes fully taught in a foreign language.</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Proportion of graduates who, under the Erasmus Programme, spent a period of study abroad lasting at least 3 months.</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students on mobility abroad.</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incoming students.</a:t>
            </a: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a:t>
            </a:r>
            <a:endParaRPr lang="it-IT" sz="2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56017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17701EC3-1D06-4810-B797-7A5854321EA5}"/>
              </a:ext>
            </a:extLst>
          </p:cNvPr>
          <p:cNvSpPr>
            <a:spLocks noGrp="1"/>
          </p:cNvSpPr>
          <p:nvPr>
            <p:ph type="sldNum" sz="quarter" idx="12"/>
          </p:nvPr>
        </p:nvSpPr>
        <p:spPr/>
        <p:txBody>
          <a:bodyPr/>
          <a:lstStyle/>
          <a:p>
            <a:fld id="{16C683A2-589D-42C0-B3C0-BD9166839D44}" type="slidenum">
              <a:rPr lang="it-IT" smtClean="0"/>
              <a:t>14</a:t>
            </a:fld>
            <a:endParaRPr lang="it-IT"/>
          </a:p>
        </p:txBody>
      </p:sp>
      <p:sp>
        <p:nvSpPr>
          <p:cNvPr id="3" name="CasellaDiTesto 2">
            <a:extLst>
              <a:ext uri="{FF2B5EF4-FFF2-40B4-BE49-F238E27FC236}">
                <a16:creationId xmlns:a16="http://schemas.microsoft.com/office/drawing/2014/main" id="{8E755E6D-6D5E-4716-856A-2F32F463BFFB}"/>
              </a:ext>
            </a:extLst>
          </p:cNvPr>
          <p:cNvSpPr txBox="1"/>
          <p:nvPr/>
        </p:nvSpPr>
        <p:spPr>
          <a:xfrm>
            <a:off x="305526" y="1916790"/>
            <a:ext cx="8532948" cy="3826689"/>
          </a:xfrm>
          <a:prstGeom prst="rect">
            <a:avLst/>
          </a:prstGeom>
          <a:noFill/>
        </p:spPr>
        <p:txBody>
          <a:bodyPr wrap="square" rtlCol="0">
            <a:spAutoFit/>
          </a:bodyPr>
          <a:lstStyle/>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a:t>
            </a:r>
          </a:p>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Proportion of credits achieved abroad.</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Number of credits achieved abroad for ERASMUS mobility/Number of months spent in mobility.</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Number of incoming ERASMUS mobility students/Number of outgoing ERASMUS mobility students.</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Number of ERASMUS mobility students enrolling in A.Y. ….</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Number of ERASMUS mobility students graduating in A.Y. ….</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Credits obtained abroad in the A.Y. … by students, within the normal duration of the Study Programme.</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a:t>
            </a:r>
            <a:endParaRPr lang="it-IT" sz="1350" dirty="0"/>
          </a:p>
        </p:txBody>
      </p:sp>
    </p:spTree>
    <p:extLst>
      <p:ext uri="{BB962C8B-B14F-4D97-AF65-F5344CB8AC3E}">
        <p14:creationId xmlns:p14="http://schemas.microsoft.com/office/powerpoint/2010/main" val="1506601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17701EC3-1D06-4810-B797-7A5854321EA5}"/>
              </a:ext>
            </a:extLst>
          </p:cNvPr>
          <p:cNvSpPr>
            <a:spLocks noGrp="1"/>
          </p:cNvSpPr>
          <p:nvPr>
            <p:ph type="sldNum" sz="quarter" idx="12"/>
          </p:nvPr>
        </p:nvSpPr>
        <p:spPr/>
        <p:txBody>
          <a:bodyPr/>
          <a:lstStyle/>
          <a:p>
            <a:fld id="{16C683A2-589D-42C0-B3C0-BD9166839D44}" type="slidenum">
              <a:rPr lang="it-IT" smtClean="0"/>
              <a:t>15</a:t>
            </a:fld>
            <a:endParaRPr lang="it-IT"/>
          </a:p>
        </p:txBody>
      </p:sp>
      <p:sp>
        <p:nvSpPr>
          <p:cNvPr id="3" name="CasellaDiTesto 2">
            <a:extLst>
              <a:ext uri="{FF2B5EF4-FFF2-40B4-BE49-F238E27FC236}">
                <a16:creationId xmlns:a16="http://schemas.microsoft.com/office/drawing/2014/main" id="{8E755E6D-6D5E-4716-856A-2F32F463BFFB}"/>
              </a:ext>
            </a:extLst>
          </p:cNvPr>
          <p:cNvSpPr txBox="1"/>
          <p:nvPr/>
        </p:nvSpPr>
        <p:spPr>
          <a:xfrm>
            <a:off x="305526" y="1626257"/>
            <a:ext cx="8532948" cy="4719241"/>
          </a:xfrm>
          <a:prstGeom prst="rect">
            <a:avLst/>
          </a:prstGeom>
          <a:noFill/>
        </p:spPr>
        <p:txBody>
          <a:bodyPr wrap="square" rtlCol="0">
            <a:spAutoFit/>
          </a:bodyPr>
          <a:lstStyle/>
          <a:p>
            <a:pPr marL="342900" indent="-342900">
              <a:spcAft>
                <a:spcPts val="225"/>
              </a:spcAft>
              <a:buFont typeface="Arial" panose="020B0604020202020204" pitchFamily="34" charset="0"/>
              <a:buChar char="•"/>
            </a:pPr>
            <a:r>
              <a:rPr lang="it-IT" sz="2100" dirty="0">
                <a:solidFill>
                  <a:srgbClr val="000000"/>
                </a:solidFill>
                <a:ea typeface="Calibri" panose="020F0502020204030204" pitchFamily="34" charset="0"/>
              </a:rPr>
              <a:t>...</a:t>
            </a:r>
          </a:p>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Number of graduates, who acquired at least 9 credits abroad within the normal duration of their Study Programme.</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ea typeface="Calibri" panose="020F0502020204030204" pitchFamily="34" charset="0"/>
              </a:rPr>
              <a:t>Proportion of graduates who, under the ERASMUS Programme, spent a period of study abroad lasting at least 3 months.</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Ratio between the percentage of PhD students who spent a documented period of at least one month in foreign universities or in a foreign laboratory or archive or library, and the average percentage of PhD students who spent a documented period of at least one </a:t>
            </a:r>
            <a:r>
              <a:rPr lang="en-US" sz="2100" dirty="0">
                <a:solidFill>
                  <a:srgbClr val="000000"/>
                </a:solidFill>
                <a:ea typeface="Calibri" panose="020F0502020204030204" pitchFamily="34" charset="0"/>
              </a:rPr>
              <a:t>month in foreign universities or laboratory or archive or library, during PhD Programmes of the same area.</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Ratio between the percentage of foreign candidates, i.e. the ones who graduated in foreign universities, and the average percentage of external Italian candidates in PhD Programmes of the area.</a:t>
            </a:r>
            <a:endParaRPr lang="it-IT" sz="2100" dirty="0"/>
          </a:p>
        </p:txBody>
      </p:sp>
    </p:spTree>
    <p:extLst>
      <p:ext uri="{BB962C8B-B14F-4D97-AF65-F5344CB8AC3E}">
        <p14:creationId xmlns:p14="http://schemas.microsoft.com/office/powerpoint/2010/main" val="3890747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17701EC3-1D06-4810-B797-7A5854321EA5}"/>
              </a:ext>
            </a:extLst>
          </p:cNvPr>
          <p:cNvSpPr>
            <a:spLocks noGrp="1"/>
          </p:cNvSpPr>
          <p:nvPr>
            <p:ph type="sldNum" sz="quarter" idx="12"/>
          </p:nvPr>
        </p:nvSpPr>
        <p:spPr/>
        <p:txBody>
          <a:bodyPr/>
          <a:lstStyle/>
          <a:p>
            <a:fld id="{16C683A2-589D-42C0-B3C0-BD9166839D44}" type="slidenum">
              <a:rPr lang="it-IT" smtClean="0"/>
              <a:t>16</a:t>
            </a:fld>
            <a:endParaRPr lang="it-IT"/>
          </a:p>
        </p:txBody>
      </p:sp>
      <p:sp>
        <p:nvSpPr>
          <p:cNvPr id="4" name="CasellaDiTesto 3">
            <a:extLst>
              <a:ext uri="{FF2B5EF4-FFF2-40B4-BE49-F238E27FC236}">
                <a16:creationId xmlns:a16="http://schemas.microsoft.com/office/drawing/2014/main" id="{43AF04E2-A994-4A82-93F1-BA7680080BF4}"/>
              </a:ext>
            </a:extLst>
          </p:cNvPr>
          <p:cNvSpPr txBox="1"/>
          <p:nvPr/>
        </p:nvSpPr>
        <p:spPr>
          <a:xfrm>
            <a:off x="359532" y="1916790"/>
            <a:ext cx="8424936" cy="3103414"/>
          </a:xfrm>
          <a:prstGeom prst="rect">
            <a:avLst/>
          </a:prstGeom>
          <a:noFill/>
        </p:spPr>
        <p:txBody>
          <a:bodyPr wrap="square" rtlCol="0">
            <a:spAutoFit/>
          </a:bodyPr>
          <a:lstStyle/>
          <a:p>
            <a:pPr marL="217170" indent="-217170"/>
            <a:endParaRPr lang="en-US" sz="2100" dirty="0">
              <a:ea typeface="Calibri" panose="020F0502020204030204" pitchFamily="34" charset="0"/>
              <a:cs typeface="Arial" panose="020B0604020202020204" pitchFamily="34" charset="0"/>
            </a:endParaRPr>
          </a:p>
          <a:p>
            <a:pPr marL="217170" indent="-217170">
              <a:spcAft>
                <a:spcPts val="225"/>
              </a:spcAft>
            </a:pPr>
            <a:r>
              <a:rPr lang="en-US" sz="2100" b="1" i="1" dirty="0">
                <a:ea typeface="Calibri" panose="020F0502020204030204" pitchFamily="34" charset="0"/>
                <a:cs typeface="Arial" panose="020B0604020202020204" pitchFamily="34" charset="0"/>
              </a:rPr>
              <a:t>Actions</a:t>
            </a:r>
          </a:p>
          <a:p>
            <a:pPr marL="342900" indent="-342900">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Integration of visiting professors into teaching activities.</a:t>
            </a:r>
            <a:endParaRPr lang="it-IT" sz="2100" dirty="0">
              <a:ea typeface="Calibri" panose="020F0502020204030204" pitchFamily="34" charset="0"/>
              <a:cs typeface="Arial" panose="020B0604020202020204" pitchFamily="34" charset="0"/>
            </a:endParaRPr>
          </a:p>
          <a:p>
            <a:pPr marL="342900" indent="-342900">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Recruitment of international researchers and teachers, also through the so-called ‘brain return’.</a:t>
            </a:r>
            <a:endParaRPr lang="it-IT" sz="2100" dirty="0">
              <a:ea typeface="Calibri" panose="020F0502020204030204" pitchFamily="34" charset="0"/>
              <a:cs typeface="Arial" panose="020B0604020202020204" pitchFamily="34" charset="0"/>
            </a:endParaRPr>
          </a:p>
          <a:p>
            <a:pPr marL="342900" indent="-342900">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Outbound teacher mobility and survey/database of teachers' international experiences.</a:t>
            </a:r>
            <a:endParaRPr lang="it-IT" sz="2100" dirty="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sz="2100" dirty="0">
                <a:ea typeface="Calibri" panose="020F0502020204030204" pitchFamily="34" charset="0"/>
                <a:cs typeface="Arial" panose="020B0604020202020204" pitchFamily="34" charset="0"/>
              </a:rPr>
              <a:t>Professional updating of teachers with a view to exchange between </a:t>
            </a:r>
            <a:r>
              <a:rPr lang="en-US" sz="2100" dirty="0" err="1">
                <a:ea typeface="Calibri" panose="020F0502020204030204" pitchFamily="34" charset="0"/>
                <a:cs typeface="Arial" panose="020B0604020202020204" pitchFamily="34" charset="0"/>
              </a:rPr>
              <a:t>centres</a:t>
            </a:r>
            <a:r>
              <a:rPr lang="en-US" sz="2100" dirty="0">
                <a:ea typeface="Calibri" panose="020F0502020204030204" pitchFamily="34" charset="0"/>
                <a:cs typeface="Arial" panose="020B0604020202020204" pitchFamily="34" charset="0"/>
              </a:rPr>
              <a:t> of excellence (improving the quality of teaching).</a:t>
            </a:r>
            <a:endParaRPr lang="it-IT" sz="2100" dirty="0"/>
          </a:p>
        </p:txBody>
      </p:sp>
      <p:sp>
        <p:nvSpPr>
          <p:cNvPr id="3" name="Rettangolo 2">
            <a:extLst>
              <a:ext uri="{FF2B5EF4-FFF2-40B4-BE49-F238E27FC236}">
                <a16:creationId xmlns:a16="http://schemas.microsoft.com/office/drawing/2014/main" id="{4E2F818C-24FF-4D43-96D4-9F8236C268E0}"/>
              </a:ext>
            </a:extLst>
          </p:cNvPr>
          <p:cNvSpPr/>
          <p:nvPr/>
        </p:nvSpPr>
        <p:spPr>
          <a:xfrm>
            <a:off x="611450" y="908650"/>
            <a:ext cx="8281150" cy="523220"/>
          </a:xfrm>
          <a:prstGeom prst="rect">
            <a:avLst/>
          </a:prstGeom>
        </p:spPr>
        <p:txBody>
          <a:bodyPr wrap="square">
            <a:spAutoFit/>
          </a:bodyPr>
          <a:lstStyle/>
          <a:p>
            <a:pPr marL="217170" indent="-217170"/>
            <a:r>
              <a:rPr lang="en-US" sz="2800" b="1" i="1" dirty="0">
                <a:solidFill>
                  <a:prstClr val="black"/>
                </a:solidFill>
                <a:latin typeface="Calibri" panose="020F0502020204030204" pitchFamily="34" charset="0"/>
                <a:cs typeface="Arial" panose="020B0604020202020204" pitchFamily="34" charset="0"/>
              </a:rPr>
              <a:t>2.4 Internationalization and mobility of teaching staff</a:t>
            </a:r>
          </a:p>
        </p:txBody>
      </p:sp>
    </p:spTree>
    <p:extLst>
      <p:ext uri="{BB962C8B-B14F-4D97-AF65-F5344CB8AC3E}">
        <p14:creationId xmlns:p14="http://schemas.microsoft.com/office/powerpoint/2010/main" val="1067512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17</a:t>
            </a:fld>
            <a:endParaRPr lang="it-IT"/>
          </a:p>
        </p:txBody>
      </p:sp>
      <p:sp>
        <p:nvSpPr>
          <p:cNvPr id="3" name="CasellaDiTesto 2">
            <a:extLst>
              <a:ext uri="{FF2B5EF4-FFF2-40B4-BE49-F238E27FC236}">
                <a16:creationId xmlns:a16="http://schemas.microsoft.com/office/drawing/2014/main" id="{83D20025-C602-4C88-8E11-4B76B0F0E4A6}"/>
              </a:ext>
            </a:extLst>
          </p:cNvPr>
          <p:cNvSpPr txBox="1"/>
          <p:nvPr/>
        </p:nvSpPr>
        <p:spPr>
          <a:xfrm>
            <a:off x="278523" y="1585815"/>
            <a:ext cx="8586954" cy="4421723"/>
          </a:xfrm>
          <a:prstGeom prst="rect">
            <a:avLst/>
          </a:prstGeom>
          <a:noFill/>
        </p:spPr>
        <p:txBody>
          <a:bodyPr wrap="square" rtlCol="0">
            <a:spAutoFit/>
          </a:bodyPr>
          <a:lstStyle/>
          <a:p>
            <a:pPr marL="346234"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teachers from foreign universities (visiting professors), who have been assigned an official course or in any case with certified visiting professor periods of at least three months.</a:t>
            </a:r>
            <a:endParaRPr lang="it-IT" sz="2100" dirty="0">
              <a:solidFill>
                <a:srgbClr val="000000"/>
              </a:solidFill>
              <a:latin typeface="Calibri" panose="020F0502020204030204" pitchFamily="34" charset="0"/>
              <a:ea typeface="Calibri" panose="020F0502020204030204" pitchFamily="34" charset="0"/>
            </a:endParaRPr>
          </a:p>
          <a:p>
            <a:pPr marL="346234"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researchers recruited as winners of programmes funded at national level (like the ‘Levi Montalcini’ programme).</a:t>
            </a:r>
            <a:endParaRPr lang="it-IT" sz="2100" dirty="0">
              <a:solidFill>
                <a:srgbClr val="000000"/>
              </a:solidFill>
              <a:latin typeface="Calibri" panose="020F0502020204030204" pitchFamily="34" charset="0"/>
              <a:ea typeface="Calibri" panose="020F0502020204030204" pitchFamily="34" charset="0"/>
            </a:endParaRPr>
          </a:p>
          <a:p>
            <a:pPr marL="346234"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teachers recruited as winners of EU-funded projects under the Italian Ministerial Decree dated 1 July 2011 and subsequent amendments.</a:t>
            </a:r>
            <a:endParaRPr lang="it-IT" sz="2100" dirty="0">
              <a:solidFill>
                <a:srgbClr val="000000"/>
              </a:solidFill>
              <a:latin typeface="Calibri" panose="020F0502020204030204" pitchFamily="34" charset="0"/>
              <a:ea typeface="Calibri" panose="020F0502020204030204" pitchFamily="34" charset="0"/>
            </a:endParaRPr>
          </a:p>
          <a:p>
            <a:pPr marL="346234"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professors recruited for ‘clear fame’, or who have served for at least 3 years in universities or foreign research institutions in equivalent academic positions, or who have previously been beneficiaries of direct call in the frame of the so-called ‘brain return’ programme.</a:t>
            </a:r>
            <a:endParaRPr lang="it-IT" sz="2100" dirty="0">
              <a:solidFill>
                <a:srgbClr val="000000"/>
              </a:solidFill>
              <a:latin typeface="Calibri" panose="020F0502020204030204" pitchFamily="34" charset="0"/>
              <a:ea typeface="Calibri" panose="020F0502020204030204" pitchFamily="34" charset="0"/>
            </a:endParaRPr>
          </a:p>
          <a:p>
            <a:pPr marL="346234"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Teachers on international mobility (months/person in and out).</a:t>
            </a:r>
            <a:endParaRPr lang="it-IT" sz="2100" dirty="0">
              <a:solidFill>
                <a:srgbClr val="000000"/>
              </a:solidFill>
              <a:latin typeface="Calibri" panose="020F0502020204030204" pitchFamily="34" charset="0"/>
              <a:ea typeface="Calibri" panose="020F0502020204030204" pitchFamily="34" charset="0"/>
            </a:endParaRPr>
          </a:p>
          <a:p>
            <a:pPr marL="346234" indent="-342900">
              <a:buFont typeface="Arial" panose="020B0604020202020204" pitchFamily="34" charset="0"/>
              <a:buChar char="•"/>
            </a:pPr>
            <a:r>
              <a:rPr lang="it-IT" sz="2100" dirty="0">
                <a:solidFill>
                  <a:srgbClr val="000000"/>
                </a:solidFill>
                <a:latin typeface="Calibri" panose="020F0502020204030204" pitchFamily="34" charset="0"/>
                <a:ea typeface="Calibri" panose="020F0502020204030204" pitchFamily="34" charset="0"/>
              </a:rPr>
              <a:t>...</a:t>
            </a:r>
            <a:endParaRPr lang="it-IT" sz="1350" dirty="0"/>
          </a:p>
        </p:txBody>
      </p:sp>
      <p:sp>
        <p:nvSpPr>
          <p:cNvPr id="4" name="Rettangolo 3">
            <a:extLst>
              <a:ext uri="{FF2B5EF4-FFF2-40B4-BE49-F238E27FC236}">
                <a16:creationId xmlns:a16="http://schemas.microsoft.com/office/drawing/2014/main" id="{B2B13BF5-03C8-4BE0-B119-9C7DEF36DA66}"/>
              </a:ext>
            </a:extLst>
          </p:cNvPr>
          <p:cNvSpPr/>
          <p:nvPr/>
        </p:nvSpPr>
        <p:spPr>
          <a:xfrm>
            <a:off x="683460" y="883801"/>
            <a:ext cx="1662378" cy="523220"/>
          </a:xfrm>
          <a:prstGeom prst="rect">
            <a:avLst/>
          </a:prstGeom>
        </p:spPr>
        <p:txBody>
          <a:bodyPr wrap="none">
            <a:spAutoFit/>
          </a:bodyPr>
          <a:lstStyle/>
          <a:p>
            <a:pPr marL="3334">
              <a:spcAft>
                <a:spcPts val="225"/>
              </a:spcAft>
            </a:pPr>
            <a:r>
              <a:rPr lang="it-IT" sz="2800" b="1" i="1" dirty="0" err="1">
                <a:solidFill>
                  <a:prstClr val="black"/>
                </a:solidFill>
                <a:latin typeface="Calibri" panose="020F0502020204030204" pitchFamily="34" charset="0"/>
                <a:cs typeface="Arial" panose="020B0604020202020204" pitchFamily="34" charset="0"/>
              </a:rPr>
              <a:t>Indicators</a:t>
            </a:r>
            <a:endParaRPr lang="it-IT" sz="28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97054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18</a:t>
            </a:fld>
            <a:endParaRPr lang="it-IT"/>
          </a:p>
        </p:txBody>
      </p:sp>
      <p:sp>
        <p:nvSpPr>
          <p:cNvPr id="3" name="CasellaDiTesto 2">
            <a:extLst>
              <a:ext uri="{FF2B5EF4-FFF2-40B4-BE49-F238E27FC236}">
                <a16:creationId xmlns:a16="http://schemas.microsoft.com/office/drawing/2014/main" id="{83D20025-C602-4C88-8E11-4B76B0F0E4A6}"/>
              </a:ext>
            </a:extLst>
          </p:cNvPr>
          <p:cNvSpPr txBox="1"/>
          <p:nvPr/>
        </p:nvSpPr>
        <p:spPr>
          <a:xfrm>
            <a:off x="557046" y="1877293"/>
            <a:ext cx="8586954" cy="3103414"/>
          </a:xfrm>
          <a:prstGeom prst="rect">
            <a:avLst/>
          </a:prstGeom>
          <a:noFill/>
        </p:spPr>
        <p:txBody>
          <a:bodyPr wrap="square" rtlCol="0">
            <a:spAutoFit/>
          </a:bodyPr>
          <a:lstStyle/>
          <a:p>
            <a:pPr marL="346234" indent="-342900">
              <a:spcAft>
                <a:spcPts val="225"/>
              </a:spcAft>
              <a:buFont typeface="Arial" panose="020B0604020202020204" pitchFamily="34" charset="0"/>
              <a:buChar char="•"/>
            </a:pPr>
            <a:r>
              <a:rPr lang="it-IT" sz="2100" dirty="0">
                <a:solidFill>
                  <a:srgbClr val="000000"/>
                </a:solidFill>
                <a:latin typeface="Calibri" panose="020F0502020204030204" pitchFamily="34" charset="0"/>
                <a:ea typeface="Calibri" panose="020F0502020204030204" pitchFamily="34" charset="0"/>
              </a:rPr>
              <a:t>... </a:t>
            </a:r>
          </a:p>
          <a:p>
            <a:pPr marL="346234"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foreign researchers (affiliated to foreign bodies/institutions) visiting the Department in the reference years.</a:t>
            </a:r>
            <a:endParaRPr lang="it-IT" sz="2100" dirty="0">
              <a:solidFill>
                <a:srgbClr val="000000"/>
              </a:solidFill>
              <a:latin typeface="Calibri" panose="020F0502020204030204" pitchFamily="34" charset="0"/>
              <a:ea typeface="Calibri" panose="020F0502020204030204" pitchFamily="34" charset="0"/>
            </a:endParaRPr>
          </a:p>
          <a:p>
            <a:pPr marL="346234"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teachers, researchers, PhD students and grant holders on international mobility during the reference years.</a:t>
            </a:r>
            <a:endParaRPr lang="it-IT" sz="2100" dirty="0">
              <a:solidFill>
                <a:srgbClr val="000000"/>
              </a:solidFill>
              <a:latin typeface="Calibri" panose="020F0502020204030204" pitchFamily="34" charset="0"/>
              <a:ea typeface="Calibri" panose="020F0502020204030204" pitchFamily="34" charset="0"/>
            </a:endParaRPr>
          </a:p>
          <a:p>
            <a:pPr marL="346234"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fellows of international scientific societies.</a:t>
            </a:r>
            <a:endParaRPr lang="it-IT" sz="2100" dirty="0">
              <a:solidFill>
                <a:srgbClr val="000000"/>
              </a:solidFill>
              <a:latin typeface="Calibri" panose="020F0502020204030204" pitchFamily="34" charset="0"/>
              <a:ea typeface="Calibri" panose="020F0502020204030204" pitchFamily="34" charset="0"/>
            </a:endParaRPr>
          </a:p>
          <a:p>
            <a:pPr marL="346234"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Assignment to teachers, researchers, PhD students and fellows of officialized and documented teaching activities at foreign universities, during the reference period.</a:t>
            </a:r>
            <a:endParaRPr lang="it-IT" sz="2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07827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19</a:t>
            </a:fld>
            <a:endParaRPr lang="it-IT"/>
          </a:p>
        </p:txBody>
      </p:sp>
      <p:sp>
        <p:nvSpPr>
          <p:cNvPr id="3" name="CasellaDiTesto 2">
            <a:extLst>
              <a:ext uri="{FF2B5EF4-FFF2-40B4-BE49-F238E27FC236}">
                <a16:creationId xmlns:a16="http://schemas.microsoft.com/office/drawing/2014/main" id="{C743B029-E73E-44E7-AFAD-8DDD44CF5046}"/>
              </a:ext>
            </a:extLst>
          </p:cNvPr>
          <p:cNvSpPr txBox="1"/>
          <p:nvPr/>
        </p:nvSpPr>
        <p:spPr>
          <a:xfrm>
            <a:off x="391236" y="1844780"/>
            <a:ext cx="8101812" cy="3768980"/>
          </a:xfrm>
          <a:prstGeom prst="rect">
            <a:avLst/>
          </a:prstGeom>
          <a:noFill/>
        </p:spPr>
        <p:txBody>
          <a:bodyPr wrap="square" rtlCol="0">
            <a:spAutoFit/>
          </a:bodyPr>
          <a:lstStyle/>
          <a:p>
            <a:pPr>
              <a:lnSpc>
                <a:spcPts val="1065"/>
              </a:lnSpc>
            </a:pPr>
            <a:r>
              <a:rPr lang="en-GB" sz="2100" dirty="0">
                <a:ea typeface="Times New Roman" panose="02020603050405020304" pitchFamily="18" charset="0"/>
                <a:cs typeface="Arial" panose="020B0604020202020204" pitchFamily="34" charset="0"/>
              </a:rPr>
              <a:t> </a:t>
            </a:r>
            <a:endParaRPr lang="it-IT" sz="2100" dirty="0">
              <a:ea typeface="Calibri" panose="020F0502020204030204" pitchFamily="34" charset="0"/>
              <a:cs typeface="Arial" panose="020B0604020202020204" pitchFamily="34" charset="0"/>
            </a:endParaRPr>
          </a:p>
          <a:p>
            <a:pPr marL="3334">
              <a:spcAft>
                <a:spcPts val="225"/>
              </a:spcAft>
            </a:pPr>
            <a:r>
              <a:rPr lang="en-GB" sz="2100" b="1" i="1" dirty="0">
                <a:ea typeface="Calibri" panose="020F0502020204030204" pitchFamily="34" charset="0"/>
                <a:cs typeface="Arial" panose="020B0604020202020204" pitchFamily="34" charset="0"/>
              </a:rPr>
              <a:t>Actions</a:t>
            </a:r>
            <a:endParaRPr lang="it-IT" sz="2100" dirty="0">
              <a:ea typeface="Calibri" panose="020F0502020204030204" pitchFamily="34" charset="0"/>
              <a:cs typeface="Arial" panose="020B0604020202020204" pitchFamily="34" charset="0"/>
            </a:endParaRPr>
          </a:p>
          <a:p>
            <a:pPr marL="342900" indent="-342900">
              <a:lnSpc>
                <a:spcPct val="89000"/>
              </a:lnSpc>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Development of skills useful for enhancing the international dimension of the university concerning all the actors involved, students, university staff (e.g. foreign language training, knowledge of different academic systems regarding admission rules, assessment and evaluation systems, exams, student rights, etc.).</a:t>
            </a:r>
            <a:endParaRPr lang="it-IT" sz="2100" dirty="0">
              <a:ea typeface="Calibri" panose="020F0502020204030204" pitchFamily="34" charset="0"/>
              <a:cs typeface="Arial" panose="020B0604020202020204" pitchFamily="34" charset="0"/>
            </a:endParaRPr>
          </a:p>
          <a:p>
            <a:pPr marL="342900" indent="-342900">
              <a:lnSpc>
                <a:spcPct val="89000"/>
              </a:lnSpc>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Development of administrative services to support teacher mobility, student mobility, reception.</a:t>
            </a:r>
            <a:endParaRPr lang="it-IT" sz="2100" dirty="0">
              <a:ea typeface="Calibri" panose="020F0502020204030204" pitchFamily="34" charset="0"/>
              <a:cs typeface="Arial" panose="020B0604020202020204" pitchFamily="34" charset="0"/>
            </a:endParaRPr>
          </a:p>
          <a:p>
            <a:pPr marL="342900" indent="-342900">
              <a:lnSpc>
                <a:spcPct val="89000"/>
              </a:lnSpc>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Systematization: internal coordination of strategies, creation of governance bodies.</a:t>
            </a:r>
            <a:endParaRPr lang="it-IT" sz="2100" dirty="0">
              <a:ea typeface="Calibri" panose="020F0502020204030204" pitchFamily="34" charset="0"/>
              <a:cs typeface="Arial" panose="020B0604020202020204" pitchFamily="34" charset="0"/>
            </a:endParaRPr>
          </a:p>
          <a:p>
            <a:pPr marL="342900" indent="-342900">
              <a:lnSpc>
                <a:spcPct val="89000"/>
              </a:lnSpc>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Collaboration in Higher Education Management projects.</a:t>
            </a:r>
            <a:endParaRPr lang="it-IT" sz="2100" dirty="0">
              <a:ea typeface="Calibri" panose="020F0502020204030204" pitchFamily="34" charset="0"/>
              <a:cs typeface="Arial" panose="020B0604020202020204" pitchFamily="34" charset="0"/>
            </a:endParaRPr>
          </a:p>
          <a:p>
            <a:endParaRPr lang="it-IT" sz="1350" dirty="0"/>
          </a:p>
        </p:txBody>
      </p:sp>
      <p:sp>
        <p:nvSpPr>
          <p:cNvPr id="4" name="Rettangolo 3">
            <a:extLst>
              <a:ext uri="{FF2B5EF4-FFF2-40B4-BE49-F238E27FC236}">
                <a16:creationId xmlns:a16="http://schemas.microsoft.com/office/drawing/2014/main" id="{F24A7DEA-0F6C-489D-8DA5-451051B6BC41}"/>
              </a:ext>
            </a:extLst>
          </p:cNvPr>
          <p:cNvSpPr/>
          <p:nvPr/>
        </p:nvSpPr>
        <p:spPr>
          <a:xfrm>
            <a:off x="611450" y="848272"/>
            <a:ext cx="7185557" cy="553998"/>
          </a:xfrm>
          <a:prstGeom prst="rect">
            <a:avLst/>
          </a:prstGeom>
        </p:spPr>
        <p:txBody>
          <a:bodyPr wrap="none">
            <a:spAutoFit/>
          </a:bodyPr>
          <a:lstStyle/>
          <a:p>
            <a:pPr marL="3334"/>
            <a:r>
              <a:rPr lang="en-GB" sz="3000" b="1" i="1" dirty="0">
                <a:solidFill>
                  <a:prstClr val="black"/>
                </a:solidFill>
                <a:latin typeface="Calibri" panose="020F0502020204030204" pitchFamily="34" charset="0"/>
                <a:cs typeface="Arial" panose="020B0604020202020204" pitchFamily="34" charset="0"/>
              </a:rPr>
              <a:t>2.5 Internationalization of the organization</a:t>
            </a:r>
            <a:endParaRPr lang="it-IT" sz="30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8821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50D75A8-D9A9-4D23-8D1A-F254DD047638}"/>
              </a:ext>
            </a:extLst>
          </p:cNvPr>
          <p:cNvSpPr txBox="1"/>
          <p:nvPr/>
        </p:nvSpPr>
        <p:spPr>
          <a:xfrm>
            <a:off x="546180" y="1700760"/>
            <a:ext cx="8137131" cy="2831544"/>
          </a:xfrm>
          <a:prstGeom prst="rect">
            <a:avLst/>
          </a:prstGeom>
          <a:noFill/>
        </p:spPr>
        <p:txBody>
          <a:bodyPr wrap="square" rtlCol="0">
            <a:spAutoFit/>
          </a:bodyPr>
          <a:lstStyle/>
          <a:p>
            <a:pPr marL="514350" marR="390525" indent="-514350">
              <a:spcAft>
                <a:spcPts val="600"/>
              </a:spcAft>
              <a:buSzPct val="86000"/>
              <a:buFont typeface="Wingdings" panose="05000000000000000000" pitchFamily="2" charset="2"/>
              <a:buChar char="Ø"/>
            </a:pPr>
            <a:r>
              <a:rPr lang="en-US" sz="2400" dirty="0">
                <a:latin typeface="Calibri" panose="020F0502020204030204" pitchFamily="34" charset="0"/>
                <a:ea typeface="Calibri" panose="020F0502020204030204" pitchFamily="34" charset="0"/>
                <a:cs typeface="Arial" panose="020B0604020202020204" pitchFamily="34" charset="0"/>
              </a:rPr>
              <a:t>Main policy objectives of the internationalization actions at international level</a:t>
            </a:r>
          </a:p>
          <a:p>
            <a:pPr marL="514350" marR="390525" indent="-514350">
              <a:spcAft>
                <a:spcPts val="600"/>
              </a:spcAft>
              <a:buSzPct val="86000"/>
              <a:buFont typeface="Wingdings" panose="05000000000000000000" pitchFamily="2" charset="2"/>
              <a:buChar char="Ø"/>
            </a:pPr>
            <a:r>
              <a:rPr lang="en-US" sz="2400" dirty="0">
                <a:latin typeface="Calibri" panose="020F0502020204030204" pitchFamily="34" charset="0"/>
                <a:ea typeface="Calibri" panose="020F0502020204030204" pitchFamily="34" charset="0"/>
                <a:cs typeface="Arial" panose="020B0604020202020204" pitchFamily="34" charset="0"/>
              </a:rPr>
              <a:t>Internationalization areas in Italian universities, main actions undertaken by universities and related indicators currently in use in accordance with the CRUI guidelines * </a:t>
            </a:r>
            <a:endParaRPr lang="it-IT" sz="2400" dirty="0">
              <a:latin typeface="Calibri" panose="020F0502020204030204" pitchFamily="34" charset="0"/>
              <a:ea typeface="Calibri" panose="020F0502020204030204" pitchFamily="34" charset="0"/>
              <a:cs typeface="Arial" panose="020B0604020202020204" pitchFamily="34" charset="0"/>
            </a:endParaRPr>
          </a:p>
          <a:p>
            <a:pPr marL="514350" indent="-514350">
              <a:buSzPct val="86000"/>
              <a:buFont typeface="Wingdings" panose="05000000000000000000" pitchFamily="2" charset="2"/>
              <a:buChar char="Ø"/>
            </a:pPr>
            <a:r>
              <a:rPr lang="en-US" sz="2400" dirty="0">
                <a:latin typeface="Calibri" panose="020F0502020204030204" pitchFamily="34" charset="0"/>
                <a:ea typeface="Calibri" panose="020F0502020204030204" pitchFamily="34" charset="0"/>
                <a:cs typeface="Arial" panose="020B0604020202020204" pitchFamily="34" charset="0"/>
              </a:rPr>
              <a:t>Defining the strategic plan (SWOT Analysis) and contents of the strategic plan</a:t>
            </a:r>
            <a:endParaRPr lang="it-IT" sz="2400" dirty="0">
              <a:latin typeface="Calibri" panose="020F0502020204030204" pitchFamily="34" charset="0"/>
              <a:ea typeface="Calibri" panose="020F0502020204030204" pitchFamily="34" charset="0"/>
              <a:cs typeface="Arial" panose="020B0604020202020204" pitchFamily="34" charset="0"/>
            </a:endParaRPr>
          </a:p>
        </p:txBody>
      </p:sp>
      <p:sp>
        <p:nvSpPr>
          <p:cNvPr id="3" name="Segnaposto numero diapositiva 2">
            <a:extLst>
              <a:ext uri="{FF2B5EF4-FFF2-40B4-BE49-F238E27FC236}">
                <a16:creationId xmlns:a16="http://schemas.microsoft.com/office/drawing/2014/main" id="{4B095230-590C-4704-A5EB-AFEE65CB30AC}"/>
              </a:ext>
            </a:extLst>
          </p:cNvPr>
          <p:cNvSpPr>
            <a:spLocks noGrp="1"/>
          </p:cNvSpPr>
          <p:nvPr>
            <p:ph type="sldNum" sz="quarter" idx="12"/>
          </p:nvPr>
        </p:nvSpPr>
        <p:spPr/>
        <p:txBody>
          <a:bodyPr/>
          <a:lstStyle/>
          <a:p>
            <a:fld id="{16C683A2-589D-42C0-B3C0-BD9166839D44}" type="slidenum">
              <a:rPr lang="it-IT" smtClean="0"/>
              <a:t>2</a:t>
            </a:fld>
            <a:endParaRPr lang="it-IT"/>
          </a:p>
        </p:txBody>
      </p:sp>
      <p:sp>
        <p:nvSpPr>
          <p:cNvPr id="4" name="Rettangolo 3">
            <a:extLst>
              <a:ext uri="{FF2B5EF4-FFF2-40B4-BE49-F238E27FC236}">
                <a16:creationId xmlns:a16="http://schemas.microsoft.com/office/drawing/2014/main" id="{E1A886CC-EB76-4283-8EF0-AF7BD8EA9C9E}"/>
              </a:ext>
            </a:extLst>
          </p:cNvPr>
          <p:cNvSpPr/>
          <p:nvPr/>
        </p:nvSpPr>
        <p:spPr>
          <a:xfrm>
            <a:off x="539440" y="883595"/>
            <a:ext cx="4764446" cy="584775"/>
          </a:xfrm>
          <a:prstGeom prst="rect">
            <a:avLst/>
          </a:prstGeom>
        </p:spPr>
        <p:txBody>
          <a:bodyPr wrap="none">
            <a:spAutoFit/>
          </a:bodyPr>
          <a:lstStyle/>
          <a:p>
            <a:r>
              <a:rPr lang="en-US" sz="3200" b="1" i="1" dirty="0">
                <a:latin typeface="Arial Narrow" panose="020B0606020202030204" pitchFamily="34" charset="0"/>
                <a:ea typeface="Calibri" panose="020F0502020204030204" pitchFamily="34" charset="0"/>
                <a:cs typeface="Arial" panose="020B0604020202020204" pitchFamily="34" charset="0"/>
              </a:rPr>
              <a:t>Contents of the presentation</a:t>
            </a:r>
            <a:endParaRPr lang="it-IT" sz="3200" i="1" dirty="0">
              <a:latin typeface="Arial Narrow" panose="020B0606020202030204" pitchFamily="34" charset="0"/>
              <a:cs typeface="Arial" panose="020B0604020202020204" pitchFamily="34" charset="0"/>
            </a:endParaRPr>
          </a:p>
        </p:txBody>
      </p:sp>
      <p:sp>
        <p:nvSpPr>
          <p:cNvPr id="5" name="Inhaltsplatzhalter 6">
            <a:extLst>
              <a:ext uri="{FF2B5EF4-FFF2-40B4-BE49-F238E27FC236}">
                <a16:creationId xmlns:a16="http://schemas.microsoft.com/office/drawing/2014/main" id="{A5D4F402-BDF4-4755-8A3B-E20884CD48B2}"/>
              </a:ext>
            </a:extLst>
          </p:cNvPr>
          <p:cNvSpPr txBox="1">
            <a:spLocks/>
          </p:cNvSpPr>
          <p:nvPr/>
        </p:nvSpPr>
        <p:spPr>
          <a:xfrm>
            <a:off x="1115520" y="4653170"/>
            <a:ext cx="6912960" cy="1376513"/>
          </a:xfrm>
          <a:prstGeom prst="rect">
            <a:avLst/>
          </a:prstGeom>
          <a:ln>
            <a:solidFill>
              <a:schemeClr val="tx1"/>
            </a:solidFill>
          </a:ln>
        </p:spPr>
        <p:txBody>
          <a:bodyPr wrap="square" lIns="72000" tIns="72000" rIns="72000" bIns="72000">
            <a:spAutoFit/>
          </a:bodyPr>
          <a:lstStyle>
            <a:lvl1pPr marL="171456" indent="-171456" algn="l" defTabSz="68582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67" indent="-171456" algn="l" defTabSz="68582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79" indent="-171456" algn="l" defTabSz="68582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90"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01"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013"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24"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836"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747"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indent="0">
              <a:lnSpc>
                <a:spcPct val="100000"/>
              </a:lnSpc>
              <a:spcBef>
                <a:spcPts val="0"/>
              </a:spcBef>
              <a:buNone/>
            </a:pPr>
            <a:r>
              <a:rPr lang="en-US" sz="1800" b="1" i="1" dirty="0">
                <a:latin typeface="Arial Narrow" panose="020B0606020202030204" pitchFamily="34" charset="0"/>
                <a:ea typeface="Calibri" panose="020F0502020204030204" pitchFamily="34" charset="0"/>
                <a:cs typeface="Arial" panose="020B0604020202020204" pitchFamily="34" charset="0"/>
              </a:rPr>
              <a:t>1) Objectives of the system and the institutions</a:t>
            </a:r>
            <a:r>
              <a:rPr lang="de-DE" sz="1800" dirty="0">
                <a:solidFill>
                  <a:schemeClr val="accent1">
                    <a:lumMod val="50000"/>
                  </a:schemeClr>
                </a:solidFill>
                <a:latin typeface="+mj-lt"/>
              </a:rPr>
              <a:t>			</a:t>
            </a:r>
            <a:r>
              <a:rPr lang="de-DE" sz="2000" dirty="0">
                <a:solidFill>
                  <a:schemeClr val="accent1">
                    <a:lumMod val="50000"/>
                  </a:schemeClr>
                </a:solidFill>
              </a:rPr>
              <a:t>03 </a:t>
            </a:r>
          </a:p>
          <a:p>
            <a:pPr indent="0">
              <a:lnSpc>
                <a:spcPct val="100000"/>
              </a:lnSpc>
              <a:spcBef>
                <a:spcPts val="0"/>
              </a:spcBef>
              <a:buNone/>
            </a:pPr>
            <a:r>
              <a:rPr lang="en-US" sz="1800" b="1" i="1" dirty="0">
                <a:solidFill>
                  <a:prstClr val="black"/>
                </a:solidFill>
                <a:latin typeface="Arial Narrow" panose="020B0606020202030204" pitchFamily="34" charset="0"/>
                <a:ea typeface="Calibri" panose="020F0502020204030204" pitchFamily="34" charset="0"/>
                <a:cs typeface="Arial" panose="020B0604020202020204" pitchFamily="34" charset="0"/>
              </a:rPr>
              <a:t>2) </a:t>
            </a:r>
            <a:r>
              <a:rPr lang="en-US" sz="1800" b="1" i="1" dirty="0">
                <a:latin typeface="Arial Narrow" panose="020B0606020202030204" pitchFamily="34" charset="0"/>
                <a:cs typeface="Arial" panose="020B0604020202020204" pitchFamily="34" charset="0"/>
              </a:rPr>
              <a:t>Internationalization actions</a:t>
            </a:r>
            <a:r>
              <a:rPr lang="it-IT" sz="1800" b="1" i="1" dirty="0">
                <a:latin typeface="Arial Narrow" panose="020B0606020202030204" pitchFamily="34" charset="0"/>
                <a:cs typeface="Arial" panose="020B0604020202020204" pitchFamily="34" charset="0"/>
              </a:rPr>
              <a:t>	</a:t>
            </a:r>
            <a:r>
              <a:rPr lang="it-IT" sz="1800" b="1" i="1"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de-DE" sz="2000" dirty="0">
                <a:solidFill>
                  <a:schemeClr val="accent1">
                    <a:lumMod val="50000"/>
                  </a:schemeClr>
                </a:solidFill>
              </a:rPr>
              <a:t>06 </a:t>
            </a:r>
          </a:p>
          <a:p>
            <a:pPr indent="0">
              <a:lnSpc>
                <a:spcPct val="100000"/>
              </a:lnSpc>
              <a:spcBef>
                <a:spcPts val="0"/>
              </a:spcBef>
              <a:buNone/>
            </a:pPr>
            <a:r>
              <a:rPr lang="en-US" sz="1800" b="1" i="1" dirty="0">
                <a:solidFill>
                  <a:prstClr val="black"/>
                </a:solidFill>
                <a:latin typeface="Arial Narrow" panose="020B0606020202030204" pitchFamily="34" charset="0"/>
                <a:cs typeface="Arial" panose="020B0604020202020204" pitchFamily="34" charset="0"/>
              </a:rPr>
              <a:t>3) </a:t>
            </a:r>
            <a:r>
              <a:rPr lang="en-US" sz="1800" b="1" i="1" spc="-10" dirty="0">
                <a:latin typeface="Arial Narrow" panose="020B0606020202030204" pitchFamily="34" charset="0"/>
                <a:cs typeface="Arial" panose="020B0604020202020204" pitchFamily="34" charset="0"/>
              </a:rPr>
              <a:t>Methods of data collection and construction of system indicators</a:t>
            </a:r>
            <a:r>
              <a:rPr lang="de-DE" sz="1800" dirty="0">
                <a:solidFill>
                  <a:schemeClr val="accent1">
                    <a:lumMod val="50000"/>
                  </a:schemeClr>
                </a:solidFill>
                <a:latin typeface="Arial Narrow" panose="020B0606020202030204" pitchFamily="34" charset="0"/>
              </a:rPr>
              <a:t>	</a:t>
            </a:r>
            <a:r>
              <a:rPr lang="de-DE" sz="2000" dirty="0">
                <a:solidFill>
                  <a:schemeClr val="accent1">
                    <a:lumMod val="50000"/>
                  </a:schemeClr>
                </a:solidFill>
              </a:rPr>
              <a:t>26  </a:t>
            </a:r>
          </a:p>
          <a:p>
            <a:pPr indent="0">
              <a:lnSpc>
                <a:spcPct val="100000"/>
              </a:lnSpc>
              <a:spcBef>
                <a:spcPts val="0"/>
              </a:spcBef>
              <a:buNone/>
            </a:pPr>
            <a:r>
              <a:rPr lang="en-US" sz="1800" b="1" i="1" dirty="0">
                <a:solidFill>
                  <a:prstClr val="black"/>
                </a:solidFill>
                <a:latin typeface="Arial Narrow" panose="020B0606020202030204" pitchFamily="34" charset="0"/>
                <a:cs typeface="Arial" panose="020B0604020202020204" pitchFamily="34" charset="0"/>
              </a:rPr>
              <a:t>4) Process of defining the SP for internationalization		</a:t>
            </a:r>
            <a:r>
              <a:rPr lang="de-DE" sz="2000" dirty="0">
                <a:solidFill>
                  <a:schemeClr val="accent1">
                    <a:lumMod val="50000"/>
                  </a:schemeClr>
                </a:solidFill>
              </a:rPr>
              <a:t>29 </a:t>
            </a:r>
          </a:p>
        </p:txBody>
      </p:sp>
      <p:sp>
        <p:nvSpPr>
          <p:cNvPr id="6" name="Rettangolo 5">
            <a:extLst>
              <a:ext uri="{FF2B5EF4-FFF2-40B4-BE49-F238E27FC236}">
                <a16:creationId xmlns:a16="http://schemas.microsoft.com/office/drawing/2014/main" id="{FE3D69EE-9519-4E2C-A783-EA78162719FD}"/>
              </a:ext>
            </a:extLst>
          </p:cNvPr>
          <p:cNvSpPr/>
          <p:nvPr/>
        </p:nvSpPr>
        <p:spPr>
          <a:xfrm>
            <a:off x="395420" y="6125519"/>
            <a:ext cx="7513870" cy="461665"/>
          </a:xfrm>
          <a:prstGeom prst="rect">
            <a:avLst/>
          </a:prstGeom>
        </p:spPr>
        <p:txBody>
          <a:bodyPr wrap="square">
            <a:spAutoFit/>
          </a:bodyPr>
          <a:lstStyle/>
          <a:p>
            <a:r>
              <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6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200" dirty="0">
                <a:solidFill>
                  <a:prstClr val="black"/>
                </a:solidFill>
                <a:latin typeface="Calibri" panose="020F0502020204030204" pitchFamily="34" charset="0"/>
                <a:ea typeface="Calibri" panose="020F0502020204030204" pitchFamily="34" charset="0"/>
                <a:cs typeface="Arial" panose="020B0604020202020204" pitchFamily="34" charset="0"/>
              </a:rPr>
              <a:t>«</a:t>
            </a:r>
            <a:r>
              <a:rPr lang="it-IT" sz="1200" dirty="0">
                <a:solidFill>
                  <a:prstClr val="black"/>
                </a:solidFill>
                <a:latin typeface="Calibri" panose="020F0502020204030204" pitchFamily="34" charset="0"/>
                <a:ea typeface="Calibri" panose="020F0502020204030204" pitchFamily="34" charset="0"/>
                <a:cs typeface="Arial" panose="020B0604020202020204" pitchFamily="34" charset="0"/>
              </a:rPr>
              <a:t>Conferenza dei Rettori delle Università italiane», </a:t>
            </a:r>
            <a:r>
              <a:rPr lang="en-US" sz="1200" dirty="0">
                <a:solidFill>
                  <a:prstClr val="black"/>
                </a:solidFill>
                <a:latin typeface="Calibri" panose="020F0502020204030204" pitchFamily="34" charset="0"/>
                <a:ea typeface="Calibri" panose="020F0502020204030204" pitchFamily="34" charset="0"/>
                <a:cs typeface="Arial" panose="020B0604020202020204" pitchFamily="34" charset="0"/>
              </a:rPr>
              <a:t>association of the Italian state and non-state universities</a:t>
            </a:r>
            <a:r>
              <a:rPr lang="it-IT" sz="1200" dirty="0">
                <a:solidFill>
                  <a:prstClr val="black"/>
                </a:solidFill>
                <a:latin typeface="Calibri" panose="020F0502020204030204" pitchFamily="34" charset="0"/>
                <a:ea typeface="Calibri" panose="020F0502020204030204" pitchFamily="34" charset="0"/>
                <a:cs typeface="Arial" panose="020B0604020202020204" pitchFamily="34" charset="0"/>
              </a:rPr>
              <a:t> </a:t>
            </a:r>
            <a:endParaRPr lang="it-IT" sz="1200" dirty="0"/>
          </a:p>
        </p:txBody>
      </p:sp>
    </p:spTree>
    <p:extLst>
      <p:ext uri="{BB962C8B-B14F-4D97-AF65-F5344CB8AC3E}">
        <p14:creationId xmlns:p14="http://schemas.microsoft.com/office/powerpoint/2010/main" val="454564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20</a:t>
            </a:fld>
            <a:endParaRPr lang="it-IT"/>
          </a:p>
        </p:txBody>
      </p:sp>
      <p:sp>
        <p:nvSpPr>
          <p:cNvPr id="3" name="CasellaDiTesto 2">
            <a:extLst>
              <a:ext uri="{FF2B5EF4-FFF2-40B4-BE49-F238E27FC236}">
                <a16:creationId xmlns:a16="http://schemas.microsoft.com/office/drawing/2014/main" id="{E154C23B-F5CD-44CE-BDC6-4DEADFD5D51D}"/>
              </a:ext>
            </a:extLst>
          </p:cNvPr>
          <p:cNvSpPr txBox="1"/>
          <p:nvPr/>
        </p:nvSpPr>
        <p:spPr>
          <a:xfrm>
            <a:off x="413538" y="1592796"/>
            <a:ext cx="8316924" cy="3129062"/>
          </a:xfrm>
          <a:prstGeom prst="rect">
            <a:avLst/>
          </a:prstGeom>
          <a:noFill/>
        </p:spPr>
        <p:txBody>
          <a:bodyPr wrap="square" rtlCol="0">
            <a:spAutoFit/>
          </a:bodyPr>
          <a:lstStyle/>
          <a:p>
            <a:pPr marL="149543" indent="-149543">
              <a:spcAft>
                <a:spcPts val="225"/>
              </a:spcAft>
            </a:pPr>
            <a:endParaRPr lang="it-IT" sz="2100" b="1" i="1" dirty="0">
              <a:latin typeface="Calibri" panose="020F0502020204030204" pitchFamily="34" charset="0"/>
              <a:ea typeface="Calibri" panose="020F0502020204030204" pitchFamily="34" charset="0"/>
              <a:cs typeface="Arial" panose="020B060402020202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Skills of the staff: methods of selection and promotion of specific professional competence.</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ICT policies, managerial and management support to internationalization actions.</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Synergies with the local territory and the entrepreneurial domain.</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Widespread culture of internationalization, incentives for innovation.</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latin typeface="Calibri" panose="020F0502020204030204" pitchFamily="34" charset="0"/>
                <a:ea typeface="Calibri" panose="020F0502020204030204" pitchFamily="34" charset="0"/>
                <a:cs typeface="Arial" panose="020B0604020202020204" pitchFamily="34" charset="0"/>
              </a:rPr>
              <a:t>Commitment and planning of financial resources, also in terms of incentives.</a:t>
            </a:r>
            <a:endParaRPr lang="it-IT" sz="2100" dirty="0"/>
          </a:p>
        </p:txBody>
      </p:sp>
      <p:sp>
        <p:nvSpPr>
          <p:cNvPr id="4" name="Rettangolo 3">
            <a:extLst>
              <a:ext uri="{FF2B5EF4-FFF2-40B4-BE49-F238E27FC236}">
                <a16:creationId xmlns:a16="http://schemas.microsoft.com/office/drawing/2014/main" id="{2EDB704A-B15D-4DB0-A059-1C15B80E81F4}"/>
              </a:ext>
            </a:extLst>
          </p:cNvPr>
          <p:cNvSpPr/>
          <p:nvPr/>
        </p:nvSpPr>
        <p:spPr>
          <a:xfrm>
            <a:off x="755470" y="980660"/>
            <a:ext cx="1608133" cy="507831"/>
          </a:xfrm>
          <a:prstGeom prst="rect">
            <a:avLst/>
          </a:prstGeom>
        </p:spPr>
        <p:txBody>
          <a:bodyPr wrap="none">
            <a:spAutoFit/>
          </a:bodyPr>
          <a:lstStyle/>
          <a:p>
            <a:r>
              <a:rPr lang="en-GB" sz="2700" b="1" i="1" dirty="0">
                <a:solidFill>
                  <a:prstClr val="black"/>
                </a:solidFill>
                <a:latin typeface="Calibri" panose="020F0502020204030204" pitchFamily="34" charset="0"/>
                <a:cs typeface="Arial" panose="020B0604020202020204" pitchFamily="34" charset="0"/>
              </a:rPr>
              <a:t>Indicators</a:t>
            </a:r>
            <a:endParaRPr lang="it-IT" sz="27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30153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21</a:t>
            </a:fld>
            <a:endParaRPr lang="it-IT"/>
          </a:p>
        </p:txBody>
      </p:sp>
      <p:sp>
        <p:nvSpPr>
          <p:cNvPr id="3" name="CasellaDiTesto 2">
            <a:extLst>
              <a:ext uri="{FF2B5EF4-FFF2-40B4-BE49-F238E27FC236}">
                <a16:creationId xmlns:a16="http://schemas.microsoft.com/office/drawing/2014/main" id="{7BC16DDC-2323-4E60-83E2-C250FBC1A152}"/>
              </a:ext>
            </a:extLst>
          </p:cNvPr>
          <p:cNvSpPr txBox="1"/>
          <p:nvPr/>
        </p:nvSpPr>
        <p:spPr>
          <a:xfrm>
            <a:off x="278523" y="1556740"/>
            <a:ext cx="8586954" cy="4230710"/>
          </a:xfrm>
          <a:prstGeom prst="rect">
            <a:avLst/>
          </a:prstGeom>
          <a:noFill/>
        </p:spPr>
        <p:txBody>
          <a:bodyPr wrap="square" rtlCol="0">
            <a:spAutoFit/>
          </a:bodyPr>
          <a:lstStyle/>
          <a:p>
            <a:r>
              <a:rPr lang="en-US" sz="900" b="1" dirty="0">
                <a:solidFill>
                  <a:srgbClr val="000000"/>
                </a:solidFill>
                <a:latin typeface="Calibri" panose="020F0502020204030204" pitchFamily="34" charset="0"/>
                <a:ea typeface="Calibri" panose="020F0502020204030204" pitchFamily="34" charset="0"/>
              </a:rPr>
              <a:t> </a:t>
            </a:r>
            <a:endParaRPr lang="it-IT" sz="900" dirty="0">
              <a:solidFill>
                <a:srgbClr val="000000"/>
              </a:solidFill>
              <a:latin typeface="Calibri" panose="020F0502020204030204" pitchFamily="34" charset="0"/>
              <a:ea typeface="Calibri" panose="020F0502020204030204" pitchFamily="34" charset="0"/>
            </a:endParaRPr>
          </a:p>
          <a:p>
            <a:pPr marL="3334"/>
            <a:r>
              <a:rPr lang="en-US" sz="2100" b="1" i="1" dirty="0">
                <a:latin typeface="Calibri" panose="020F0502020204030204" pitchFamily="34" charset="0"/>
                <a:ea typeface="Calibri" panose="020F0502020204030204" pitchFamily="34" charset="0"/>
                <a:cs typeface="Arial" panose="020B0604020202020204" pitchFamily="34" charset="0"/>
              </a:rPr>
              <a:t>Actions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46234" indent="-342900">
              <a:buFont typeface="Arial" panose="020B0604020202020204" pitchFamily="34" charset="0"/>
              <a:buChar char="•"/>
            </a:pPr>
            <a:r>
              <a:rPr lang="en-US" sz="2100" dirty="0">
                <a:latin typeface="Calibri" panose="020F0502020204030204" pitchFamily="34" charset="0"/>
                <a:ea typeface="Calibri" panose="020F0502020204030204" pitchFamily="34" charset="0"/>
                <a:cs typeface="Arial" panose="020B0604020202020204" pitchFamily="34" charset="0"/>
              </a:rPr>
              <a:t>International cooperation initiatives and commitment for the development with international partners.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46234" indent="-342900">
              <a:buFont typeface="Arial" panose="020B0604020202020204" pitchFamily="34" charset="0"/>
              <a:buChar char="•"/>
            </a:pPr>
            <a:r>
              <a:rPr lang="en-US" sz="2100" dirty="0">
                <a:latin typeface="Calibri" panose="020F0502020204030204" pitchFamily="34" charset="0"/>
                <a:ea typeface="Calibri" panose="020F0502020204030204" pitchFamily="34" charset="0"/>
                <a:cs typeface="Arial" panose="020B0604020202020204" pitchFamily="34" charset="0"/>
              </a:rPr>
              <a:t>Cultural promotion initiatives with partners on international and development issues (also with a view to offering to NGOs, humanitarian workers, etc. the skills of the university system).</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46234" indent="-342900">
              <a:buFont typeface="Arial" panose="020B0604020202020204" pitchFamily="34" charset="0"/>
              <a:buChar char="•"/>
            </a:pPr>
            <a:r>
              <a:rPr lang="en-US" sz="2100" dirty="0">
                <a:latin typeface="Calibri" panose="020F0502020204030204" pitchFamily="34" charset="0"/>
                <a:ea typeface="Calibri" panose="020F0502020204030204" pitchFamily="34" charset="0"/>
                <a:cs typeface="Arial" panose="020B0604020202020204" pitchFamily="34" charset="0"/>
              </a:rPr>
              <a:t>Interaction with the territory and regional convergence.</a:t>
            </a:r>
            <a:endParaRPr lang="it-IT" sz="900" dirty="0">
              <a:latin typeface="Calibri" panose="020F0502020204030204" pitchFamily="34" charset="0"/>
              <a:ea typeface="Calibri" panose="020F0502020204030204" pitchFamily="34" charset="0"/>
              <a:cs typeface="Arial" panose="020B0604020202020204" pitchFamily="34" charset="0"/>
            </a:endParaRPr>
          </a:p>
          <a:p>
            <a:pPr>
              <a:lnSpc>
                <a:spcPct val="88000"/>
              </a:lnSpc>
            </a:pPr>
            <a:r>
              <a:rPr lang="en-US" sz="900" b="1" i="1" dirty="0">
                <a:latin typeface="Calibri" panose="020F0502020204030204" pitchFamily="34" charset="0"/>
                <a:ea typeface="Calibri" panose="020F0502020204030204" pitchFamily="34" charset="0"/>
                <a:cs typeface="Arial" panose="020B0604020202020204" pitchFamily="34" charset="0"/>
              </a:rPr>
              <a:t> </a:t>
            </a:r>
            <a:endParaRPr lang="it-IT" sz="900" dirty="0">
              <a:latin typeface="Calibri" panose="020F0502020204030204" pitchFamily="34" charset="0"/>
              <a:ea typeface="Calibri" panose="020F0502020204030204" pitchFamily="34" charset="0"/>
              <a:cs typeface="Arial" panose="020B0604020202020204" pitchFamily="34" charset="0"/>
            </a:endParaRPr>
          </a:p>
          <a:p>
            <a:r>
              <a:rPr lang="en-GB" sz="2100" b="1" i="1" dirty="0">
                <a:solidFill>
                  <a:srgbClr val="000000"/>
                </a:solidFill>
                <a:latin typeface="Calibri" panose="020F0502020204030204" pitchFamily="34" charset="0"/>
                <a:ea typeface="Calibri" panose="020F0502020204030204" pitchFamily="34" charset="0"/>
              </a:rPr>
              <a:t>Indicators</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international cooperation initiatives.</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cultural promotion initiatives.</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latin typeface="Calibri" panose="020F0502020204030204" pitchFamily="34" charset="0"/>
                <a:ea typeface="Calibri" panose="020F0502020204030204" pitchFamily="34" charset="0"/>
                <a:cs typeface="Arial" panose="020B0604020202020204" pitchFamily="34" charset="0"/>
              </a:rPr>
              <a:t>Number of initiatives of interaction with the territory and regional convergence.</a:t>
            </a:r>
            <a:endParaRPr lang="it-IT" sz="2100" dirty="0"/>
          </a:p>
        </p:txBody>
      </p:sp>
      <p:sp>
        <p:nvSpPr>
          <p:cNvPr id="4" name="Rettangolo 3">
            <a:extLst>
              <a:ext uri="{FF2B5EF4-FFF2-40B4-BE49-F238E27FC236}">
                <a16:creationId xmlns:a16="http://schemas.microsoft.com/office/drawing/2014/main" id="{E61D8F7E-13AF-4CEF-BAC9-7DD303A9A6FB}"/>
              </a:ext>
            </a:extLst>
          </p:cNvPr>
          <p:cNvSpPr/>
          <p:nvPr/>
        </p:nvSpPr>
        <p:spPr>
          <a:xfrm>
            <a:off x="611450" y="816634"/>
            <a:ext cx="7146572" cy="553998"/>
          </a:xfrm>
          <a:prstGeom prst="rect">
            <a:avLst/>
          </a:prstGeom>
        </p:spPr>
        <p:txBody>
          <a:bodyPr wrap="none">
            <a:spAutoFit/>
          </a:bodyPr>
          <a:lstStyle/>
          <a:p>
            <a:r>
              <a:rPr lang="en-US" sz="3000" b="1" i="1" dirty="0">
                <a:solidFill>
                  <a:prstClr val="black"/>
                </a:solidFill>
                <a:latin typeface="Calibri" panose="020F0502020204030204" pitchFamily="34" charset="0"/>
                <a:cs typeface="Arial" panose="020B0604020202020204" pitchFamily="34" charset="0"/>
              </a:rPr>
              <a:t>2.6. Cooperation and transfer of knowledge</a:t>
            </a:r>
            <a:endParaRPr lang="it-IT" sz="30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14893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22</a:t>
            </a:fld>
            <a:endParaRPr lang="it-IT"/>
          </a:p>
        </p:txBody>
      </p:sp>
      <p:sp>
        <p:nvSpPr>
          <p:cNvPr id="3" name="CasellaDiTesto 2">
            <a:extLst>
              <a:ext uri="{FF2B5EF4-FFF2-40B4-BE49-F238E27FC236}">
                <a16:creationId xmlns:a16="http://schemas.microsoft.com/office/drawing/2014/main" id="{BEF33477-B8B1-4DDA-9961-70F4A9C4C4A2}"/>
              </a:ext>
            </a:extLst>
          </p:cNvPr>
          <p:cNvSpPr txBox="1"/>
          <p:nvPr/>
        </p:nvSpPr>
        <p:spPr>
          <a:xfrm>
            <a:off x="449034" y="1484784"/>
            <a:ext cx="8694966" cy="2789866"/>
          </a:xfrm>
          <a:prstGeom prst="rect">
            <a:avLst/>
          </a:prstGeom>
          <a:noFill/>
        </p:spPr>
        <p:txBody>
          <a:bodyPr wrap="square" rtlCol="0">
            <a:spAutoFit/>
          </a:bodyPr>
          <a:lstStyle/>
          <a:p>
            <a:pPr>
              <a:lnSpc>
                <a:spcPts val="75"/>
              </a:lnSpc>
            </a:pPr>
            <a:r>
              <a:rPr lang="en-GB" sz="2100" dirty="0">
                <a:ea typeface="Times New Roman" panose="02020603050405020304" pitchFamily="18" charset="0"/>
                <a:cs typeface="Arial" panose="020B0604020202020204" pitchFamily="34" charset="0"/>
              </a:rPr>
              <a:t> </a:t>
            </a:r>
            <a:endParaRPr lang="it-IT" sz="2100" dirty="0">
              <a:ea typeface="Calibri" panose="020F0502020204030204" pitchFamily="34" charset="0"/>
              <a:cs typeface="Arial" panose="020B0604020202020204" pitchFamily="34" charset="0"/>
            </a:endParaRPr>
          </a:p>
          <a:p>
            <a:endParaRPr lang="en-GB" sz="2100" b="1" i="1" dirty="0">
              <a:ea typeface="Calibri" panose="020F0502020204030204" pitchFamily="34" charset="0"/>
              <a:cs typeface="Arial" panose="020B0604020202020204" pitchFamily="34" charset="0"/>
            </a:endParaRPr>
          </a:p>
          <a:p>
            <a:pPr>
              <a:spcAft>
                <a:spcPts val="225"/>
              </a:spcAft>
            </a:pPr>
            <a:r>
              <a:rPr lang="en-GB" sz="2100" b="1" i="1" dirty="0">
                <a:ea typeface="Calibri" panose="020F0502020204030204" pitchFamily="34" charset="0"/>
                <a:cs typeface="Arial" panose="020B0604020202020204" pitchFamily="34" charset="0"/>
              </a:rPr>
              <a:t>Actions</a:t>
            </a:r>
            <a:endParaRPr lang="it-IT" sz="2100" dirty="0">
              <a:ea typeface="Calibri" panose="020F0502020204030204" pitchFamily="34" charset="0"/>
              <a:cs typeface="Arial" panose="020B0604020202020204" pitchFamily="34" charset="0"/>
            </a:endParaRPr>
          </a:p>
          <a:p>
            <a:pPr marL="342900" indent="-342900">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Participation of Italian Universities in international networks.</a:t>
            </a:r>
            <a:endParaRPr lang="it-IT" sz="2100" dirty="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sz="2100" dirty="0">
                <a:ea typeface="Calibri" panose="020F0502020204030204" pitchFamily="34" charset="0"/>
                <a:cs typeface="Arial" panose="020B0604020202020204" pitchFamily="34" charset="0"/>
              </a:rPr>
              <a:t>International networks coordinated by Italian universities.</a:t>
            </a:r>
            <a:endParaRPr lang="it-IT" sz="2100" dirty="0">
              <a:ea typeface="Calibri" panose="020F0502020204030204" pitchFamily="34" charset="0"/>
              <a:cs typeface="Arial" panose="020B0604020202020204" pitchFamily="34" charset="0"/>
            </a:endParaRPr>
          </a:p>
          <a:p>
            <a:pPr>
              <a:lnSpc>
                <a:spcPct val="99000"/>
              </a:lnSpc>
            </a:pPr>
            <a:r>
              <a:rPr lang="en-GB" sz="2100" dirty="0">
                <a:ea typeface="Symbol" panose="05050102010706020507" pitchFamily="18" charset="2"/>
                <a:cs typeface="Arial" panose="020B0604020202020204" pitchFamily="34" charset="0"/>
              </a:rPr>
              <a:t> </a:t>
            </a:r>
            <a:endParaRPr lang="it-IT" sz="2100" dirty="0">
              <a:ea typeface="Calibri" panose="020F0502020204030204" pitchFamily="34" charset="0"/>
              <a:cs typeface="Arial" panose="020B0604020202020204" pitchFamily="34" charset="0"/>
            </a:endParaRPr>
          </a:p>
          <a:p>
            <a:pPr>
              <a:spcAft>
                <a:spcPts val="225"/>
              </a:spcAft>
            </a:pPr>
            <a:r>
              <a:rPr lang="en-GB" sz="2100" b="1" i="1" dirty="0">
                <a:solidFill>
                  <a:srgbClr val="000000"/>
                </a:solidFill>
                <a:ea typeface="Calibri" panose="020F0502020204030204" pitchFamily="34" charset="0"/>
              </a:rPr>
              <a:t>Indicators</a:t>
            </a:r>
            <a:endParaRPr lang="it-IT" sz="2100" b="1" i="1"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Number of participations of Italian Universities in international networks.</a:t>
            </a:r>
            <a:endParaRPr lang="it-IT" sz="2100" dirty="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sz="2100" dirty="0">
                <a:ea typeface="Calibri" panose="020F0502020204030204" pitchFamily="34" charset="0"/>
                <a:cs typeface="Arial" panose="020B0604020202020204" pitchFamily="34" charset="0"/>
              </a:rPr>
              <a:t>Number of international networks coordinated by Italian universities.</a:t>
            </a:r>
            <a:endParaRPr lang="it-IT" sz="2100" dirty="0"/>
          </a:p>
        </p:txBody>
      </p:sp>
      <p:sp>
        <p:nvSpPr>
          <p:cNvPr id="4" name="Rettangolo 3">
            <a:extLst>
              <a:ext uri="{FF2B5EF4-FFF2-40B4-BE49-F238E27FC236}">
                <a16:creationId xmlns:a16="http://schemas.microsoft.com/office/drawing/2014/main" id="{15F336AB-C39A-4CA2-813F-84AD7CAEA756}"/>
              </a:ext>
            </a:extLst>
          </p:cNvPr>
          <p:cNvSpPr/>
          <p:nvPr/>
        </p:nvSpPr>
        <p:spPr>
          <a:xfrm>
            <a:off x="683460" y="836640"/>
            <a:ext cx="5017271" cy="553998"/>
          </a:xfrm>
          <a:prstGeom prst="rect">
            <a:avLst/>
          </a:prstGeom>
        </p:spPr>
        <p:txBody>
          <a:bodyPr wrap="none">
            <a:spAutoFit/>
          </a:bodyPr>
          <a:lstStyle/>
          <a:p>
            <a:r>
              <a:rPr lang="en-GB" sz="3000" b="1" i="1" dirty="0">
                <a:solidFill>
                  <a:prstClr val="black"/>
                </a:solidFill>
                <a:latin typeface="Calibri" panose="020F0502020204030204" pitchFamily="34" charset="0"/>
                <a:cs typeface="Arial" panose="020B0604020202020204" pitchFamily="34" charset="0"/>
              </a:rPr>
              <a:t>2.7. Networks and networking</a:t>
            </a:r>
            <a:endParaRPr lang="it-IT" sz="30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6583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23</a:t>
            </a:fld>
            <a:endParaRPr lang="it-IT"/>
          </a:p>
        </p:txBody>
      </p:sp>
      <p:sp>
        <p:nvSpPr>
          <p:cNvPr id="3" name="CasellaDiTesto 2">
            <a:extLst>
              <a:ext uri="{FF2B5EF4-FFF2-40B4-BE49-F238E27FC236}">
                <a16:creationId xmlns:a16="http://schemas.microsoft.com/office/drawing/2014/main" id="{F8F4885D-9384-4616-BB39-00BA4BEC436F}"/>
              </a:ext>
            </a:extLst>
          </p:cNvPr>
          <p:cNvSpPr txBox="1"/>
          <p:nvPr/>
        </p:nvSpPr>
        <p:spPr>
          <a:xfrm>
            <a:off x="359532" y="1322766"/>
            <a:ext cx="8478942" cy="2789866"/>
          </a:xfrm>
          <a:prstGeom prst="rect">
            <a:avLst/>
          </a:prstGeom>
          <a:noFill/>
        </p:spPr>
        <p:txBody>
          <a:bodyPr wrap="square" rtlCol="0">
            <a:spAutoFit/>
          </a:bodyPr>
          <a:lstStyle/>
          <a:p>
            <a:pPr>
              <a:lnSpc>
                <a:spcPts val="75"/>
              </a:lnSpc>
            </a:pPr>
            <a:r>
              <a:rPr lang="en-GB" sz="2100" dirty="0">
                <a:ea typeface="Times New Roman" panose="02020603050405020304" pitchFamily="18" charset="0"/>
                <a:cs typeface="Arial" panose="020B0604020202020204" pitchFamily="34" charset="0"/>
              </a:rPr>
              <a:t> </a:t>
            </a:r>
            <a:endParaRPr lang="it-IT" sz="2100" dirty="0">
              <a:ea typeface="Calibri" panose="020F0502020204030204" pitchFamily="34" charset="0"/>
              <a:cs typeface="Arial" panose="020B0604020202020204" pitchFamily="34" charset="0"/>
            </a:endParaRPr>
          </a:p>
          <a:p>
            <a:endParaRPr lang="en-GB" sz="2100" b="1" i="1" dirty="0">
              <a:ea typeface="Calibri" panose="020F0502020204030204" pitchFamily="34" charset="0"/>
              <a:cs typeface="Arial" panose="020B0604020202020204" pitchFamily="34" charset="0"/>
            </a:endParaRPr>
          </a:p>
          <a:p>
            <a:pPr>
              <a:spcAft>
                <a:spcPts val="225"/>
              </a:spcAft>
            </a:pPr>
            <a:r>
              <a:rPr lang="en-GB" sz="2100" b="1" i="1" dirty="0">
                <a:ea typeface="Calibri" panose="020F0502020204030204" pitchFamily="34" charset="0"/>
                <a:cs typeface="Arial" panose="020B0604020202020204" pitchFamily="34" charset="0"/>
              </a:rPr>
              <a:t>Actions</a:t>
            </a:r>
            <a:endParaRPr lang="it-IT" sz="2100" dirty="0">
              <a:ea typeface="Calibri" panose="020F0502020204030204" pitchFamily="34" charset="0"/>
              <a:cs typeface="Arial" panose="020B0604020202020204" pitchFamily="34" charset="0"/>
            </a:endParaRPr>
          </a:p>
          <a:p>
            <a:pPr marL="342900" indent="-342900">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National Portals.</a:t>
            </a:r>
            <a:endParaRPr lang="it-IT" sz="2100" dirty="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sz="2100" dirty="0">
                <a:ea typeface="Calibri" panose="020F0502020204030204" pitchFamily="34" charset="0"/>
                <a:cs typeface="Arial" panose="020B0604020202020204" pitchFamily="34" charset="0"/>
              </a:rPr>
              <a:t>Participation in HE fears.</a:t>
            </a:r>
            <a:endParaRPr lang="it-IT" sz="2100" dirty="0">
              <a:ea typeface="Calibri" panose="020F0502020204030204" pitchFamily="34" charset="0"/>
              <a:cs typeface="Arial" panose="020B0604020202020204" pitchFamily="34" charset="0"/>
            </a:endParaRPr>
          </a:p>
          <a:p>
            <a:pPr>
              <a:lnSpc>
                <a:spcPct val="99000"/>
              </a:lnSpc>
            </a:pPr>
            <a:r>
              <a:rPr lang="en-GB" sz="2100" dirty="0">
                <a:ea typeface="Symbol" panose="05050102010706020507" pitchFamily="18" charset="2"/>
                <a:cs typeface="Arial" panose="020B0604020202020204" pitchFamily="34" charset="0"/>
              </a:rPr>
              <a:t> </a:t>
            </a:r>
            <a:endParaRPr lang="it-IT" sz="2100" dirty="0">
              <a:ea typeface="Calibri" panose="020F0502020204030204" pitchFamily="34" charset="0"/>
              <a:cs typeface="Arial" panose="020B0604020202020204" pitchFamily="34" charset="0"/>
            </a:endParaRPr>
          </a:p>
          <a:p>
            <a:pPr>
              <a:spcAft>
                <a:spcPts val="225"/>
              </a:spcAft>
            </a:pPr>
            <a:r>
              <a:rPr lang="en-GB" sz="2100" b="1" i="1" dirty="0">
                <a:solidFill>
                  <a:srgbClr val="000000"/>
                </a:solidFill>
                <a:ea typeface="Calibri" panose="020F0502020204030204" pitchFamily="34" charset="0"/>
              </a:rPr>
              <a:t>Indicators</a:t>
            </a:r>
            <a:endParaRPr lang="it-IT" sz="2100" dirty="0">
              <a:solidFill>
                <a:srgbClr val="000000"/>
              </a:solidFill>
              <a:ea typeface="Calibri" panose="020F0502020204030204" pitchFamily="34" charset="0"/>
            </a:endParaRPr>
          </a:p>
          <a:p>
            <a:pPr marL="342900" indent="-342900">
              <a:spcAft>
                <a:spcPts val="225"/>
              </a:spcAft>
              <a:buFont typeface="Arial" panose="020B0604020202020204" pitchFamily="34" charset="0"/>
              <a:buChar char="•"/>
            </a:pPr>
            <a:r>
              <a:rPr lang="en-US" sz="2100" dirty="0">
                <a:ea typeface="Calibri" panose="020F0502020204030204" pitchFamily="34" charset="0"/>
                <a:cs typeface="Arial" panose="020B0604020202020204" pitchFamily="34" charset="0"/>
              </a:rPr>
              <a:t>Number of participations in national portals.</a:t>
            </a:r>
            <a:endParaRPr lang="it-IT" sz="2100" dirty="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sz="2100" dirty="0">
                <a:ea typeface="Calibri" panose="020F0502020204030204" pitchFamily="34" charset="0"/>
                <a:cs typeface="Arial" panose="020B0604020202020204" pitchFamily="34" charset="0"/>
              </a:rPr>
              <a:t>Number of participations in HE fears.</a:t>
            </a:r>
            <a:endParaRPr lang="it-IT" sz="2100" dirty="0"/>
          </a:p>
        </p:txBody>
      </p:sp>
      <p:sp>
        <p:nvSpPr>
          <p:cNvPr id="4" name="Rettangolo 3">
            <a:extLst>
              <a:ext uri="{FF2B5EF4-FFF2-40B4-BE49-F238E27FC236}">
                <a16:creationId xmlns:a16="http://schemas.microsoft.com/office/drawing/2014/main" id="{596FDD68-33FA-489F-B5DD-0FC5CC76B1BE}"/>
              </a:ext>
            </a:extLst>
          </p:cNvPr>
          <p:cNvSpPr/>
          <p:nvPr/>
        </p:nvSpPr>
        <p:spPr>
          <a:xfrm>
            <a:off x="611450" y="908650"/>
            <a:ext cx="5815823" cy="553998"/>
          </a:xfrm>
          <a:prstGeom prst="rect">
            <a:avLst/>
          </a:prstGeom>
        </p:spPr>
        <p:txBody>
          <a:bodyPr wrap="none">
            <a:spAutoFit/>
          </a:bodyPr>
          <a:lstStyle/>
          <a:p>
            <a:r>
              <a:rPr lang="en-GB" sz="3000" b="1" i="1" dirty="0">
                <a:solidFill>
                  <a:prstClr val="black"/>
                </a:solidFill>
                <a:latin typeface="Calibri" panose="020F0502020204030204" pitchFamily="34" charset="0"/>
                <a:cs typeface="Arial" panose="020B0604020202020204" pitchFamily="34" charset="0"/>
              </a:rPr>
              <a:t>2.8. Promotion and communication</a:t>
            </a:r>
            <a:endParaRPr lang="it-IT" sz="30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4962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24</a:t>
            </a:fld>
            <a:endParaRPr lang="it-IT"/>
          </a:p>
        </p:txBody>
      </p:sp>
      <p:sp>
        <p:nvSpPr>
          <p:cNvPr id="3" name="CasellaDiTesto 2">
            <a:extLst>
              <a:ext uri="{FF2B5EF4-FFF2-40B4-BE49-F238E27FC236}">
                <a16:creationId xmlns:a16="http://schemas.microsoft.com/office/drawing/2014/main" id="{CBA03809-7C3A-4661-A733-D021EC4B4787}"/>
              </a:ext>
            </a:extLst>
          </p:cNvPr>
          <p:cNvSpPr txBox="1"/>
          <p:nvPr/>
        </p:nvSpPr>
        <p:spPr>
          <a:xfrm>
            <a:off x="305526" y="1274563"/>
            <a:ext cx="8532948" cy="4008790"/>
          </a:xfrm>
          <a:prstGeom prst="rect">
            <a:avLst/>
          </a:prstGeom>
          <a:noFill/>
        </p:spPr>
        <p:txBody>
          <a:bodyPr wrap="square" rtlCol="0">
            <a:spAutoFit/>
          </a:bodyPr>
          <a:lstStyle/>
          <a:p>
            <a:pPr>
              <a:lnSpc>
                <a:spcPts val="75"/>
              </a:lnSpc>
            </a:pPr>
            <a:r>
              <a:rPr lang="en-GB" sz="2100" dirty="0">
                <a:ea typeface="Times New Roman" panose="02020603050405020304" pitchFamily="18" charset="0"/>
                <a:cs typeface="Arial" panose="020B0604020202020204" pitchFamily="34" charset="0"/>
              </a:rPr>
              <a:t> </a:t>
            </a:r>
            <a:endParaRPr lang="it-IT" sz="2100" dirty="0">
              <a:ea typeface="Calibri" panose="020F0502020204030204" pitchFamily="34" charset="0"/>
              <a:cs typeface="Arial" panose="020B0604020202020204" pitchFamily="34" charset="0"/>
            </a:endParaRPr>
          </a:p>
          <a:p>
            <a:pPr marL="3334"/>
            <a:endParaRPr lang="en-GB" sz="2100" b="1" i="1" dirty="0">
              <a:ea typeface="Calibri" panose="020F0502020204030204" pitchFamily="34" charset="0"/>
              <a:cs typeface="Arial" panose="020B0604020202020204" pitchFamily="34" charset="0"/>
            </a:endParaRPr>
          </a:p>
          <a:p>
            <a:pPr marL="3334"/>
            <a:r>
              <a:rPr lang="en-GB" sz="2100" b="1" i="1" dirty="0">
                <a:ea typeface="Calibri" panose="020F0502020204030204" pitchFamily="34" charset="0"/>
                <a:cs typeface="Arial" panose="020B0604020202020204" pitchFamily="34" charset="0"/>
              </a:rPr>
              <a:t>Actions </a:t>
            </a:r>
            <a:endParaRPr lang="it-IT" sz="2100" dirty="0">
              <a:ea typeface="Calibri" panose="020F0502020204030204" pitchFamily="34" charset="0"/>
              <a:cs typeface="Arial" panose="020B0604020202020204" pitchFamily="34" charset="0"/>
            </a:endParaRPr>
          </a:p>
          <a:p>
            <a:pPr>
              <a:lnSpc>
                <a:spcPts val="244"/>
              </a:lnSpc>
            </a:pPr>
            <a:r>
              <a:rPr lang="en-GB" sz="2100" dirty="0">
                <a:ea typeface="Times New Roman" panose="02020603050405020304" pitchFamily="18" charset="0"/>
                <a:cs typeface="Arial" panose="020B0604020202020204" pitchFamily="34" charset="0"/>
              </a:rPr>
              <a:t> </a:t>
            </a:r>
            <a:endParaRPr lang="it-IT" sz="2100" dirty="0">
              <a:ea typeface="Calibri" panose="020F0502020204030204" pitchFamily="34" charset="0"/>
              <a:cs typeface="Arial" panose="020B0604020202020204" pitchFamily="34" charset="0"/>
            </a:endParaRP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a:ea typeface="Times New Roman" panose="02020603050405020304" pitchFamily="18" charset="0"/>
                <a:cs typeface="Courier New" panose="02070309020205020404" pitchFamily="49" charset="0"/>
              </a:rPr>
              <a:t>Policies for the </a:t>
            </a:r>
            <a:r>
              <a:rPr lang="it-IT" sz="2100" dirty="0" err="1">
                <a:ea typeface="Times New Roman" panose="02020603050405020304" pitchFamily="18" charset="0"/>
                <a:cs typeface="Courier New" panose="02070309020205020404" pitchFamily="49" charset="0"/>
              </a:rPr>
              <a:t>language</a:t>
            </a:r>
            <a:r>
              <a:rPr lang="it-IT" sz="2100" dirty="0">
                <a:ea typeface="Times New Roman" panose="02020603050405020304" pitchFamily="18" charset="0"/>
                <a:cs typeface="Courier New" panose="02070309020205020404" pitchFamily="49" charset="0"/>
              </a:rPr>
              <a:t> training of </a:t>
            </a:r>
            <a:r>
              <a:rPr lang="it-IT" sz="2100" dirty="0" err="1">
                <a:ea typeface="Times New Roman" panose="02020603050405020304" pitchFamily="18" charset="0"/>
                <a:cs typeface="Courier New" panose="02070309020205020404" pitchFamily="49" charset="0"/>
              </a:rPr>
              <a:t>students</a:t>
            </a:r>
            <a:r>
              <a:rPr lang="it-IT" sz="2100" dirty="0">
                <a:ea typeface="Times New Roman" panose="02020603050405020304" pitchFamily="18" charset="0"/>
                <a:cs typeface="Courier New" panose="02070309020205020404" pitchFamily="49" charset="0"/>
              </a:rPr>
              <a:t> with </a:t>
            </a:r>
            <a:r>
              <a:rPr lang="it-IT" sz="2100" dirty="0" err="1">
                <a:ea typeface="Times New Roman" panose="02020603050405020304" pitchFamily="18" charset="0"/>
                <a:cs typeface="Courier New" panose="02070309020205020404" pitchFamily="49" charset="0"/>
              </a:rPr>
              <a:t>attention</a:t>
            </a:r>
            <a:r>
              <a:rPr lang="it-IT" sz="2100" dirty="0">
                <a:ea typeface="Times New Roman" panose="02020603050405020304" pitchFamily="18" charset="0"/>
                <a:cs typeface="Courier New" panose="02070309020205020404" pitchFamily="49" charset="0"/>
              </a:rPr>
              <a:t> to the </a:t>
            </a:r>
            <a:r>
              <a:rPr lang="it-IT" sz="2100" dirty="0" err="1">
                <a:ea typeface="Times New Roman" panose="02020603050405020304" pitchFamily="18" charset="0"/>
                <a:cs typeface="Courier New" panose="02070309020205020404" pitchFamily="49" charset="0"/>
              </a:rPr>
              <a:t>European</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objectives</a:t>
            </a:r>
            <a:r>
              <a:rPr lang="it-IT" sz="2100" dirty="0">
                <a:ea typeface="Times New Roman" panose="02020603050405020304" pitchFamily="18" charset="0"/>
                <a:cs typeface="Courier New" panose="02070309020205020404" pitchFamily="49" charset="0"/>
              </a:rPr>
              <a:t> of </a:t>
            </a:r>
            <a:r>
              <a:rPr lang="it-IT" sz="2100" dirty="0" err="1">
                <a:ea typeface="Times New Roman" panose="02020603050405020304" pitchFamily="18" charset="0"/>
                <a:cs typeface="Courier New" panose="02070309020205020404" pitchFamily="49" charset="0"/>
              </a:rPr>
              <a:t>multilingualism</a:t>
            </a:r>
            <a:r>
              <a:rPr lang="it-IT" sz="2100" dirty="0">
                <a:ea typeface="Times New Roman" panose="02020603050405020304" pitchFamily="18" charset="0"/>
                <a:cs typeface="Courier New" panose="02070309020205020404" pitchFamily="49" charset="0"/>
              </a:rPr>
              <a:t>.</a:t>
            </a: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err="1">
                <a:ea typeface="Times New Roman" panose="02020603050405020304" pitchFamily="18" charset="0"/>
                <a:cs typeface="Courier New" panose="02070309020205020404" pitchFamily="49" charset="0"/>
              </a:rPr>
              <a:t>Linguistic</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certifications</a:t>
            </a:r>
            <a:r>
              <a:rPr lang="it-IT" sz="2100" dirty="0">
                <a:ea typeface="Times New Roman" panose="02020603050405020304" pitchFamily="18" charset="0"/>
                <a:cs typeface="Courier New" panose="02070309020205020404" pitchFamily="49" charset="0"/>
              </a:rPr>
              <a:t>.</a:t>
            </a: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a:ea typeface="Times New Roman" panose="02020603050405020304" pitchFamily="18" charset="0"/>
                <a:cs typeface="Courier New" panose="02070309020205020404" pitchFamily="49" charset="0"/>
              </a:rPr>
              <a:t>Language training </a:t>
            </a:r>
            <a:r>
              <a:rPr lang="it-IT" sz="2100" dirty="0" err="1">
                <a:ea typeface="Times New Roman" panose="02020603050405020304" pitchFamily="18" charset="0"/>
                <a:cs typeface="Courier New" panose="02070309020205020404" pitchFamily="49" charset="0"/>
              </a:rPr>
              <a:t>functional</a:t>
            </a:r>
            <a:r>
              <a:rPr lang="it-IT" sz="2100" dirty="0">
                <a:ea typeface="Times New Roman" panose="02020603050405020304" pitchFamily="18" charset="0"/>
                <a:cs typeface="Courier New" panose="02070309020205020404" pitchFamily="49" charset="0"/>
              </a:rPr>
              <a:t> to </a:t>
            </a:r>
            <a:r>
              <a:rPr lang="it-IT" sz="2100" dirty="0" err="1">
                <a:ea typeface="Times New Roman" panose="02020603050405020304" pitchFamily="18" charset="0"/>
                <a:cs typeface="Courier New" panose="02070309020205020404" pitchFamily="49" charset="0"/>
              </a:rPr>
              <a:t>mobility</a:t>
            </a:r>
            <a:r>
              <a:rPr lang="it-IT" sz="2100" dirty="0">
                <a:ea typeface="Times New Roman" panose="02020603050405020304" pitchFamily="18" charset="0"/>
                <a:cs typeface="Courier New" panose="02070309020205020404" pitchFamily="49" charset="0"/>
              </a:rPr>
              <a:t>.</a:t>
            </a: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a:ea typeface="Times New Roman" panose="02020603050405020304" pitchFamily="18" charset="0"/>
                <a:cs typeface="Courier New" panose="02070309020205020404" pitchFamily="49" charset="0"/>
              </a:rPr>
              <a:t>Policies for the </a:t>
            </a:r>
            <a:r>
              <a:rPr lang="it-IT" sz="2100" dirty="0" err="1">
                <a:ea typeface="Times New Roman" panose="02020603050405020304" pitchFamily="18" charset="0"/>
                <a:cs typeface="Courier New" panose="02070309020205020404" pitchFamily="49" charset="0"/>
              </a:rPr>
              <a:t>teaching</a:t>
            </a:r>
            <a:r>
              <a:rPr lang="it-IT" sz="2100" dirty="0">
                <a:ea typeface="Times New Roman" panose="02020603050405020304" pitchFamily="18" charset="0"/>
                <a:cs typeface="Courier New" panose="02070309020205020404" pitchFamily="49" charset="0"/>
              </a:rPr>
              <a:t> of </a:t>
            </a:r>
            <a:r>
              <a:rPr lang="it-IT" sz="2100" dirty="0" err="1">
                <a:ea typeface="Times New Roman" panose="02020603050405020304" pitchFamily="18" charset="0"/>
                <a:cs typeface="Courier New" panose="02070309020205020404" pitchFamily="49" charset="0"/>
              </a:rPr>
              <a:t>Italian</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language</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at</a:t>
            </a:r>
            <a:r>
              <a:rPr lang="it-IT" sz="2100" dirty="0">
                <a:ea typeface="Times New Roman" panose="02020603050405020304" pitchFamily="18" charset="0"/>
                <a:cs typeface="Courier New" panose="02070309020205020404" pitchFamily="49" charset="0"/>
              </a:rPr>
              <a:t> L2 </a:t>
            </a:r>
            <a:r>
              <a:rPr lang="it-IT" sz="2100" dirty="0" err="1">
                <a:ea typeface="Times New Roman" panose="02020603050405020304" pitchFamily="18" charset="0"/>
                <a:cs typeface="Courier New" panose="02070309020205020404" pitchFamily="49" charset="0"/>
              </a:rPr>
              <a:t>level</a:t>
            </a:r>
            <a:r>
              <a:rPr lang="it-IT" sz="2100" dirty="0">
                <a:ea typeface="Times New Roman" panose="02020603050405020304" pitchFamily="18" charset="0"/>
                <a:cs typeface="Courier New" panose="02070309020205020404" pitchFamily="49" charset="0"/>
              </a:rPr>
              <a:t> and for the check and </a:t>
            </a:r>
            <a:r>
              <a:rPr lang="it-IT" sz="2100" dirty="0" err="1">
                <a:ea typeface="Times New Roman" panose="02020603050405020304" pitchFamily="18" charset="0"/>
                <a:cs typeface="Courier New" panose="02070309020205020404" pitchFamily="49" charset="0"/>
              </a:rPr>
              <a:t>certification</a:t>
            </a:r>
            <a:r>
              <a:rPr lang="it-IT" sz="2100" dirty="0">
                <a:ea typeface="Times New Roman" panose="02020603050405020304" pitchFamily="18" charset="0"/>
                <a:cs typeface="Courier New" panose="02070309020205020404" pitchFamily="49" charset="0"/>
              </a:rPr>
              <a:t> of entry and exit </a:t>
            </a:r>
            <a:r>
              <a:rPr lang="it-IT" sz="2100" dirty="0" err="1">
                <a:ea typeface="Times New Roman" panose="02020603050405020304" pitchFamily="18" charset="0"/>
                <a:cs typeface="Courier New" panose="02070309020205020404" pitchFamily="49" charset="0"/>
              </a:rPr>
              <a:t>competences</a:t>
            </a:r>
            <a:r>
              <a:rPr lang="it-IT" sz="2100" dirty="0">
                <a:ea typeface="Times New Roman" panose="02020603050405020304" pitchFamily="18" charset="0"/>
                <a:cs typeface="Courier New" panose="02070309020205020404" pitchFamily="49" charset="0"/>
              </a:rPr>
              <a:t>.</a:t>
            </a:r>
            <a:endParaRPr lang="it-IT" sz="2100" dirty="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a:ea typeface="Times New Roman" panose="02020603050405020304" pitchFamily="18" charset="0"/>
                <a:cs typeface="Courier New" panose="02070309020205020404" pitchFamily="49" charset="0"/>
              </a:rPr>
              <a:t>Policies for </a:t>
            </a:r>
            <a:r>
              <a:rPr lang="it-IT" sz="2100" dirty="0" err="1">
                <a:ea typeface="Times New Roman" panose="02020603050405020304" pitchFamily="18" charset="0"/>
                <a:cs typeface="Courier New" panose="02070309020205020404" pitchFamily="49" charset="0"/>
              </a:rPr>
              <a:t>intercultural</a:t>
            </a:r>
            <a:r>
              <a:rPr lang="it-IT" sz="2100" dirty="0">
                <a:ea typeface="Times New Roman" panose="02020603050405020304" pitchFamily="18" charset="0"/>
                <a:cs typeface="Courier New" panose="02070309020205020404" pitchFamily="49" charset="0"/>
              </a:rPr>
              <a:t> training.</a:t>
            </a: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a:ea typeface="Times New Roman" panose="02020603050405020304" pitchFamily="18" charset="0"/>
                <a:cs typeface="Courier New" panose="02070309020205020404" pitchFamily="49" charset="0"/>
              </a:rPr>
              <a:t>Use of international </a:t>
            </a:r>
            <a:r>
              <a:rPr lang="it-IT" sz="2100" dirty="0" err="1">
                <a:ea typeface="Times New Roman" panose="02020603050405020304" pitchFamily="18" charset="0"/>
                <a:cs typeface="Courier New" panose="02070309020205020404" pitchFamily="49" charset="0"/>
              </a:rPr>
              <a:t>publications</a:t>
            </a:r>
            <a:r>
              <a:rPr lang="it-IT" sz="2100" dirty="0">
                <a:ea typeface="Times New Roman" panose="02020603050405020304" pitchFamily="18" charset="0"/>
                <a:cs typeface="Courier New" panose="02070309020205020404" pitchFamily="49" charset="0"/>
              </a:rPr>
              <a:t> in </a:t>
            </a:r>
            <a:r>
              <a:rPr lang="it-IT" sz="2100" dirty="0" err="1">
                <a:ea typeface="Times New Roman" panose="02020603050405020304" pitchFamily="18" charset="0"/>
                <a:cs typeface="Courier New" panose="02070309020205020404" pitchFamily="49" charset="0"/>
              </a:rPr>
              <a:t>different</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languages</a:t>
            </a:r>
            <a:r>
              <a:rPr lang="it-IT" sz="2100" dirty="0">
                <a:ea typeface="Times New Roman" panose="02020603050405020304" pitchFamily="18" charset="0"/>
                <a:cs typeface="Courier New" panose="02070309020205020404" pitchFamily="49" charset="0"/>
              </a:rPr>
              <a:t> </a:t>
            </a:r>
            <a:r>
              <a:rPr lang="it-IT" sz="2100" dirty="0">
                <a:ea typeface="Times New Roman" panose="02020603050405020304" pitchFamily="18" charset="0"/>
                <a:cs typeface="Cambria Math" panose="02040503050406030204" pitchFamily="18" charset="0"/>
              </a:rPr>
              <a:t>​​</a:t>
            </a:r>
            <a:r>
              <a:rPr lang="it-IT" sz="2100" dirty="0">
                <a:ea typeface="Times New Roman" panose="02020603050405020304" pitchFamily="18" charset="0"/>
                <a:cs typeface="Courier New" panose="02070309020205020404" pitchFamily="49" charset="0"/>
              </a:rPr>
              <a:t>in the </a:t>
            </a:r>
            <a:r>
              <a:rPr lang="it-IT" sz="2100" dirty="0" err="1">
                <a:ea typeface="Times New Roman" panose="02020603050405020304" pitchFamily="18" charset="0"/>
                <a:cs typeface="Courier New" panose="02070309020205020404" pitchFamily="49" charset="0"/>
              </a:rPr>
              <a:t>prescribed</a:t>
            </a:r>
            <a:r>
              <a:rPr lang="it-IT" sz="2100" dirty="0">
                <a:ea typeface="Times New Roman" panose="02020603050405020304" pitchFamily="18" charset="0"/>
                <a:cs typeface="Courier New" panose="02070309020205020404" pitchFamily="49" charset="0"/>
              </a:rPr>
              <a:t> text.</a:t>
            </a: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a:ea typeface="Times New Roman" panose="02020603050405020304" pitchFamily="18" charset="0"/>
                <a:cs typeface="Courier New" panose="02070309020205020404" pitchFamily="49" charset="0"/>
              </a:rPr>
              <a:t>...</a:t>
            </a:r>
            <a:endParaRPr lang="it-IT" sz="1350" dirty="0"/>
          </a:p>
        </p:txBody>
      </p:sp>
      <p:sp>
        <p:nvSpPr>
          <p:cNvPr id="4" name="Rettangolo 3">
            <a:extLst>
              <a:ext uri="{FF2B5EF4-FFF2-40B4-BE49-F238E27FC236}">
                <a16:creationId xmlns:a16="http://schemas.microsoft.com/office/drawing/2014/main" id="{8410B27E-8C46-460D-A94A-0BFB59E18AFE}"/>
              </a:ext>
            </a:extLst>
          </p:cNvPr>
          <p:cNvSpPr/>
          <p:nvPr/>
        </p:nvSpPr>
        <p:spPr>
          <a:xfrm>
            <a:off x="683460" y="931107"/>
            <a:ext cx="3720890" cy="553998"/>
          </a:xfrm>
          <a:prstGeom prst="rect">
            <a:avLst/>
          </a:prstGeom>
        </p:spPr>
        <p:txBody>
          <a:bodyPr wrap="none">
            <a:spAutoFit/>
          </a:bodyPr>
          <a:lstStyle/>
          <a:p>
            <a:pPr marL="3334"/>
            <a:r>
              <a:rPr lang="en-GB" sz="3000" b="1" i="1" dirty="0">
                <a:solidFill>
                  <a:prstClr val="black"/>
                </a:solidFill>
                <a:latin typeface="Calibri" panose="020F0502020204030204" pitchFamily="34" charset="0"/>
                <a:cs typeface="Arial" panose="020B0604020202020204" pitchFamily="34" charset="0"/>
              </a:rPr>
              <a:t>2.9. Language policies</a:t>
            </a:r>
            <a:endParaRPr lang="it-IT" sz="30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99126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25</a:t>
            </a:fld>
            <a:endParaRPr lang="it-IT"/>
          </a:p>
        </p:txBody>
      </p:sp>
      <p:sp>
        <p:nvSpPr>
          <p:cNvPr id="3" name="CasellaDiTesto 2">
            <a:extLst>
              <a:ext uri="{FF2B5EF4-FFF2-40B4-BE49-F238E27FC236}">
                <a16:creationId xmlns:a16="http://schemas.microsoft.com/office/drawing/2014/main" id="{CBA03809-7C3A-4661-A733-D021EC4B4787}"/>
              </a:ext>
            </a:extLst>
          </p:cNvPr>
          <p:cNvSpPr txBox="1"/>
          <p:nvPr/>
        </p:nvSpPr>
        <p:spPr>
          <a:xfrm>
            <a:off x="224517" y="1646802"/>
            <a:ext cx="8694966" cy="2684068"/>
          </a:xfrm>
          <a:prstGeom prst="rect">
            <a:avLst/>
          </a:prstGeom>
          <a:noFill/>
        </p:spPr>
        <p:txBody>
          <a:bodyPr wrap="square" rtlCol="0">
            <a:spAutoFit/>
          </a:bodyPr>
          <a:lstStyle/>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a:ea typeface="Times New Roman" panose="02020603050405020304" pitchFamily="18" charset="0"/>
                <a:cs typeface="Courier New" panose="02070309020205020404" pitchFamily="49" charset="0"/>
              </a:rPr>
              <a:t>...</a:t>
            </a: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a:ea typeface="Times New Roman" panose="02020603050405020304" pitchFamily="18" charset="0"/>
                <a:cs typeface="Courier New" panose="02070309020205020404" pitchFamily="49" charset="0"/>
              </a:rPr>
              <a:t>Policies for </a:t>
            </a:r>
            <a:r>
              <a:rPr lang="it-IT" sz="2100" dirty="0" err="1">
                <a:ea typeface="Times New Roman" panose="02020603050405020304" pitchFamily="18" charset="0"/>
                <a:cs typeface="Courier New" panose="02070309020205020404" pitchFamily="49" charset="0"/>
              </a:rPr>
              <a:t>teaching</a:t>
            </a:r>
            <a:r>
              <a:rPr lang="it-IT" sz="2100" dirty="0">
                <a:ea typeface="Times New Roman" panose="02020603050405020304" pitchFamily="18" charset="0"/>
                <a:cs typeface="Courier New" panose="02070309020205020404" pitchFamily="49" charset="0"/>
              </a:rPr>
              <a:t> in </a:t>
            </a:r>
            <a:r>
              <a:rPr lang="it-IT" sz="2100" dirty="0" err="1">
                <a:ea typeface="Times New Roman" panose="02020603050405020304" pitchFamily="18" charset="0"/>
                <a:cs typeface="Courier New" panose="02070309020205020404" pitchFamily="49" charset="0"/>
              </a:rPr>
              <a:t>vehicular</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language</a:t>
            </a:r>
            <a:r>
              <a:rPr lang="it-IT" sz="2100" dirty="0">
                <a:ea typeface="Times New Roman" panose="02020603050405020304" pitchFamily="18" charset="0"/>
                <a:cs typeface="Courier New" panose="02070309020205020404" pitchFamily="49" charset="0"/>
              </a:rPr>
              <a:t> and for </a:t>
            </a:r>
            <a:r>
              <a:rPr lang="it-IT" sz="2100" dirty="0" err="1">
                <a:ea typeface="Times New Roman" panose="02020603050405020304" pitchFamily="18" charset="0"/>
                <a:cs typeface="Courier New" panose="02070309020205020404" pitchFamily="49" charset="0"/>
              </a:rPr>
              <a:t>teacher</a:t>
            </a:r>
            <a:r>
              <a:rPr lang="it-IT" sz="2100" dirty="0">
                <a:ea typeface="Times New Roman" panose="02020603050405020304" pitchFamily="18" charset="0"/>
                <a:cs typeface="Courier New" panose="02070309020205020404" pitchFamily="49" charset="0"/>
              </a:rPr>
              <a:t> training.</a:t>
            </a:r>
            <a:endParaRPr lang="it-IT" sz="2100" dirty="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err="1">
                <a:ea typeface="Times New Roman" panose="02020603050405020304" pitchFamily="18" charset="0"/>
                <a:cs typeface="Courier New" panose="02070309020205020404" pitchFamily="49" charset="0"/>
              </a:rPr>
              <a:t>Mother</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tongue</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foreign</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language</a:t>
            </a:r>
            <a:r>
              <a:rPr lang="it-IT" sz="2100" dirty="0">
                <a:ea typeface="Times New Roman" panose="02020603050405020304" pitchFamily="18" charset="0"/>
                <a:cs typeface="Courier New" panose="02070309020205020404" pitchFamily="49" charset="0"/>
              </a:rPr>
              <a:t> </a:t>
            </a:r>
            <a:r>
              <a:rPr lang="it-IT" sz="2100" dirty="0" err="1">
                <a:ea typeface="Times New Roman" panose="02020603050405020304" pitchFamily="18" charset="0"/>
                <a:cs typeface="Courier New" panose="02070309020205020404" pitchFamily="49" charset="0"/>
              </a:rPr>
              <a:t>teachers</a:t>
            </a:r>
            <a:r>
              <a:rPr lang="it-IT" sz="2100" dirty="0">
                <a:ea typeface="Times New Roman" panose="02020603050405020304" pitchFamily="18" charset="0"/>
                <a:cs typeface="Courier New" panose="02070309020205020404" pitchFamily="49" charset="0"/>
              </a:rPr>
              <a:t>.</a:t>
            </a:r>
            <a:endParaRPr lang="it-IT" sz="2100" dirty="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r>
              <a:rPr lang="it-IT" sz="2100" dirty="0">
                <a:ea typeface="Times New Roman" panose="02020603050405020304" pitchFamily="18" charset="0"/>
                <a:cs typeface="Courier New" panose="02070309020205020404" pitchFamily="49" charset="0"/>
              </a:rPr>
              <a:t>Create </a:t>
            </a:r>
            <a:r>
              <a:rPr lang="it-IT" sz="2100" dirty="0" err="1">
                <a:ea typeface="Times New Roman" panose="02020603050405020304" pitchFamily="18" charset="0"/>
                <a:cs typeface="Courier New" panose="02070309020205020404" pitchFamily="49" charset="0"/>
              </a:rPr>
              <a:t>multicultural</a:t>
            </a:r>
            <a:r>
              <a:rPr lang="it-IT" sz="2100" dirty="0">
                <a:ea typeface="Times New Roman" panose="02020603050405020304" pitchFamily="18" charset="0"/>
                <a:cs typeface="Courier New" panose="02070309020205020404" pitchFamily="49" charset="0"/>
              </a:rPr>
              <a:t> events, make more </a:t>
            </a:r>
            <a:r>
              <a:rPr lang="it-IT" sz="2100" dirty="0" err="1">
                <a:ea typeface="Times New Roman" panose="02020603050405020304" pitchFamily="18" charset="0"/>
                <a:cs typeface="Courier New" panose="02070309020205020404" pitchFamily="49" charset="0"/>
              </a:rPr>
              <a:t>visible</a:t>
            </a:r>
            <a:r>
              <a:rPr lang="it-IT" sz="2100" dirty="0">
                <a:ea typeface="Times New Roman" panose="02020603050405020304" pitchFamily="18" charset="0"/>
                <a:cs typeface="Courier New" panose="02070309020205020404" pitchFamily="49" charset="0"/>
              </a:rPr>
              <a:t> the </a:t>
            </a:r>
            <a:r>
              <a:rPr lang="it-IT" sz="2100" dirty="0" err="1">
                <a:ea typeface="Times New Roman" panose="02020603050405020304" pitchFamily="18" charset="0"/>
                <a:cs typeface="Courier New" panose="02070309020205020404" pitchFamily="49" charset="0"/>
              </a:rPr>
              <a:t>presence</a:t>
            </a:r>
            <a:r>
              <a:rPr lang="it-IT" sz="2100" dirty="0">
                <a:ea typeface="Times New Roman" panose="02020603050405020304" pitchFamily="18" charset="0"/>
                <a:cs typeface="Courier New" panose="02070309020205020404" pitchFamily="49" charset="0"/>
              </a:rPr>
              <a:t> of a body of international </a:t>
            </a:r>
            <a:r>
              <a:rPr lang="it-IT" sz="2100" dirty="0" err="1">
                <a:ea typeface="Times New Roman" panose="02020603050405020304" pitchFamily="18" charset="0"/>
                <a:cs typeface="Courier New" panose="02070309020205020404" pitchFamily="49" charset="0"/>
              </a:rPr>
              <a:t>students</a:t>
            </a:r>
            <a:r>
              <a:rPr lang="it-IT" sz="2100" dirty="0">
                <a:ea typeface="Times New Roman" panose="02020603050405020304" pitchFamily="18" charset="0"/>
                <a:cs typeface="Courier New" panose="02070309020205020404" pitchFamily="49" charset="0"/>
              </a:rPr>
              <a:t> and </a:t>
            </a:r>
            <a:r>
              <a:rPr lang="it-IT" sz="2100" dirty="0" err="1">
                <a:ea typeface="Times New Roman" panose="02020603050405020304" pitchFamily="18" charset="0"/>
                <a:cs typeface="Courier New" panose="02070309020205020404" pitchFamily="49" charset="0"/>
              </a:rPr>
              <a:t>teachers</a:t>
            </a:r>
            <a:r>
              <a:rPr lang="it-IT" sz="2100" dirty="0">
                <a:ea typeface="Times New Roman" panose="02020603050405020304" pitchFamily="18" charset="0"/>
                <a:cs typeface="Courier New" panose="02070309020205020404" pitchFamily="49" charset="0"/>
              </a:rPr>
              <a:t>.</a:t>
            </a:r>
          </a:p>
          <a:p>
            <a:pPr>
              <a:tabLst>
                <a:tab pos="436245" algn="l"/>
                <a:tab pos="872490" algn="l"/>
                <a:tab pos="1308735" algn="l"/>
                <a:tab pos="1744980" algn="l"/>
                <a:tab pos="2181225" algn="l"/>
                <a:tab pos="2617470" algn="l"/>
                <a:tab pos="3053715" algn="l"/>
                <a:tab pos="3489960" algn="l"/>
                <a:tab pos="3926205" algn="l"/>
                <a:tab pos="4362450" algn="l"/>
                <a:tab pos="4798695" algn="l"/>
                <a:tab pos="5234940" algn="l"/>
                <a:tab pos="5671185" algn="l"/>
                <a:tab pos="6107430" algn="l"/>
                <a:tab pos="6543675" algn="l"/>
                <a:tab pos="6979920" algn="l"/>
              </a:tabLst>
            </a:pPr>
            <a:endParaRPr lang="it-IT" sz="2100" dirty="0">
              <a:ea typeface="Calibri" panose="020F0502020204030204" pitchFamily="34" charset="0"/>
              <a:cs typeface="Arial" panose="020B0604020202020204" pitchFamily="34" charset="0"/>
            </a:endParaRPr>
          </a:p>
          <a:p>
            <a:pPr>
              <a:lnSpc>
                <a:spcPts val="75"/>
              </a:lnSpc>
            </a:pPr>
            <a:r>
              <a:rPr lang="en-US" sz="2100" dirty="0">
                <a:ea typeface="Times New Roman" panose="02020603050405020304" pitchFamily="18" charset="0"/>
                <a:cs typeface="Arial" panose="020B0604020202020204" pitchFamily="34" charset="0"/>
              </a:rPr>
              <a:t> </a:t>
            </a:r>
            <a:endParaRPr lang="it-IT" sz="2100" dirty="0">
              <a:ea typeface="Calibri" panose="020F0502020204030204" pitchFamily="34" charset="0"/>
              <a:cs typeface="Arial" panose="020B0604020202020204" pitchFamily="34" charset="0"/>
            </a:endParaRPr>
          </a:p>
          <a:p>
            <a:pPr>
              <a:lnSpc>
                <a:spcPct val="99000"/>
              </a:lnSpc>
            </a:pPr>
            <a:r>
              <a:rPr lang="en-GB" sz="2100" b="1" i="1" dirty="0">
                <a:ea typeface="Calibri" panose="020F0502020204030204" pitchFamily="34" charset="0"/>
                <a:cs typeface="Arial" panose="020B0604020202020204" pitchFamily="34" charset="0"/>
              </a:rPr>
              <a:t>Indicators</a:t>
            </a:r>
            <a:endParaRPr lang="it-IT" sz="2100" dirty="0">
              <a:ea typeface="Calibri" panose="020F0502020204030204" pitchFamily="34" charset="0"/>
              <a:cs typeface="Arial" panose="020B0604020202020204" pitchFamily="34" charset="0"/>
            </a:endParaRPr>
          </a:p>
          <a:p>
            <a:pPr>
              <a:lnSpc>
                <a:spcPct val="99000"/>
              </a:lnSpc>
            </a:pPr>
            <a:r>
              <a:rPr lang="en-GB" sz="2100" dirty="0">
                <a:ea typeface="Calibri" panose="020F0502020204030204" pitchFamily="34" charset="0"/>
                <a:cs typeface="Arial" panose="020B0604020202020204" pitchFamily="34" charset="0"/>
              </a:rPr>
              <a:t>In general, presence of the actions.</a:t>
            </a:r>
            <a:endParaRPr lang="it-IT" sz="2100"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284500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26</a:t>
            </a:fld>
            <a:endParaRPr lang="it-IT"/>
          </a:p>
        </p:txBody>
      </p:sp>
      <p:sp>
        <p:nvSpPr>
          <p:cNvPr id="3" name="CasellaDiTesto 2">
            <a:extLst>
              <a:ext uri="{FF2B5EF4-FFF2-40B4-BE49-F238E27FC236}">
                <a16:creationId xmlns:a16="http://schemas.microsoft.com/office/drawing/2014/main" id="{42348473-A26B-43CD-BBC9-DE976A95A10F}"/>
              </a:ext>
            </a:extLst>
          </p:cNvPr>
          <p:cNvSpPr txBox="1"/>
          <p:nvPr/>
        </p:nvSpPr>
        <p:spPr>
          <a:xfrm>
            <a:off x="332529" y="1484730"/>
            <a:ext cx="8478942" cy="4435317"/>
          </a:xfrm>
          <a:prstGeom prst="rect">
            <a:avLst/>
          </a:prstGeom>
          <a:noFill/>
        </p:spPr>
        <p:txBody>
          <a:bodyPr wrap="square" rtlCol="0">
            <a:spAutoFit/>
          </a:bodyPr>
          <a:lstStyle/>
          <a:p>
            <a:pPr algn="just">
              <a:lnSpc>
                <a:spcPct val="96000"/>
              </a:lnSpc>
            </a:pPr>
            <a:r>
              <a:rPr lang="en-US" sz="2100" dirty="0">
                <a:latin typeface="Calibri" panose="020F0502020204030204" pitchFamily="34" charset="0"/>
                <a:ea typeface="Calibri" panose="020F0502020204030204" pitchFamily="34" charset="0"/>
                <a:cs typeface="Calibri" panose="020F0502020204030204" pitchFamily="34" charset="0"/>
              </a:rPr>
              <a:t> </a:t>
            </a:r>
            <a:endParaRPr lang="it-IT" sz="2100" dirty="0">
              <a:latin typeface="Calibri" panose="020F0502020204030204" pitchFamily="34" charset="0"/>
              <a:ea typeface="Calibri" panose="020F0502020204030204" pitchFamily="34" charset="0"/>
              <a:cs typeface="Arial" panose="020B0604020202020204" pitchFamily="34" charset="0"/>
            </a:endParaRPr>
          </a:p>
          <a:p>
            <a:pPr algn="just">
              <a:lnSpc>
                <a:spcPct val="96000"/>
              </a:lnSpc>
            </a:pPr>
            <a:r>
              <a:rPr lang="en-US" sz="2100" dirty="0">
                <a:latin typeface="Calibri" panose="020F0502020204030204" pitchFamily="34" charset="0"/>
                <a:ea typeface="Calibri" panose="020F0502020204030204" pitchFamily="34" charset="0"/>
                <a:cs typeface="Calibri" panose="020F0502020204030204" pitchFamily="34" charset="0"/>
              </a:rPr>
              <a:t>It should be noted, as can be seen from the mapping of the indicators above shown, that the Indicators can be functional to two objectives:</a:t>
            </a:r>
            <a:endParaRPr lang="it-IT" sz="2100" dirty="0">
              <a:latin typeface="Calibri" panose="020F0502020204030204" pitchFamily="34" charset="0"/>
              <a:ea typeface="Calibri" panose="020F0502020204030204" pitchFamily="34" charset="0"/>
              <a:cs typeface="Arial" panose="020B0604020202020204" pitchFamily="34" charset="0"/>
            </a:endParaRPr>
          </a:p>
          <a:p>
            <a:pPr algn="just">
              <a:lnSpc>
                <a:spcPct val="96000"/>
              </a:lnSpc>
            </a:pPr>
            <a:r>
              <a:rPr lang="en-US" sz="2100" dirty="0">
                <a:latin typeface="Calibri" panose="020F0502020204030204" pitchFamily="34" charset="0"/>
                <a:ea typeface="Calibri" panose="020F0502020204030204" pitchFamily="34" charset="0"/>
                <a:cs typeface="Calibri" panose="020F0502020204030204" pitchFamily="34" charset="0"/>
              </a:rPr>
              <a:t> </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85763" indent="-385763" algn="just">
              <a:lnSpc>
                <a:spcPct val="96000"/>
              </a:lnSpc>
              <a:buFont typeface="+mj-lt"/>
              <a:buAutoNum type="arabicPeriod"/>
            </a:pPr>
            <a:r>
              <a:rPr lang="en-US" sz="2100" b="1" dirty="0">
                <a:latin typeface="Calibri" panose="020F0502020204030204" pitchFamily="34" charset="0"/>
                <a:ea typeface="Calibri" panose="020F0502020204030204" pitchFamily="34" charset="0"/>
                <a:cs typeface="Calibri" panose="020F0502020204030204" pitchFamily="34" charset="0"/>
              </a:rPr>
              <a:t>within the institutions</a:t>
            </a:r>
            <a:r>
              <a:rPr lang="en-US" sz="2100" dirty="0">
                <a:latin typeface="Calibri" panose="020F0502020204030204" pitchFamily="34" charset="0"/>
                <a:ea typeface="Calibri" panose="020F0502020204030204" pitchFamily="34" charset="0"/>
                <a:cs typeface="Calibri" panose="020F0502020204030204" pitchFamily="34" charset="0"/>
              </a:rPr>
              <a:t>, to assess the impact of the specific actions chosen in order to </a:t>
            </a:r>
            <a:r>
              <a:rPr lang="en-US" sz="2100" b="1" dirty="0">
                <a:latin typeface="Calibri" panose="020F0502020204030204" pitchFamily="34" charset="0"/>
                <a:ea typeface="Calibri" panose="020F0502020204030204" pitchFamily="34" charset="0"/>
                <a:cs typeface="Calibri" panose="020F0502020204030204" pitchFamily="34" charset="0"/>
              </a:rPr>
              <a:t>profile their internationalization strategy and improve their international dimension</a:t>
            </a:r>
            <a:r>
              <a:rPr lang="en-US" sz="2100" dirty="0">
                <a:latin typeface="Calibri" panose="020F0502020204030204" pitchFamily="34" charset="0"/>
                <a:ea typeface="Calibri" panose="020F0502020204030204" pitchFamily="34" charset="0"/>
                <a:cs typeface="Calibri" panose="020F0502020204030204" pitchFamily="34" charset="0"/>
              </a:rPr>
              <a:t>. In this case, the indicators used may differ from institution to institution both in the formulation and in the parameters used in the measurement, and they will have a strong qualitative emphasis.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85763" indent="-385763" algn="just">
              <a:lnSpc>
                <a:spcPct val="96000"/>
              </a:lnSpc>
              <a:buFont typeface="+mj-lt"/>
              <a:buAutoNum type="arabicPeriod"/>
            </a:pPr>
            <a:r>
              <a:rPr lang="en-US" sz="2100" b="1" dirty="0">
                <a:latin typeface="Calibri" panose="020F0502020204030204" pitchFamily="34" charset="0"/>
                <a:ea typeface="Calibri" panose="020F0502020204030204" pitchFamily="34" charset="0"/>
                <a:cs typeface="Calibri" panose="020F0502020204030204" pitchFamily="34" charset="0"/>
              </a:rPr>
              <a:t>At the university system level</a:t>
            </a:r>
            <a:r>
              <a:rPr lang="en-US" sz="2100" dirty="0">
                <a:latin typeface="Calibri" panose="020F0502020204030204" pitchFamily="34" charset="0"/>
                <a:ea typeface="Calibri" panose="020F0502020204030204" pitchFamily="34" charset="0"/>
                <a:cs typeface="Calibri" panose="020F0502020204030204" pitchFamily="34" charset="0"/>
              </a:rPr>
              <a:t>, to encourage all institutions to implement coherent actions with the </a:t>
            </a:r>
            <a:r>
              <a:rPr lang="en-US" sz="2100" b="1" dirty="0">
                <a:latin typeface="Calibri" panose="020F0502020204030204" pitchFamily="34" charset="0"/>
                <a:ea typeface="Calibri" panose="020F0502020204030204" pitchFamily="34" charset="0"/>
                <a:cs typeface="Calibri" panose="020F0502020204030204" pitchFamily="34" charset="0"/>
              </a:rPr>
              <a:t>general and shared objectives of the national system</a:t>
            </a:r>
            <a:r>
              <a:rPr lang="en-US" sz="2100" dirty="0">
                <a:latin typeface="Calibri" panose="020F0502020204030204" pitchFamily="34" charset="0"/>
                <a:ea typeface="Calibri" panose="020F0502020204030204" pitchFamily="34" charset="0"/>
                <a:cs typeface="Calibri" panose="020F0502020204030204" pitchFamily="34" charset="0"/>
              </a:rPr>
              <a:t> within the European system and useful for any comparison at interregional levels.</a:t>
            </a:r>
            <a:endParaRPr lang="it-IT" sz="2100" dirty="0">
              <a:latin typeface="Calibri" panose="020F0502020204030204" pitchFamily="34" charset="0"/>
              <a:ea typeface="Calibri" panose="020F0502020204030204" pitchFamily="34" charset="0"/>
              <a:cs typeface="Arial" panose="020B0604020202020204" pitchFamily="34" charset="0"/>
            </a:endParaRPr>
          </a:p>
        </p:txBody>
      </p:sp>
      <p:sp>
        <p:nvSpPr>
          <p:cNvPr id="4" name="Rettangolo 3">
            <a:extLst>
              <a:ext uri="{FF2B5EF4-FFF2-40B4-BE49-F238E27FC236}">
                <a16:creationId xmlns:a16="http://schemas.microsoft.com/office/drawing/2014/main" id="{8377AFF6-44AB-45EC-8D1A-415BD3B64985}"/>
              </a:ext>
            </a:extLst>
          </p:cNvPr>
          <p:cNvSpPr/>
          <p:nvPr/>
        </p:nvSpPr>
        <p:spPr>
          <a:xfrm>
            <a:off x="611450" y="692620"/>
            <a:ext cx="7201000" cy="890115"/>
          </a:xfrm>
          <a:prstGeom prst="rect">
            <a:avLst/>
          </a:prstGeom>
        </p:spPr>
        <p:txBody>
          <a:bodyPr wrap="square">
            <a:spAutoFit/>
          </a:bodyPr>
          <a:lstStyle/>
          <a:p>
            <a:pPr algn="just">
              <a:lnSpc>
                <a:spcPct val="96000"/>
              </a:lnSpc>
            </a:pPr>
            <a:r>
              <a:rPr lang="en-US" sz="2700" b="1" i="1" dirty="0">
                <a:solidFill>
                  <a:prstClr val="black"/>
                </a:solidFill>
                <a:latin typeface="Calibri" panose="020F0502020204030204" pitchFamily="34" charset="0"/>
                <a:cs typeface="Arial" panose="020B0604020202020204" pitchFamily="34" charset="0"/>
              </a:rPr>
              <a:t>3) Methods of data collection and construction of system indicators</a:t>
            </a:r>
            <a:endParaRPr lang="it-IT" sz="27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01904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27</a:t>
            </a:fld>
            <a:endParaRPr lang="it-IT"/>
          </a:p>
        </p:txBody>
      </p:sp>
      <p:sp>
        <p:nvSpPr>
          <p:cNvPr id="3" name="CasellaDiTesto 2">
            <a:extLst>
              <a:ext uri="{FF2B5EF4-FFF2-40B4-BE49-F238E27FC236}">
                <a16:creationId xmlns:a16="http://schemas.microsoft.com/office/drawing/2014/main" id="{6C74D351-EF3B-4FE1-BECE-82DEC15D6B25}"/>
              </a:ext>
            </a:extLst>
          </p:cNvPr>
          <p:cNvSpPr txBox="1"/>
          <p:nvPr/>
        </p:nvSpPr>
        <p:spPr>
          <a:xfrm>
            <a:off x="395420" y="2276840"/>
            <a:ext cx="8640960" cy="2677656"/>
          </a:xfrm>
          <a:prstGeom prst="rect">
            <a:avLst/>
          </a:prstGeom>
          <a:noFill/>
        </p:spPr>
        <p:txBody>
          <a:bodyPr wrap="square" rtlCol="0">
            <a:spAutoFit/>
          </a:bodyPr>
          <a:lstStyle/>
          <a:p>
            <a:r>
              <a:rPr lang="en-US" sz="2100" dirty="0">
                <a:latin typeface="Calibri" panose="020F0502020204030204" pitchFamily="34" charset="0"/>
                <a:ea typeface="Cambria" panose="02040503050406030204" pitchFamily="18" charset="0"/>
                <a:cs typeface="Calibri" panose="020F0502020204030204" pitchFamily="34" charset="0"/>
              </a:rPr>
              <a:t>In any case, the Indicators must be:</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sz="2100" dirty="0">
                <a:latin typeface="Calibri" panose="020F0502020204030204" pitchFamily="34" charset="0"/>
                <a:ea typeface="Cambria" panose="02040503050406030204" pitchFamily="18" charset="0"/>
                <a:cs typeface="Calibri" panose="020F0502020204030204" pitchFamily="34" charset="0"/>
              </a:rPr>
              <a:t>few and simple, but particularly significant and objectively detectable;</a:t>
            </a:r>
            <a:endParaRPr lang="it-IT" sz="2100" dirty="0">
              <a:latin typeface="Calibri" panose="020F0502020204030204" pitchFamily="34" charset="0"/>
              <a:ea typeface="Cambria" panose="02040503050406030204" pitchFamily="18" charset="0"/>
              <a:cs typeface="Arial" panose="020B0604020202020204" pitchFamily="34" charset="0"/>
            </a:endParaRPr>
          </a:p>
          <a:p>
            <a:pPr marL="342900" indent="-342900">
              <a:buFont typeface="Arial" panose="020B0604020202020204" pitchFamily="34" charset="0"/>
              <a:buChar char="•"/>
            </a:pPr>
            <a:r>
              <a:rPr lang="en-US" sz="2100" dirty="0">
                <a:latin typeface="Calibri" panose="020F0502020204030204" pitchFamily="34" charset="0"/>
                <a:ea typeface="Cambria" panose="02040503050406030204" pitchFamily="18" charset="0"/>
                <a:cs typeface="Calibri" panose="020F0502020204030204" pitchFamily="34" charset="0"/>
              </a:rPr>
              <a:t>coherent with the political objectives (proxy of the objectives rather than of single actions);</a:t>
            </a:r>
            <a:endParaRPr lang="it-IT" sz="2100" dirty="0">
              <a:latin typeface="Calibri" panose="020F0502020204030204" pitchFamily="34" charset="0"/>
              <a:ea typeface="Cambria" panose="02040503050406030204" pitchFamily="18" charset="0"/>
              <a:cs typeface="Arial" panose="020B0604020202020204" pitchFamily="34" charset="0"/>
            </a:endParaRPr>
          </a:p>
          <a:p>
            <a:pPr marL="342900" indent="-342900">
              <a:buFont typeface="Arial" panose="020B0604020202020204" pitchFamily="34" charset="0"/>
              <a:buChar char="•"/>
            </a:pPr>
            <a:r>
              <a:rPr lang="en-US" sz="2100" dirty="0">
                <a:latin typeface="Calibri" panose="020F0502020204030204" pitchFamily="34" charset="0"/>
                <a:ea typeface="Cambria" panose="02040503050406030204" pitchFamily="18" charset="0"/>
                <a:cs typeface="Calibri" panose="020F0502020204030204" pitchFamily="34" charset="0"/>
              </a:rPr>
              <a:t>based on data that can be collected in a homogeneous, stable and transparent way at national level;</a:t>
            </a:r>
            <a:endParaRPr lang="it-IT" sz="2100" dirty="0">
              <a:latin typeface="Calibri" panose="020F0502020204030204" pitchFamily="34" charset="0"/>
              <a:ea typeface="Cambria" panose="02040503050406030204" pitchFamily="18" charset="0"/>
              <a:cs typeface="Arial" panose="020B0604020202020204" pitchFamily="34" charset="0"/>
            </a:endParaRPr>
          </a:p>
          <a:p>
            <a:pPr marL="342900" indent="-342900">
              <a:buFont typeface="Arial" panose="020B0604020202020204" pitchFamily="34" charset="0"/>
              <a:buChar char="•"/>
            </a:pPr>
            <a:r>
              <a:rPr lang="en-US" sz="2100" dirty="0">
                <a:latin typeface="Calibri" panose="020F0502020204030204" pitchFamily="34" charset="0"/>
                <a:ea typeface="Cambria" panose="02040503050406030204" pitchFamily="18" charset="0"/>
                <a:cs typeface="Calibri" panose="020F0502020204030204" pitchFamily="34" charset="0"/>
              </a:rPr>
              <a:t>built on measurement parameters compatible with the parameters used at least at the European system level.</a:t>
            </a:r>
            <a:endParaRPr lang="it-IT" sz="2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83222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28</a:t>
            </a:fld>
            <a:endParaRPr lang="it-IT"/>
          </a:p>
        </p:txBody>
      </p:sp>
      <p:sp>
        <p:nvSpPr>
          <p:cNvPr id="3" name="CasellaDiTesto 2">
            <a:extLst>
              <a:ext uri="{FF2B5EF4-FFF2-40B4-BE49-F238E27FC236}">
                <a16:creationId xmlns:a16="http://schemas.microsoft.com/office/drawing/2014/main" id="{6C74D351-EF3B-4FE1-BECE-82DEC15D6B25}"/>
              </a:ext>
            </a:extLst>
          </p:cNvPr>
          <p:cNvSpPr txBox="1"/>
          <p:nvPr/>
        </p:nvSpPr>
        <p:spPr>
          <a:xfrm>
            <a:off x="359532" y="1700809"/>
            <a:ext cx="8640960" cy="2354491"/>
          </a:xfrm>
          <a:prstGeom prst="rect">
            <a:avLst/>
          </a:prstGeom>
          <a:noFill/>
        </p:spPr>
        <p:txBody>
          <a:bodyPr wrap="square" rtlCol="0">
            <a:spAutoFit/>
          </a:bodyPr>
          <a:lstStyle/>
          <a:p>
            <a:r>
              <a:rPr lang="en-US" sz="2100" dirty="0">
                <a:latin typeface="Calibri" panose="020F0502020204030204" pitchFamily="34" charset="0"/>
                <a:ea typeface="Cambria" panose="02040503050406030204" pitchFamily="18" charset="0"/>
                <a:cs typeface="Calibri" panose="020F0502020204030204" pitchFamily="34" charset="0"/>
              </a:rPr>
              <a:t>It is also important that the indicators: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sz="2100" dirty="0">
                <a:latin typeface="Calibri" panose="020F0502020204030204" pitchFamily="34" charset="0"/>
                <a:ea typeface="Cambria" panose="02040503050406030204" pitchFamily="18" charset="0"/>
                <a:cs typeface="Calibri" panose="020F0502020204030204" pitchFamily="34" charset="0"/>
              </a:rPr>
              <a:t>are not misleading, i.e. they are not such as to lead universities to maximize those values, sacrificing other equally important priorities;</a:t>
            </a:r>
          </a:p>
          <a:p>
            <a:pPr marL="342900" indent="-342900">
              <a:buFont typeface="Arial" panose="020B0604020202020204" pitchFamily="34" charset="0"/>
              <a:buChar char="•"/>
            </a:pPr>
            <a:r>
              <a:rPr lang="en-US" sz="2100" dirty="0">
                <a:latin typeface="Calibri" panose="020F0502020204030204" pitchFamily="34" charset="0"/>
                <a:ea typeface="Cambria" panose="02040503050406030204" pitchFamily="18" charset="0"/>
                <a:cs typeface="Calibri" panose="020F0502020204030204" pitchFamily="34" charset="0"/>
              </a:rPr>
              <a:t>give an idea of both how much the system is projected outwards, and how much it is able to attract from outside;</a:t>
            </a:r>
            <a:endParaRPr lang="it-IT" sz="2100" dirty="0">
              <a:latin typeface="Calibri" panose="020F0502020204030204" pitchFamily="34" charset="0"/>
              <a:ea typeface="Cambria" panose="02040503050406030204" pitchFamily="18" charset="0"/>
              <a:cs typeface="Arial" panose="020B0604020202020204" pitchFamily="34" charset="0"/>
            </a:endParaRPr>
          </a:p>
          <a:p>
            <a:pPr marL="342900" indent="-342900">
              <a:buFont typeface="Arial" panose="020B0604020202020204" pitchFamily="34" charset="0"/>
              <a:buChar char="•"/>
            </a:pPr>
            <a:r>
              <a:rPr lang="en-US" sz="2100" dirty="0">
                <a:latin typeface="Calibri" panose="020F0502020204030204" pitchFamily="34" charset="0"/>
                <a:ea typeface="Cambria" panose="02040503050406030204" pitchFamily="18" charset="0"/>
              </a:rPr>
              <a:t>express percentage values, and not absolute values, to be compared to the size of the system and of each single university within it.</a:t>
            </a:r>
            <a:endParaRPr lang="it-IT" sz="2100" dirty="0"/>
          </a:p>
        </p:txBody>
      </p:sp>
    </p:spTree>
    <p:extLst>
      <p:ext uri="{BB962C8B-B14F-4D97-AF65-F5344CB8AC3E}">
        <p14:creationId xmlns:p14="http://schemas.microsoft.com/office/powerpoint/2010/main" val="3925484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29</a:t>
            </a:fld>
            <a:endParaRPr lang="it-IT"/>
          </a:p>
        </p:txBody>
      </p:sp>
      <p:sp>
        <p:nvSpPr>
          <p:cNvPr id="3" name="CasellaDiTesto 2">
            <a:extLst>
              <a:ext uri="{FF2B5EF4-FFF2-40B4-BE49-F238E27FC236}">
                <a16:creationId xmlns:a16="http://schemas.microsoft.com/office/drawing/2014/main" id="{9CD3C918-72BE-43ED-99BE-27D98EF8E31A}"/>
              </a:ext>
            </a:extLst>
          </p:cNvPr>
          <p:cNvSpPr txBox="1"/>
          <p:nvPr/>
        </p:nvSpPr>
        <p:spPr>
          <a:xfrm>
            <a:off x="332529" y="1538652"/>
            <a:ext cx="8478942" cy="3978012"/>
          </a:xfrm>
          <a:prstGeom prst="rect">
            <a:avLst/>
          </a:prstGeom>
          <a:noFill/>
        </p:spPr>
        <p:txBody>
          <a:bodyPr wrap="square" rtlCol="0">
            <a:spAutoFit/>
          </a:bodyPr>
          <a:lstStyle/>
          <a:p>
            <a:pPr marL="3334"/>
            <a:r>
              <a:rPr lang="en-US" sz="900" b="1" dirty="0">
                <a:latin typeface="Calibri" panose="020F0502020204030204" pitchFamily="34" charset="0"/>
                <a:ea typeface="Calibri" panose="020F0502020204030204" pitchFamily="34" charset="0"/>
                <a:cs typeface="Arial" panose="020B0604020202020204" pitchFamily="34" charset="0"/>
              </a:rPr>
              <a:t> </a:t>
            </a:r>
            <a:endParaRPr lang="it-IT" sz="900" dirty="0">
              <a:latin typeface="Calibri" panose="020F0502020204030204" pitchFamily="34" charset="0"/>
              <a:ea typeface="Calibri" panose="020F0502020204030204" pitchFamily="34" charset="0"/>
              <a:cs typeface="Arial" panose="020B0604020202020204" pitchFamily="34" charset="0"/>
            </a:endParaRPr>
          </a:p>
          <a:p>
            <a:pPr algn="just">
              <a:spcAft>
                <a:spcPts val="450"/>
              </a:spcAft>
            </a:pPr>
            <a:r>
              <a:rPr lang="en-US" sz="2100" dirty="0">
                <a:latin typeface="Calibri" panose="020F0502020204030204" pitchFamily="34" charset="0"/>
                <a:ea typeface="Times New Roman" panose="02020603050405020304" pitchFamily="18" charset="0"/>
                <a:cs typeface="Calibri" panose="020F0502020204030204" pitchFamily="34" charset="0"/>
              </a:rPr>
              <a:t>The Strategic Plan is the result of an articulated and shared process that involves, in various ways, multiple actors:</a:t>
            </a:r>
            <a:endParaRPr lang="it-IT" sz="2100" dirty="0">
              <a:latin typeface="Calibri" panose="020F0502020204030204" pitchFamily="34" charset="0"/>
              <a:ea typeface="Times New Roman" panose="02020603050405020304" pitchFamily="18" charset="0"/>
              <a:cs typeface="Arial" panose="020B0604020202020204" pitchFamily="34" charset="0"/>
            </a:endParaRPr>
          </a:p>
          <a:p>
            <a:pPr marL="385763" indent="-385763" algn="just">
              <a:spcAft>
                <a:spcPts val="450"/>
              </a:spcAft>
              <a:buFont typeface="+mj-lt"/>
              <a:buAutoNum type="arabicPeriod"/>
            </a:pPr>
            <a:r>
              <a:rPr lang="en-US" sz="2100" dirty="0">
                <a:latin typeface="Calibri" panose="020F0502020204030204" pitchFamily="34" charset="0"/>
                <a:ea typeface="Times New Roman" panose="02020603050405020304" pitchFamily="18" charset="0"/>
                <a:cs typeface="Calibri" panose="020F0502020204030204" pitchFamily="34" charset="0"/>
              </a:rPr>
              <a:t>the </a:t>
            </a:r>
            <a:r>
              <a:rPr lang="en-US" sz="2100" b="1" dirty="0">
                <a:latin typeface="Calibri" panose="020F0502020204030204" pitchFamily="34" charset="0"/>
                <a:ea typeface="Times New Roman" panose="02020603050405020304" pitchFamily="18" charset="0"/>
                <a:cs typeface="Calibri" panose="020F0502020204030204" pitchFamily="34" charset="0"/>
              </a:rPr>
              <a:t>top academics</a:t>
            </a:r>
            <a:r>
              <a:rPr lang="en-US" sz="2100" dirty="0">
                <a:latin typeface="Calibri" panose="020F0502020204030204" pitchFamily="34" charset="0"/>
                <a:ea typeface="Times New Roman" panose="02020603050405020304" pitchFamily="18" charset="0"/>
                <a:cs typeface="Calibri" panose="020F0502020204030204" pitchFamily="34" charset="0"/>
              </a:rPr>
              <a:t> of the University - in particular the Academic Senate, Board of Administration, General (Administrative) Directorate - who are responsible for defining the strategic plan;</a:t>
            </a:r>
            <a:endParaRPr lang="it-IT" sz="2100" dirty="0">
              <a:latin typeface="Calibri" panose="020F0502020204030204" pitchFamily="34" charset="0"/>
              <a:ea typeface="Times New Roman" panose="02020603050405020304" pitchFamily="18" charset="0"/>
              <a:cs typeface="Arial" panose="020B0604020202020204" pitchFamily="34" charset="0"/>
            </a:endParaRPr>
          </a:p>
          <a:p>
            <a:pPr marL="385763" indent="-385763" algn="just">
              <a:spcAft>
                <a:spcPts val="450"/>
              </a:spcAft>
              <a:buFont typeface="+mj-lt"/>
              <a:buAutoNum type="arabicPeriod"/>
            </a:pPr>
            <a:r>
              <a:rPr lang="en-US" sz="2100" dirty="0">
                <a:latin typeface="Calibri" panose="020F0502020204030204" pitchFamily="34" charset="0"/>
                <a:ea typeface="Times New Roman" panose="02020603050405020304" pitchFamily="18" charset="0"/>
                <a:cs typeface="Calibri" panose="020F0502020204030204" pitchFamily="34" charset="0"/>
              </a:rPr>
              <a:t>the </a:t>
            </a:r>
            <a:r>
              <a:rPr lang="en-US" sz="2100" b="1" dirty="0">
                <a:latin typeface="Calibri" panose="020F0502020204030204" pitchFamily="34" charset="0"/>
                <a:ea typeface="Times New Roman" panose="02020603050405020304" pitchFamily="18" charset="0"/>
                <a:cs typeface="Calibri" panose="020F0502020204030204" pitchFamily="34" charset="0"/>
              </a:rPr>
              <a:t>fundamental structures</a:t>
            </a:r>
            <a:r>
              <a:rPr lang="en-US" sz="2100" dirty="0">
                <a:latin typeface="Calibri" panose="020F0502020204030204" pitchFamily="34" charset="0"/>
                <a:ea typeface="Times New Roman" panose="02020603050405020304" pitchFamily="18" charset="0"/>
                <a:cs typeface="Calibri" panose="020F0502020204030204" pitchFamily="34" charset="0"/>
              </a:rPr>
              <a:t> </a:t>
            </a:r>
            <a:r>
              <a:rPr lang="en-US" sz="2100" b="1" dirty="0">
                <a:latin typeface="Calibri" panose="020F0502020204030204" pitchFamily="34" charset="0"/>
                <a:ea typeface="Times New Roman" panose="02020603050405020304" pitchFamily="18" charset="0"/>
                <a:cs typeface="Calibri" panose="020F0502020204030204" pitchFamily="34" charset="0"/>
              </a:rPr>
              <a:t>of the University</a:t>
            </a:r>
            <a:r>
              <a:rPr lang="en-US" sz="2100" dirty="0">
                <a:latin typeface="Calibri" panose="020F0502020204030204" pitchFamily="34" charset="0"/>
                <a:ea typeface="Times New Roman" panose="02020603050405020304" pitchFamily="18" charset="0"/>
                <a:cs typeface="Calibri" panose="020F0502020204030204" pitchFamily="34" charset="0"/>
              </a:rPr>
              <a:t> - typically, the Departments - which are responsible for formulating observations and proposals with reference to their areas of competence;</a:t>
            </a:r>
            <a:endParaRPr lang="it-IT" sz="2100" dirty="0">
              <a:latin typeface="Calibri" panose="020F0502020204030204" pitchFamily="34" charset="0"/>
              <a:ea typeface="Times New Roman" panose="02020603050405020304" pitchFamily="18" charset="0"/>
              <a:cs typeface="Arial" panose="020B0604020202020204" pitchFamily="34" charset="0"/>
            </a:endParaRPr>
          </a:p>
          <a:p>
            <a:pPr marL="385763" indent="-385763" algn="just">
              <a:buFont typeface="+mj-lt"/>
              <a:buAutoNum type="arabicPeriod"/>
            </a:pPr>
            <a:r>
              <a:rPr lang="en-US" sz="2100" dirty="0">
                <a:latin typeface="Calibri" panose="020F0502020204030204" pitchFamily="34" charset="0"/>
                <a:ea typeface="Times New Roman" panose="02020603050405020304" pitchFamily="18" charset="0"/>
              </a:rPr>
              <a:t>the </a:t>
            </a:r>
            <a:r>
              <a:rPr lang="en-US" sz="2100" b="1" dirty="0">
                <a:latin typeface="Calibri" panose="020F0502020204030204" pitchFamily="34" charset="0"/>
                <a:ea typeface="Times New Roman" panose="02020603050405020304" pitchFamily="18" charset="0"/>
              </a:rPr>
              <a:t>stakeholders of the University</a:t>
            </a:r>
            <a:r>
              <a:rPr lang="en-US" sz="2100" dirty="0">
                <a:latin typeface="Calibri" panose="020F0502020204030204" pitchFamily="34" charset="0"/>
                <a:ea typeface="Times New Roman" panose="02020603050405020304" pitchFamily="18" charset="0"/>
              </a:rPr>
              <a:t>, internal and external, who are responsible for formulating observations and proposals with reference to their expectations and needs for the mission areas of their interest.</a:t>
            </a:r>
            <a:endParaRPr lang="it-IT" sz="2100" dirty="0"/>
          </a:p>
        </p:txBody>
      </p:sp>
      <p:sp>
        <p:nvSpPr>
          <p:cNvPr id="4" name="Rettangolo 3">
            <a:extLst>
              <a:ext uri="{FF2B5EF4-FFF2-40B4-BE49-F238E27FC236}">
                <a16:creationId xmlns:a16="http://schemas.microsoft.com/office/drawing/2014/main" id="{4A44977F-BC36-4899-B32F-58822B82831C}"/>
              </a:ext>
            </a:extLst>
          </p:cNvPr>
          <p:cNvSpPr/>
          <p:nvPr/>
        </p:nvSpPr>
        <p:spPr>
          <a:xfrm>
            <a:off x="611450" y="887976"/>
            <a:ext cx="7633060" cy="507831"/>
          </a:xfrm>
          <a:prstGeom prst="rect">
            <a:avLst/>
          </a:prstGeom>
        </p:spPr>
        <p:txBody>
          <a:bodyPr wrap="square">
            <a:spAutoFit/>
          </a:bodyPr>
          <a:lstStyle/>
          <a:p>
            <a:pPr marL="3334"/>
            <a:r>
              <a:rPr lang="en-US" sz="2700" b="1" i="1" dirty="0">
                <a:solidFill>
                  <a:prstClr val="black"/>
                </a:solidFill>
                <a:latin typeface="Calibri" panose="020F0502020204030204" pitchFamily="34" charset="0"/>
                <a:cs typeface="Arial" panose="020B0604020202020204" pitchFamily="34" charset="0"/>
              </a:rPr>
              <a:t>4) Process of defining the SP for internationalization</a:t>
            </a:r>
            <a:endParaRPr lang="it-IT" sz="27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7683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192CDD6-9888-48E3-B44D-9CBCF75EB1B3}"/>
              </a:ext>
            </a:extLst>
          </p:cNvPr>
          <p:cNvSpPr txBox="1"/>
          <p:nvPr/>
        </p:nvSpPr>
        <p:spPr>
          <a:xfrm>
            <a:off x="305526" y="1736202"/>
            <a:ext cx="8532948" cy="4815998"/>
          </a:xfrm>
          <a:prstGeom prst="rect">
            <a:avLst/>
          </a:prstGeom>
          <a:noFill/>
        </p:spPr>
        <p:txBody>
          <a:bodyPr wrap="square" rtlCol="0">
            <a:spAutoFit/>
          </a:bodyPr>
          <a:lstStyle/>
          <a:p>
            <a:pPr algn="just">
              <a:lnSpc>
                <a:spcPct val="96000"/>
              </a:lnSpc>
            </a:pPr>
            <a:r>
              <a:rPr lang="en-US" sz="900" dirty="0">
                <a:latin typeface="Calibri" panose="020F0502020204030204" pitchFamily="34" charset="0"/>
                <a:ea typeface="Calibri" panose="020F0502020204030204" pitchFamily="34" charset="0"/>
                <a:cs typeface="Arial" panose="020B0604020202020204" pitchFamily="34" charset="0"/>
              </a:rPr>
              <a:t> </a:t>
            </a:r>
            <a:endParaRPr lang="it-IT" sz="900" dirty="0">
              <a:latin typeface="Calibri" panose="020F0502020204030204" pitchFamily="34" charset="0"/>
              <a:ea typeface="Calibri" panose="020F0502020204030204" pitchFamily="34" charset="0"/>
              <a:cs typeface="Arial" panose="020B0604020202020204" pitchFamily="34" charset="0"/>
            </a:endParaRPr>
          </a:p>
          <a:p>
            <a:pPr marL="3334" algn="just">
              <a:lnSpc>
                <a:spcPct val="96000"/>
              </a:lnSpc>
            </a:pPr>
            <a:r>
              <a:rPr lang="en-US" sz="2100" dirty="0">
                <a:latin typeface="Calibri" panose="020F0502020204030204" pitchFamily="34" charset="0"/>
                <a:ea typeface="Calibri" panose="020F0502020204030204" pitchFamily="34" charset="0"/>
                <a:cs typeface="Arial" panose="020B0604020202020204" pitchFamily="34" charset="0"/>
              </a:rPr>
              <a:t>References for the development of the strategic approach to the internationalization of universities: </a:t>
            </a:r>
            <a:endParaRPr lang="it-IT" sz="1200" dirty="0">
              <a:latin typeface="Calibri" panose="020F0502020204030204" pitchFamily="34" charset="0"/>
              <a:ea typeface="Calibri" panose="020F0502020204030204" pitchFamily="34" charset="0"/>
              <a:cs typeface="Arial" panose="020B0604020202020204" pitchFamily="34" charset="0"/>
            </a:endParaRPr>
          </a:p>
          <a:p>
            <a:pPr marL="3334" algn="just">
              <a:lnSpc>
                <a:spcPct val="96000"/>
              </a:lnSpc>
            </a:pPr>
            <a:r>
              <a:rPr lang="en-US" sz="1200" dirty="0">
                <a:latin typeface="Calibri" panose="020F0502020204030204" pitchFamily="34" charset="0"/>
                <a:ea typeface="Calibri" panose="020F0502020204030204" pitchFamily="34" charset="0"/>
                <a:cs typeface="Arial" panose="020B0604020202020204" pitchFamily="34" charset="0"/>
              </a:rPr>
              <a:t> </a:t>
            </a:r>
            <a:endParaRPr lang="it-IT" sz="1200" dirty="0">
              <a:latin typeface="Calibri" panose="020F0502020204030204" pitchFamily="34" charset="0"/>
              <a:ea typeface="Calibri" panose="020F0502020204030204" pitchFamily="34" charset="0"/>
              <a:cs typeface="Arial" panose="020B0604020202020204" pitchFamily="34" charset="0"/>
            </a:endParaRPr>
          </a:p>
          <a:p>
            <a:pPr marL="346234" indent="-342900" algn="just">
              <a:lnSpc>
                <a:spcPct val="96000"/>
              </a:lnSpc>
              <a:buFont typeface="Arial" panose="020B0604020202020204" pitchFamily="34" charset="0"/>
              <a:buChar char="•"/>
            </a:pPr>
            <a:r>
              <a:rPr lang="en-US" sz="2100" dirty="0">
                <a:latin typeface="Calibri" panose="020F0502020204030204" pitchFamily="34" charset="0"/>
                <a:ea typeface="Calibri" panose="020F0502020204030204" pitchFamily="34" charset="0"/>
                <a:cs typeface="Arial" panose="020B0604020202020204" pitchFamily="34" charset="0"/>
              </a:rPr>
              <a:t>Surveys conducted by European University Association (EUA) and International Association of Universities (IAU), as well as EHEA official documents approved in Yerevan in May 2015:</a:t>
            </a:r>
            <a:endParaRPr lang="it-IT" sz="2100" dirty="0">
              <a:latin typeface="Calibri" panose="020F0502020204030204" pitchFamily="34" charset="0"/>
              <a:ea typeface="Calibri" panose="020F0502020204030204" pitchFamily="34" charset="0"/>
              <a:cs typeface="Arial" panose="020B0604020202020204" pitchFamily="34" charset="0"/>
            </a:endParaRPr>
          </a:p>
          <a:p>
            <a:pPr marL="630238" marR="390525" indent="-269875">
              <a:buFont typeface="Calibri" panose="020F0502020204030204" pitchFamily="34" charset="0"/>
              <a:buChar char="-"/>
            </a:pPr>
            <a:r>
              <a:rPr lang="en-GB" sz="2100" i="1" dirty="0">
                <a:latin typeface="Calibri" panose="020F0502020204030204" pitchFamily="34" charset="0"/>
                <a:ea typeface="Calibri" panose="020F0502020204030204" pitchFamily="34" charset="0"/>
                <a:cs typeface="Calibri" panose="020F0502020204030204" pitchFamily="34" charset="0"/>
              </a:rPr>
              <a:t>2015 Report on Implementation of the Bologna Process, </a:t>
            </a:r>
            <a:r>
              <a:rPr lang="en-GB" sz="2100" dirty="0">
                <a:latin typeface="Calibri" panose="020F0502020204030204" pitchFamily="34" charset="0"/>
                <a:ea typeface="Calibri" panose="020F0502020204030204" pitchFamily="34" charset="0"/>
                <a:cs typeface="Calibri" panose="020F0502020204030204" pitchFamily="34" charset="0"/>
              </a:rPr>
              <a:t> </a:t>
            </a:r>
            <a:r>
              <a:rPr lang="en-GB" sz="2100" i="1" dirty="0">
                <a:latin typeface="Calibri" panose="020F0502020204030204" pitchFamily="34" charset="0"/>
                <a:ea typeface="Calibri" panose="020F0502020204030204" pitchFamily="34" charset="0"/>
                <a:cs typeface="Calibri" panose="020F0502020204030204" pitchFamily="34" charset="0"/>
              </a:rPr>
              <a:t>c</a:t>
            </a:r>
            <a:r>
              <a:rPr lang="en-GB" sz="2100" i="1" dirty="0">
                <a:latin typeface="Calibri" panose="020F0502020204030204" pitchFamily="34" charset="0"/>
              </a:rPr>
              <a:t>hapter 7 “</a:t>
            </a:r>
            <a:r>
              <a:rPr lang="en-GB" sz="2100" dirty="0">
                <a:latin typeface="Calibri" panose="020F0502020204030204" pitchFamily="34" charset="0"/>
                <a:ea typeface="Calibri" panose="020F0502020204030204" pitchFamily="34" charset="0"/>
                <a:cs typeface="Calibri" panose="020F0502020204030204" pitchFamily="34" charset="0"/>
              </a:rPr>
              <a:t>Internationalization and mobility”,</a:t>
            </a:r>
            <a:r>
              <a:rPr lang="en-GB" sz="2100" i="1" dirty="0">
                <a:latin typeface="Calibri" panose="020F0502020204030204" pitchFamily="34" charset="0"/>
                <a:ea typeface="Calibri" panose="020F0502020204030204" pitchFamily="34" charset="0"/>
                <a:cs typeface="Calibri" panose="020F0502020204030204" pitchFamily="34" charset="0"/>
              </a:rPr>
              <a:t> </a:t>
            </a:r>
            <a:r>
              <a:rPr lang="en-GB" dirty="0">
                <a:solidFill>
                  <a:srgbClr val="0000FF"/>
                </a:solidFill>
                <a:latin typeface="Calibri" panose="020F0502020204030204" pitchFamily="34" charset="0"/>
                <a:ea typeface="Calibri" panose="020F0502020204030204" pitchFamily="34" charset="0"/>
                <a:cs typeface="Calibri" panose="020F0502020204030204" pitchFamily="34" charset="0"/>
              </a:rPr>
              <a:t>http://bologna-yerevan2015. ehea.info/files/2015%20Implementation%20report_20.05.2015.pdf</a:t>
            </a:r>
            <a:r>
              <a:rPr lang="en-GB" sz="2100" dirty="0">
                <a:latin typeface="Calibri" panose="020F0502020204030204" pitchFamily="34" charset="0"/>
                <a:ea typeface="Calibri" panose="020F0502020204030204" pitchFamily="34" charset="0"/>
                <a:cs typeface="Calibri" panose="020F0502020204030204" pitchFamily="34" charset="0"/>
              </a:rPr>
              <a:t>;</a:t>
            </a:r>
            <a:endParaRPr lang="it-IT" sz="2100" dirty="0">
              <a:latin typeface="Calibri" panose="020F0502020204030204" pitchFamily="34" charset="0"/>
              <a:ea typeface="Calibri" panose="020F0502020204030204" pitchFamily="34" charset="0"/>
              <a:cs typeface="Arial" panose="020B0604020202020204" pitchFamily="34" charset="0"/>
            </a:endParaRPr>
          </a:p>
          <a:p>
            <a:pPr marL="630238" marR="390525" indent="-269875">
              <a:buFont typeface="Calibri" panose="020F0502020204030204" pitchFamily="34" charset="0"/>
              <a:buChar char="-"/>
            </a:pPr>
            <a:r>
              <a:rPr lang="en-GB" sz="2100" i="1" dirty="0">
                <a:latin typeface="Calibri" panose="020F0502020204030204" pitchFamily="34" charset="0"/>
                <a:ea typeface="Calibri" panose="020F0502020204030204" pitchFamily="34" charset="0"/>
                <a:cs typeface="Calibri" panose="020F0502020204030204" pitchFamily="34" charset="0"/>
              </a:rPr>
              <a:t>Report of 2012-2015 Bologna Follow-up Group (BFUG), working group on Mobility and Internationalisation, </a:t>
            </a:r>
            <a:r>
              <a:rPr lang="en-GB" dirty="0">
                <a:solidFill>
                  <a:srgbClr val="0000FF"/>
                </a:solidFill>
                <a:latin typeface="Calibri" panose="020F0502020204030204" pitchFamily="34" charset="0"/>
              </a:rPr>
              <a:t>http://bologna-yerevan2015.ehea.info/files/MI%20WG%20Report.pdf</a:t>
            </a:r>
            <a:endParaRPr lang="it-IT" dirty="0">
              <a:solidFill>
                <a:srgbClr val="0000FF"/>
              </a:solidFill>
              <a:latin typeface="Calibri" panose="020F0502020204030204" pitchFamily="34" charset="0"/>
            </a:endParaRPr>
          </a:p>
          <a:p>
            <a:endParaRPr lang="en-US" sz="2100" dirty="0">
              <a:latin typeface="Calibri" panose="020F0502020204030204" pitchFamily="34" charset="0"/>
              <a:ea typeface="Calibri" panose="020F0502020204030204" pitchFamily="34" charset="0"/>
              <a:cs typeface="Arial" panose="020B0604020202020204" pitchFamily="34" charset="0"/>
            </a:endParaRPr>
          </a:p>
          <a:p>
            <a:r>
              <a:rPr lang="en-US" sz="2100" dirty="0">
                <a:latin typeface="Calibri" panose="020F0502020204030204" pitchFamily="34" charset="0"/>
                <a:ea typeface="Calibri" panose="020F0502020204030204" pitchFamily="34" charset="0"/>
                <a:cs typeface="Arial" panose="020B0604020202020204" pitchFamily="34" charset="0"/>
              </a:rPr>
              <a:t>Such documents contain tools for </a:t>
            </a:r>
            <a:r>
              <a:rPr lang="en-US" sz="2100" dirty="0" err="1">
                <a:latin typeface="Calibri" panose="020F0502020204030204" pitchFamily="34" charset="0"/>
                <a:ea typeface="Calibri" panose="020F0502020204030204" pitchFamily="34" charset="0"/>
                <a:cs typeface="Arial" panose="020B0604020202020204" pitchFamily="34" charset="0"/>
              </a:rPr>
              <a:t>analysing</a:t>
            </a:r>
            <a:r>
              <a:rPr lang="en-US" sz="2100" dirty="0">
                <a:latin typeface="Calibri" panose="020F0502020204030204" pitchFamily="34" charset="0"/>
                <a:ea typeface="Calibri" panose="020F0502020204030204" pitchFamily="34" charset="0"/>
                <a:cs typeface="Arial" panose="020B0604020202020204" pitchFamily="34" charset="0"/>
              </a:rPr>
              <a:t> current trends at European Union and global level.</a:t>
            </a:r>
            <a:endParaRPr lang="it-IT" sz="2100" dirty="0"/>
          </a:p>
        </p:txBody>
      </p:sp>
      <p:sp>
        <p:nvSpPr>
          <p:cNvPr id="3" name="Segnaposto numero diapositiva 2">
            <a:extLst>
              <a:ext uri="{FF2B5EF4-FFF2-40B4-BE49-F238E27FC236}">
                <a16:creationId xmlns:a16="http://schemas.microsoft.com/office/drawing/2014/main" id="{55989503-62B6-4BED-8CCC-A79C677AA1EE}"/>
              </a:ext>
            </a:extLst>
          </p:cNvPr>
          <p:cNvSpPr>
            <a:spLocks noGrp="1"/>
          </p:cNvSpPr>
          <p:nvPr>
            <p:ph type="sldNum" sz="quarter" idx="12"/>
          </p:nvPr>
        </p:nvSpPr>
        <p:spPr/>
        <p:txBody>
          <a:bodyPr/>
          <a:lstStyle/>
          <a:p>
            <a:fld id="{16C683A2-589D-42C0-B3C0-BD9166839D44}" type="slidenum">
              <a:rPr lang="it-IT" smtClean="0"/>
              <a:t>3</a:t>
            </a:fld>
            <a:endParaRPr lang="it-IT"/>
          </a:p>
        </p:txBody>
      </p:sp>
      <p:sp>
        <p:nvSpPr>
          <p:cNvPr id="4" name="Rettangolo 3">
            <a:extLst>
              <a:ext uri="{FF2B5EF4-FFF2-40B4-BE49-F238E27FC236}">
                <a16:creationId xmlns:a16="http://schemas.microsoft.com/office/drawing/2014/main" id="{A1EEA7B7-67F1-45AE-BBEA-E183E1C40B83}"/>
              </a:ext>
            </a:extLst>
          </p:cNvPr>
          <p:cNvSpPr/>
          <p:nvPr/>
        </p:nvSpPr>
        <p:spPr>
          <a:xfrm>
            <a:off x="539440" y="795381"/>
            <a:ext cx="7265130" cy="553998"/>
          </a:xfrm>
          <a:prstGeom prst="rect">
            <a:avLst/>
          </a:prstGeom>
        </p:spPr>
        <p:txBody>
          <a:bodyPr wrap="none">
            <a:spAutoFit/>
          </a:bodyPr>
          <a:lstStyle/>
          <a:p>
            <a:r>
              <a:rPr lang="en-US" sz="3000" b="1" i="1" dirty="0">
                <a:latin typeface="Arial Narrow" panose="020B0606020202030204" pitchFamily="34" charset="0"/>
                <a:ea typeface="Calibri" panose="020F0502020204030204" pitchFamily="34" charset="0"/>
                <a:cs typeface="Arial" panose="020B0604020202020204" pitchFamily="34" charset="0"/>
              </a:rPr>
              <a:t>1) Objectives of the system and the institutions</a:t>
            </a:r>
            <a:endParaRPr lang="it-IT" sz="3000" b="1" i="1" dirty="0">
              <a:latin typeface="Arial Narrow" panose="020B0606020202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3168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30</a:t>
            </a:fld>
            <a:endParaRPr lang="it-IT"/>
          </a:p>
        </p:txBody>
      </p:sp>
      <p:sp>
        <p:nvSpPr>
          <p:cNvPr id="3" name="CasellaDiTesto 2">
            <a:extLst>
              <a:ext uri="{FF2B5EF4-FFF2-40B4-BE49-F238E27FC236}">
                <a16:creationId xmlns:a16="http://schemas.microsoft.com/office/drawing/2014/main" id="{155A3B7F-CAF4-4357-8D7D-BDEF3EE84A1F}"/>
              </a:ext>
            </a:extLst>
          </p:cNvPr>
          <p:cNvSpPr txBox="1"/>
          <p:nvPr/>
        </p:nvSpPr>
        <p:spPr>
          <a:xfrm>
            <a:off x="611449" y="2240213"/>
            <a:ext cx="7903901" cy="3023905"/>
          </a:xfrm>
          <a:prstGeom prst="rect">
            <a:avLst/>
          </a:prstGeom>
          <a:noFill/>
        </p:spPr>
        <p:txBody>
          <a:bodyPr wrap="square" rtlCol="0">
            <a:spAutoFit/>
          </a:bodyPr>
          <a:lstStyle/>
          <a:p>
            <a:pPr>
              <a:spcAft>
                <a:spcPts val="900"/>
              </a:spcAft>
            </a:pPr>
            <a:r>
              <a:rPr lang="en-US" sz="2100" dirty="0">
                <a:latin typeface="Calibri" panose="020F0502020204030204" pitchFamily="34" charset="0"/>
                <a:ea typeface="Calibri" panose="020F0502020204030204" pitchFamily="34" charset="0"/>
                <a:cs typeface="Arial" panose="020B0604020202020204" pitchFamily="34" charset="0"/>
              </a:rPr>
              <a:t>The process of defining the strategic plan for internationalization (like that relating to any other mission area of ​​the University), usually includes: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85763" indent="-385763">
              <a:spcAft>
                <a:spcPts val="900"/>
              </a:spcAft>
              <a:buFont typeface="+mj-lt"/>
              <a:buAutoNum type="alphaLcParenR"/>
            </a:pPr>
            <a:r>
              <a:rPr lang="en-US" sz="2100" dirty="0">
                <a:latin typeface="Calibri" panose="020F0502020204030204" pitchFamily="34" charset="0"/>
                <a:ea typeface="Calibri" panose="020F0502020204030204" pitchFamily="34" charset="0"/>
                <a:cs typeface="Arial" panose="020B0604020202020204" pitchFamily="34" charset="0"/>
              </a:rPr>
              <a:t>the identification of strategic objectives;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85763" indent="-385763">
              <a:spcAft>
                <a:spcPts val="900"/>
              </a:spcAft>
              <a:buFont typeface="+mj-lt"/>
              <a:buAutoNum type="alphaLcParenR"/>
            </a:pPr>
            <a:r>
              <a:rPr lang="en-US" sz="2100" dirty="0">
                <a:latin typeface="Calibri" panose="020F0502020204030204" pitchFamily="34" charset="0"/>
                <a:ea typeface="Calibri" panose="020F0502020204030204" pitchFamily="34" charset="0"/>
                <a:cs typeface="Arial" panose="020B0604020202020204" pitchFamily="34" charset="0"/>
              </a:rPr>
              <a:t>a 'SWOT Analysis’;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85763" indent="-385763">
              <a:buFont typeface="+mj-lt"/>
              <a:buAutoNum type="alphaLcParenR"/>
            </a:pPr>
            <a:r>
              <a:rPr lang="en-US" sz="2100" dirty="0">
                <a:latin typeface="Calibri" panose="020F0502020204030204" pitchFamily="34" charset="0"/>
                <a:ea typeface="Calibri" panose="020F0502020204030204" pitchFamily="34" charset="0"/>
                <a:cs typeface="Arial" panose="020B0604020202020204" pitchFamily="34" charset="0"/>
              </a:rPr>
              <a:t>the definition of the operational objectives associated with the strategic objectives and the identification of the actions for their pursuit.</a:t>
            </a:r>
            <a:endParaRPr lang="it-IT" sz="2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02935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31</a:t>
            </a:fld>
            <a:endParaRPr lang="it-IT"/>
          </a:p>
        </p:txBody>
      </p:sp>
      <p:sp>
        <p:nvSpPr>
          <p:cNvPr id="3" name="CasellaDiTesto 2">
            <a:extLst>
              <a:ext uri="{FF2B5EF4-FFF2-40B4-BE49-F238E27FC236}">
                <a16:creationId xmlns:a16="http://schemas.microsoft.com/office/drawing/2014/main" id="{20F9F7A5-4280-4434-822D-B54565D4B961}"/>
              </a:ext>
            </a:extLst>
          </p:cNvPr>
          <p:cNvSpPr txBox="1"/>
          <p:nvPr/>
        </p:nvSpPr>
        <p:spPr>
          <a:xfrm>
            <a:off x="359532" y="1700760"/>
            <a:ext cx="8424936" cy="4201150"/>
          </a:xfrm>
          <a:prstGeom prst="rect">
            <a:avLst/>
          </a:prstGeom>
          <a:noFill/>
        </p:spPr>
        <p:txBody>
          <a:bodyPr wrap="square" rtlCol="0">
            <a:spAutoFit/>
          </a:bodyPr>
          <a:lstStyle/>
          <a:p>
            <a:pPr marL="3334"/>
            <a:r>
              <a:rPr lang="en-US" sz="900" dirty="0">
                <a:latin typeface="Calibri" panose="020F0502020204030204" pitchFamily="34" charset="0"/>
                <a:ea typeface="Calibri" panose="020F0502020204030204" pitchFamily="34" charset="0"/>
                <a:cs typeface="Arial" panose="020B0604020202020204" pitchFamily="34" charset="0"/>
              </a:rPr>
              <a:t> </a:t>
            </a:r>
            <a:endParaRPr lang="it-IT" sz="900" dirty="0">
              <a:latin typeface="Calibri" panose="020F0502020204030204" pitchFamily="34" charset="0"/>
              <a:ea typeface="Calibri" panose="020F0502020204030204" pitchFamily="34" charset="0"/>
              <a:cs typeface="Arial" panose="020B0604020202020204" pitchFamily="34" charset="0"/>
            </a:endParaRPr>
          </a:p>
          <a:p>
            <a:pPr marL="3334"/>
            <a:r>
              <a:rPr lang="en-US" sz="2100" dirty="0">
                <a:latin typeface="Calibri" panose="020F0502020204030204" pitchFamily="34" charset="0"/>
                <a:ea typeface="Calibri" panose="020F0502020204030204" pitchFamily="34" charset="0"/>
                <a:cs typeface="Arial" panose="020B0604020202020204" pitchFamily="34" charset="0"/>
              </a:rPr>
              <a:t>As a rule, strategic objectives are defined in a very general way.</a:t>
            </a:r>
            <a:endParaRPr lang="it-IT" sz="1200" dirty="0">
              <a:latin typeface="Calibri" panose="020F0502020204030204" pitchFamily="34" charset="0"/>
              <a:ea typeface="Calibri" panose="020F0502020204030204" pitchFamily="34" charset="0"/>
              <a:cs typeface="Arial" panose="020B0604020202020204" pitchFamily="34" charset="0"/>
            </a:endParaRPr>
          </a:p>
          <a:p>
            <a:pPr marL="3334"/>
            <a:r>
              <a:rPr lang="en-US" sz="1200" dirty="0">
                <a:latin typeface="Calibri" panose="020F0502020204030204" pitchFamily="34" charset="0"/>
                <a:ea typeface="Calibri" panose="020F0502020204030204" pitchFamily="34" charset="0"/>
                <a:cs typeface="Arial" panose="020B0604020202020204" pitchFamily="34" charset="0"/>
              </a:rPr>
              <a:t> </a:t>
            </a:r>
            <a:endParaRPr lang="it-IT" sz="1200" dirty="0">
              <a:latin typeface="Calibri" panose="020F0502020204030204" pitchFamily="34" charset="0"/>
              <a:ea typeface="Calibri" panose="020F0502020204030204" pitchFamily="34" charset="0"/>
              <a:cs typeface="Arial" panose="020B0604020202020204" pitchFamily="34" charset="0"/>
            </a:endParaRPr>
          </a:p>
          <a:p>
            <a:pPr marL="3334"/>
            <a:r>
              <a:rPr lang="en-US" b="1" i="1" dirty="0">
                <a:latin typeface="Calibri" panose="020F0502020204030204" pitchFamily="34" charset="0"/>
                <a:ea typeface="Calibri" panose="020F0502020204030204" pitchFamily="34" charset="0"/>
                <a:cs typeface="Arial" panose="020B0604020202020204" pitchFamily="34" charset="0"/>
              </a:rPr>
              <a:t>Example of definition of strategic objectives for the strategic 'Internationalization' area relating to both teaching and research</a:t>
            </a:r>
            <a:endParaRPr lang="it-IT" sz="900" dirty="0">
              <a:latin typeface="Calibri" panose="020F0502020204030204" pitchFamily="34" charset="0"/>
              <a:ea typeface="Calibri" panose="020F0502020204030204" pitchFamily="34" charset="0"/>
              <a:cs typeface="Arial" panose="020B0604020202020204" pitchFamily="34" charset="0"/>
            </a:endParaRPr>
          </a:p>
          <a:p>
            <a:pPr marL="3334"/>
            <a:r>
              <a:rPr lang="en-US" sz="900" dirty="0">
                <a:latin typeface="Calibri" panose="020F0502020204030204" pitchFamily="34" charset="0"/>
                <a:ea typeface="Calibri" panose="020F0502020204030204" pitchFamily="34" charset="0"/>
                <a:cs typeface="Arial" panose="020B0604020202020204" pitchFamily="34" charset="0"/>
              </a:rPr>
              <a:t> </a:t>
            </a:r>
            <a:endParaRPr lang="it-IT" sz="900" dirty="0">
              <a:latin typeface="Calibri" panose="020F0502020204030204" pitchFamily="34" charset="0"/>
              <a:ea typeface="Calibri" panose="020F0502020204030204" pitchFamily="34" charset="0"/>
              <a:cs typeface="Arial" panose="020B0604020202020204" pitchFamily="34" charset="0"/>
            </a:endParaRPr>
          </a:p>
          <a:p>
            <a:pPr marL="260509" indent="-257175">
              <a:buFont typeface="Arial" panose="020B0604020202020204" pitchFamily="34" charset="0"/>
              <a:buChar char="•"/>
            </a:pPr>
            <a:r>
              <a:rPr lang="en-US" i="1" dirty="0">
                <a:latin typeface="Calibri" panose="020F0502020204030204" pitchFamily="34" charset="0"/>
                <a:ea typeface="Calibri" panose="020F0502020204030204" pitchFamily="34" charset="0"/>
                <a:cs typeface="Arial" panose="020B0604020202020204" pitchFamily="34" charset="0"/>
              </a:rPr>
              <a:t>Encouragement of international research projects, focusing in particular on the inclusion within the most qualified international networks.</a:t>
            </a:r>
            <a:endParaRPr lang="it-IT" dirty="0">
              <a:latin typeface="Calibri" panose="020F0502020204030204" pitchFamily="34" charset="0"/>
              <a:ea typeface="Calibri" panose="020F0502020204030204" pitchFamily="34" charset="0"/>
              <a:cs typeface="Arial" panose="020B0604020202020204" pitchFamily="34" charset="0"/>
            </a:endParaRPr>
          </a:p>
          <a:p>
            <a:pPr marL="260509" indent="-257175">
              <a:buFont typeface="Arial" panose="020B0604020202020204" pitchFamily="34" charset="0"/>
              <a:buChar char="•"/>
            </a:pPr>
            <a:r>
              <a:rPr lang="en-US" i="1" dirty="0">
                <a:latin typeface="Calibri" panose="020F0502020204030204" pitchFamily="34" charset="0"/>
                <a:ea typeface="Calibri" panose="020F0502020204030204" pitchFamily="34" charset="0"/>
                <a:cs typeface="Arial" panose="020B0604020202020204" pitchFamily="34" charset="0"/>
              </a:rPr>
              <a:t>Recruiting excellent international students and faculty.</a:t>
            </a:r>
            <a:endParaRPr lang="it-IT" dirty="0">
              <a:latin typeface="Calibri" panose="020F0502020204030204" pitchFamily="34" charset="0"/>
              <a:ea typeface="Calibri" panose="020F0502020204030204" pitchFamily="34" charset="0"/>
              <a:cs typeface="Arial" panose="020B0604020202020204" pitchFamily="34" charset="0"/>
            </a:endParaRPr>
          </a:p>
          <a:p>
            <a:pPr marL="260509" indent="-257175">
              <a:buFont typeface="Arial" panose="020B0604020202020204" pitchFamily="34" charset="0"/>
              <a:buChar char="•"/>
            </a:pPr>
            <a:r>
              <a:rPr lang="en-US" i="1" dirty="0">
                <a:latin typeface="Calibri" panose="020F0502020204030204" pitchFamily="34" charset="0"/>
                <a:ea typeface="Calibri" panose="020F0502020204030204" pitchFamily="34" charset="0"/>
                <a:cs typeface="Arial" panose="020B0604020202020204" pitchFamily="34" charset="0"/>
              </a:rPr>
              <a:t>Increase in the exchange rate and mobility for teachers and students, as well as for technical-administrative staff.</a:t>
            </a:r>
            <a:endParaRPr lang="it-IT" dirty="0">
              <a:latin typeface="Calibri" panose="020F0502020204030204" pitchFamily="34" charset="0"/>
              <a:ea typeface="Calibri" panose="020F0502020204030204" pitchFamily="34" charset="0"/>
              <a:cs typeface="Arial" panose="020B0604020202020204" pitchFamily="34" charset="0"/>
            </a:endParaRPr>
          </a:p>
          <a:p>
            <a:pPr marL="260509" indent="-257175">
              <a:buFont typeface="Arial" panose="020B0604020202020204" pitchFamily="34" charset="0"/>
              <a:buChar char="•"/>
            </a:pPr>
            <a:r>
              <a:rPr lang="en-US" i="1" dirty="0">
                <a:latin typeface="Calibri" panose="020F0502020204030204" pitchFamily="34" charset="0"/>
                <a:ea typeface="Calibri" panose="020F0502020204030204" pitchFamily="34" charset="0"/>
                <a:cs typeface="Arial" panose="020B0604020202020204" pitchFamily="34" charset="0"/>
              </a:rPr>
              <a:t>Development of international double and joint degree programs at all levels (bachelor's, master's, doctorate), also linked to an increase in teaching in English.</a:t>
            </a:r>
            <a:endParaRPr lang="it-IT" dirty="0">
              <a:latin typeface="Calibri" panose="020F0502020204030204" pitchFamily="34" charset="0"/>
              <a:ea typeface="Calibri" panose="020F0502020204030204" pitchFamily="34" charset="0"/>
              <a:cs typeface="Arial" panose="020B0604020202020204" pitchFamily="34" charset="0"/>
            </a:endParaRPr>
          </a:p>
          <a:p>
            <a:pPr marL="260509" indent="-257175">
              <a:buFont typeface="Arial" panose="020B0604020202020204" pitchFamily="34" charset="0"/>
              <a:buChar char="•"/>
            </a:pPr>
            <a:r>
              <a:rPr lang="en-US" i="1" dirty="0">
                <a:latin typeface="Calibri" panose="020F0502020204030204" pitchFamily="34" charset="0"/>
                <a:ea typeface="Calibri" panose="020F0502020204030204" pitchFamily="34" charset="0"/>
                <a:cs typeface="Arial" panose="020B0604020202020204" pitchFamily="34" charset="0"/>
              </a:rPr>
              <a:t>Increase in visibility and international attractiveness, in terms of research activity and positioning in international rankings.</a:t>
            </a:r>
            <a:endParaRPr lang="it-IT" dirty="0">
              <a:latin typeface="Calibri" panose="020F0502020204030204" pitchFamily="34" charset="0"/>
              <a:ea typeface="Calibri" panose="020F0502020204030204" pitchFamily="34" charset="0"/>
              <a:cs typeface="Arial" panose="020B0604020202020204" pitchFamily="34" charset="0"/>
            </a:endParaRPr>
          </a:p>
          <a:p>
            <a:pPr marL="260509" indent="-257175">
              <a:buFont typeface="Arial" panose="020B0604020202020204" pitchFamily="34" charset="0"/>
              <a:buChar char="•"/>
            </a:pPr>
            <a:r>
              <a:rPr lang="en-US" i="1" dirty="0">
                <a:latin typeface="Calibri" panose="020F0502020204030204" pitchFamily="34" charset="0"/>
                <a:ea typeface="Calibri" panose="020F0502020204030204" pitchFamily="34" charset="0"/>
                <a:cs typeface="Arial" panose="020B0604020202020204" pitchFamily="34" charset="0"/>
              </a:rPr>
              <a:t>Attracting financial resources from internationalization programs.</a:t>
            </a:r>
            <a:endParaRPr lang="it-IT" dirty="0">
              <a:latin typeface="Calibri" panose="020F0502020204030204" pitchFamily="34" charset="0"/>
              <a:ea typeface="Calibri" panose="020F0502020204030204" pitchFamily="34" charset="0"/>
              <a:cs typeface="Arial" panose="020B0604020202020204" pitchFamily="34" charset="0"/>
            </a:endParaRPr>
          </a:p>
        </p:txBody>
      </p:sp>
      <p:sp>
        <p:nvSpPr>
          <p:cNvPr id="4" name="Rettangolo 3">
            <a:extLst>
              <a:ext uri="{FF2B5EF4-FFF2-40B4-BE49-F238E27FC236}">
                <a16:creationId xmlns:a16="http://schemas.microsoft.com/office/drawing/2014/main" id="{2006A792-2942-49BF-9D60-1E9B2F9E8BA5}"/>
              </a:ext>
            </a:extLst>
          </p:cNvPr>
          <p:cNvSpPr/>
          <p:nvPr/>
        </p:nvSpPr>
        <p:spPr>
          <a:xfrm>
            <a:off x="611450" y="956090"/>
            <a:ext cx="5963364" cy="507831"/>
          </a:xfrm>
          <a:prstGeom prst="rect">
            <a:avLst/>
          </a:prstGeom>
        </p:spPr>
        <p:txBody>
          <a:bodyPr wrap="none">
            <a:spAutoFit/>
          </a:bodyPr>
          <a:lstStyle/>
          <a:p>
            <a:pPr marL="3334"/>
            <a:r>
              <a:rPr lang="en-US" sz="2700" b="1" i="1" dirty="0">
                <a:solidFill>
                  <a:prstClr val="black"/>
                </a:solidFill>
                <a:latin typeface="Calibri" panose="020F0502020204030204" pitchFamily="34" charset="0"/>
                <a:cs typeface="Arial" panose="020B0604020202020204" pitchFamily="34" charset="0"/>
              </a:rPr>
              <a:t>4.a) Identification of strategic objectives</a:t>
            </a:r>
            <a:endParaRPr lang="it-IT" sz="27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7224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32</a:t>
            </a:fld>
            <a:endParaRPr lang="it-IT"/>
          </a:p>
        </p:txBody>
      </p:sp>
      <p:sp>
        <p:nvSpPr>
          <p:cNvPr id="3" name="CasellaDiTesto 2">
            <a:extLst>
              <a:ext uri="{FF2B5EF4-FFF2-40B4-BE49-F238E27FC236}">
                <a16:creationId xmlns:a16="http://schemas.microsoft.com/office/drawing/2014/main" id="{CA17112D-6224-4405-B867-5EE9650263F9}"/>
              </a:ext>
            </a:extLst>
          </p:cNvPr>
          <p:cNvSpPr txBox="1"/>
          <p:nvPr/>
        </p:nvSpPr>
        <p:spPr>
          <a:xfrm>
            <a:off x="332529" y="1538790"/>
            <a:ext cx="8478942" cy="3654847"/>
          </a:xfrm>
          <a:prstGeom prst="rect">
            <a:avLst/>
          </a:prstGeom>
          <a:noFill/>
        </p:spPr>
        <p:txBody>
          <a:bodyPr wrap="square" rtlCol="0">
            <a:spAutoFit/>
          </a:bodyPr>
          <a:lstStyle/>
          <a:p>
            <a:pPr marL="3334"/>
            <a:r>
              <a:rPr lang="en-GB" sz="2100" dirty="0">
                <a:latin typeface="Calibri" panose="020F0502020204030204" pitchFamily="34" charset="0"/>
                <a:ea typeface="Calibri" panose="020F0502020204030204" pitchFamily="34" charset="0"/>
                <a:cs typeface="Calibri" panose="020F0502020204030204" pitchFamily="34" charset="0"/>
              </a:rPr>
              <a:t> </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334"/>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SWOT analysis is the strategic planning tool generally used to evaluate Strengths, Weaknesses, Opportunities and Threats in order to achieve strategic objectives.</a:t>
            </a:r>
            <a:endParaRPr lang="it-IT" sz="900" dirty="0">
              <a:latin typeface="Calibri" panose="020F0502020204030204" pitchFamily="34" charset="0"/>
              <a:ea typeface="Calibri" panose="020F0502020204030204" pitchFamily="34" charset="0"/>
              <a:cs typeface="Arial" panose="020B0604020202020204" pitchFamily="34" charset="0"/>
            </a:endParaRPr>
          </a:p>
          <a:p>
            <a:pPr marL="3334"/>
            <a:r>
              <a:rPr lang="en-US" sz="900" dirty="0">
                <a:latin typeface="Calibri" panose="020F0502020204030204" pitchFamily="34" charset="0"/>
                <a:ea typeface="Calibri" panose="020F0502020204030204" pitchFamily="34" charset="0"/>
                <a:cs typeface="Calibri" panose="020F0502020204030204" pitchFamily="34" charset="0"/>
              </a:rPr>
              <a:t> </a:t>
            </a:r>
            <a:endParaRPr lang="it-IT" sz="900" dirty="0">
              <a:latin typeface="Calibri" panose="020F0502020204030204" pitchFamily="34" charset="0"/>
              <a:ea typeface="Calibri" panose="020F0502020204030204" pitchFamily="34" charset="0"/>
              <a:cs typeface="Arial" panose="020B0604020202020204" pitchFamily="34" charset="0"/>
            </a:endParaRPr>
          </a:p>
          <a:p>
            <a:pPr marL="3334">
              <a:spcAft>
                <a:spcPts val="450"/>
              </a:spcAft>
            </a:pP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Strengths are the organization's attributions that are helpful in achieving goals.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334">
              <a:spcAft>
                <a:spcPts val="450"/>
              </a:spcAft>
            </a:pP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Weaknesses are the organization's attributions that are detrimental to achieving goals.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334">
              <a:spcAft>
                <a:spcPts val="450"/>
              </a:spcAft>
            </a:pP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Opportunities are the external conditions that are useful for achieving goals.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334"/>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Threats are external conditions that could harm performance.</a:t>
            </a:r>
            <a:endParaRPr lang="it-IT" sz="2100" dirty="0">
              <a:latin typeface="Calibri" panose="020F0502020204030204" pitchFamily="34" charset="0"/>
              <a:ea typeface="Calibri" panose="020F0502020204030204" pitchFamily="34" charset="0"/>
              <a:cs typeface="Arial" panose="020B0604020202020204" pitchFamily="34" charset="0"/>
            </a:endParaRPr>
          </a:p>
        </p:txBody>
      </p:sp>
      <p:sp>
        <p:nvSpPr>
          <p:cNvPr id="4" name="Rettangolo 3">
            <a:extLst>
              <a:ext uri="{FF2B5EF4-FFF2-40B4-BE49-F238E27FC236}">
                <a16:creationId xmlns:a16="http://schemas.microsoft.com/office/drawing/2014/main" id="{84B315AF-33B3-4FD6-AABA-BDA8955D9EA4}"/>
              </a:ext>
            </a:extLst>
          </p:cNvPr>
          <p:cNvSpPr/>
          <p:nvPr/>
        </p:nvSpPr>
        <p:spPr>
          <a:xfrm>
            <a:off x="683460" y="908650"/>
            <a:ext cx="2948628" cy="507831"/>
          </a:xfrm>
          <a:prstGeom prst="rect">
            <a:avLst/>
          </a:prstGeom>
        </p:spPr>
        <p:txBody>
          <a:bodyPr wrap="none">
            <a:spAutoFit/>
          </a:bodyPr>
          <a:lstStyle/>
          <a:p>
            <a:pPr marL="3334"/>
            <a:r>
              <a:rPr lang="en-GB" sz="2700" b="1" i="1" dirty="0">
                <a:solidFill>
                  <a:prstClr val="black"/>
                </a:solidFill>
                <a:latin typeface="Calibri" panose="020F0502020204030204" pitchFamily="34" charset="0"/>
                <a:cs typeface="Arial" panose="020B0604020202020204" pitchFamily="34" charset="0"/>
              </a:rPr>
              <a:t>4.b) SWOT Analysis</a:t>
            </a:r>
            <a:endParaRPr lang="it-IT" sz="27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61908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33</a:t>
            </a:fld>
            <a:endParaRPr lang="it-IT"/>
          </a:p>
        </p:txBody>
      </p:sp>
      <p:sp>
        <p:nvSpPr>
          <p:cNvPr id="3" name="CasellaDiTesto 2">
            <a:extLst>
              <a:ext uri="{FF2B5EF4-FFF2-40B4-BE49-F238E27FC236}">
                <a16:creationId xmlns:a16="http://schemas.microsoft.com/office/drawing/2014/main" id="{A38F634D-49BC-4DFC-B3BD-B9346FFA53FA}"/>
              </a:ext>
            </a:extLst>
          </p:cNvPr>
          <p:cNvSpPr txBox="1"/>
          <p:nvPr/>
        </p:nvSpPr>
        <p:spPr>
          <a:xfrm>
            <a:off x="611450" y="1988800"/>
            <a:ext cx="7903900" cy="3970318"/>
          </a:xfrm>
          <a:prstGeom prst="rect">
            <a:avLst/>
          </a:prstGeom>
          <a:noFill/>
        </p:spPr>
        <p:txBody>
          <a:bodyPr wrap="square" rtlCol="0">
            <a:spAutoFit/>
          </a:bodyPr>
          <a:lstStyle/>
          <a:p>
            <a:pPr marL="3334"/>
            <a:r>
              <a:rPr lang="en-US" sz="2100" dirty="0">
                <a:solidFill>
                  <a:srgbClr val="202122"/>
                </a:solidFill>
                <a:latin typeface="Calibri" panose="020F0502020204030204" pitchFamily="34" charset="0"/>
                <a:ea typeface="Calibri" panose="020F0502020204030204" pitchFamily="34" charset="0"/>
                <a:cs typeface="Calibri" panose="020F0502020204030204" pitchFamily="34" charset="0"/>
              </a:rPr>
              <a:t>The starting point of the SWOT Analysis is the </a:t>
            </a:r>
            <a:r>
              <a:rPr lang="en-US" sz="2100" b="1" dirty="0">
                <a:solidFill>
                  <a:srgbClr val="202122"/>
                </a:solidFill>
                <a:latin typeface="Calibri" panose="020F0502020204030204" pitchFamily="34" charset="0"/>
                <a:ea typeface="Calibri" panose="020F0502020204030204" pitchFamily="34" charset="0"/>
                <a:cs typeface="Calibri" panose="020F0502020204030204" pitchFamily="34" charset="0"/>
              </a:rPr>
              <a:t>analysis of the internal and external context</a:t>
            </a:r>
            <a:r>
              <a:rPr lang="en-US" sz="2100" dirty="0">
                <a:solidFill>
                  <a:srgbClr val="202122"/>
                </a:solidFill>
                <a:latin typeface="Calibri" panose="020F0502020204030204" pitchFamily="34" charset="0"/>
                <a:ea typeface="Calibri" panose="020F0502020204030204" pitchFamily="34" charset="0"/>
                <a:cs typeface="Calibri" panose="020F0502020204030204" pitchFamily="34" charset="0"/>
              </a:rPr>
              <a:t>, through which the University identifies on the one hand its strengths and weaknesses, and on the other hand the external factors that can represent opportunities for improvement and growth, or threats and critical issues, in order to outline coherent and effective development strategies.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334"/>
            <a:r>
              <a:rPr lang="en-US" sz="2100" dirty="0">
                <a:solidFill>
                  <a:srgbClr val="202122"/>
                </a:solidFill>
                <a:latin typeface="Calibri" panose="020F0502020204030204" pitchFamily="34" charset="0"/>
                <a:ea typeface="Calibri" panose="020F0502020204030204" pitchFamily="34" charset="0"/>
                <a:cs typeface="Calibri" panose="020F0502020204030204" pitchFamily="34" charset="0"/>
              </a:rPr>
              <a:t> </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334"/>
            <a:r>
              <a:rPr lang="en-US" sz="2100" dirty="0">
                <a:solidFill>
                  <a:srgbClr val="202122"/>
                </a:solidFill>
                <a:latin typeface="Calibri" panose="020F0502020204030204" pitchFamily="34" charset="0"/>
                <a:ea typeface="Calibri" panose="020F0502020204030204" pitchFamily="34" charset="0"/>
                <a:cs typeface="Calibri" panose="020F0502020204030204" pitchFamily="34" charset="0"/>
              </a:rPr>
              <a:t>The </a:t>
            </a:r>
            <a:r>
              <a:rPr lang="en-US" sz="2100" b="1" dirty="0">
                <a:solidFill>
                  <a:srgbClr val="202122"/>
                </a:solidFill>
                <a:latin typeface="Calibri" panose="020F0502020204030204" pitchFamily="34" charset="0"/>
                <a:ea typeface="Calibri" panose="020F0502020204030204" pitchFamily="34" charset="0"/>
                <a:cs typeface="Calibri" panose="020F0502020204030204" pitchFamily="34" charset="0"/>
              </a:rPr>
              <a:t>analysis of the internal context</a:t>
            </a:r>
            <a:r>
              <a:rPr lang="en-US" sz="2100" dirty="0">
                <a:solidFill>
                  <a:srgbClr val="202122"/>
                </a:solidFill>
                <a:latin typeface="Calibri" panose="020F0502020204030204" pitchFamily="34" charset="0"/>
                <a:ea typeface="Calibri" panose="020F0502020204030204" pitchFamily="34" charset="0"/>
                <a:cs typeface="Calibri" panose="020F0502020204030204" pitchFamily="34" charset="0"/>
              </a:rPr>
              <a:t> allows the identification of one's strengths and weaknesses.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334"/>
            <a:r>
              <a:rPr lang="en-US" sz="2100" dirty="0">
                <a:solidFill>
                  <a:srgbClr val="202122"/>
                </a:solidFill>
                <a:latin typeface="Calibri" panose="020F0502020204030204" pitchFamily="34" charset="0"/>
                <a:ea typeface="Calibri" panose="020F0502020204030204" pitchFamily="34" charset="0"/>
                <a:cs typeface="Calibri" panose="020F0502020204030204" pitchFamily="34" charset="0"/>
              </a:rPr>
              <a:t>The </a:t>
            </a:r>
            <a:r>
              <a:rPr lang="en-US" sz="2100" b="1" dirty="0">
                <a:solidFill>
                  <a:srgbClr val="202122"/>
                </a:solidFill>
                <a:latin typeface="Calibri" panose="020F0502020204030204" pitchFamily="34" charset="0"/>
                <a:ea typeface="Calibri" panose="020F0502020204030204" pitchFamily="34" charset="0"/>
                <a:cs typeface="Calibri" panose="020F0502020204030204" pitchFamily="34" charset="0"/>
              </a:rPr>
              <a:t>analysis of the external context</a:t>
            </a:r>
            <a:r>
              <a:rPr lang="en-US" sz="2100" dirty="0">
                <a:solidFill>
                  <a:srgbClr val="202122"/>
                </a:solidFill>
                <a:latin typeface="Calibri" panose="020F0502020204030204" pitchFamily="34" charset="0"/>
                <a:ea typeface="Calibri" panose="020F0502020204030204" pitchFamily="34" charset="0"/>
                <a:cs typeface="Calibri" panose="020F0502020204030204" pitchFamily="34" charset="0"/>
              </a:rPr>
              <a:t> allows the identification of opportunities for improvement and growth, as well as threats and criticalities.</a:t>
            </a:r>
            <a:endParaRPr lang="it-IT" sz="2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064124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34</a:t>
            </a:fld>
            <a:endParaRPr lang="it-IT"/>
          </a:p>
        </p:txBody>
      </p:sp>
      <p:sp>
        <p:nvSpPr>
          <p:cNvPr id="3" name="CasellaDiTesto 2">
            <a:extLst>
              <a:ext uri="{FF2B5EF4-FFF2-40B4-BE49-F238E27FC236}">
                <a16:creationId xmlns:a16="http://schemas.microsoft.com/office/drawing/2014/main" id="{F67A39DF-0DF9-4634-AF77-D5016BA8AA9A}"/>
              </a:ext>
            </a:extLst>
          </p:cNvPr>
          <p:cNvSpPr txBox="1"/>
          <p:nvPr/>
        </p:nvSpPr>
        <p:spPr>
          <a:xfrm>
            <a:off x="494547" y="1490008"/>
            <a:ext cx="8154906" cy="1408078"/>
          </a:xfrm>
          <a:prstGeom prst="rect">
            <a:avLst/>
          </a:prstGeom>
          <a:noFill/>
        </p:spPr>
        <p:txBody>
          <a:bodyPr wrap="square" rtlCol="0">
            <a:spAutoFit/>
          </a:bodyPr>
          <a:lstStyle/>
          <a:p>
            <a:pPr marL="3334"/>
            <a:r>
              <a:rPr lang="en-GB" sz="900" b="1" dirty="0">
                <a:solidFill>
                  <a:srgbClr val="202122"/>
                </a:solidFill>
                <a:latin typeface="Calibri" panose="020F0502020204030204" pitchFamily="34" charset="0"/>
                <a:ea typeface="Calibri" panose="020F0502020204030204" pitchFamily="34" charset="0"/>
                <a:cs typeface="Calibri" panose="020F0502020204030204" pitchFamily="34" charset="0"/>
              </a:rPr>
              <a:t> </a:t>
            </a:r>
            <a:endParaRPr lang="it-IT" sz="900" dirty="0">
              <a:latin typeface="Calibri" panose="020F0502020204030204" pitchFamily="34" charset="0"/>
              <a:ea typeface="Calibri" panose="020F0502020204030204" pitchFamily="34" charset="0"/>
              <a:cs typeface="Arial" panose="020B0604020202020204" pitchFamily="34" charset="0"/>
            </a:endParaRPr>
          </a:p>
          <a:p>
            <a:pPr marL="3334"/>
            <a:r>
              <a:rPr lang="en-US" sz="2100" dirty="0">
                <a:solidFill>
                  <a:srgbClr val="202122"/>
                </a:solidFill>
                <a:latin typeface="Calibri" panose="020F0502020204030204" pitchFamily="34" charset="0"/>
                <a:ea typeface="Calibri" panose="020F0502020204030204" pitchFamily="34" charset="0"/>
                <a:cs typeface="Calibri" panose="020F0502020204030204" pitchFamily="34" charset="0"/>
              </a:rPr>
              <a:t>Usually, the results of the SWOT Analysis are reported in a matrix (SWOT Matrix).</a:t>
            </a:r>
            <a:r>
              <a:rPr lang="en-US" sz="900" b="1" dirty="0">
                <a:solidFill>
                  <a:srgbClr val="202122"/>
                </a:solidFill>
                <a:latin typeface="Calibri" panose="020F0502020204030204" pitchFamily="34" charset="0"/>
                <a:ea typeface="Calibri" panose="020F0502020204030204" pitchFamily="34" charset="0"/>
                <a:cs typeface="Calibri" panose="020F0502020204030204" pitchFamily="34" charset="0"/>
              </a:rPr>
              <a:t> </a:t>
            </a:r>
            <a:endParaRPr lang="it-IT" sz="900" dirty="0">
              <a:latin typeface="Calibri" panose="020F0502020204030204" pitchFamily="34" charset="0"/>
              <a:ea typeface="Calibri" panose="020F0502020204030204" pitchFamily="34" charset="0"/>
              <a:cs typeface="Arial" panose="020B0604020202020204" pitchFamily="34" charset="0"/>
            </a:endParaRPr>
          </a:p>
          <a:p>
            <a:pPr algn="ctr"/>
            <a:r>
              <a:rPr lang="en-US" sz="2100" b="1" dirty="0">
                <a:solidFill>
                  <a:srgbClr val="202122"/>
                </a:solidFill>
                <a:latin typeface="Calibri" panose="020F0502020204030204" pitchFamily="34" charset="0"/>
                <a:ea typeface="Calibri" panose="020F0502020204030204" pitchFamily="34" charset="0"/>
              </a:rPr>
              <a:t>SWOT Matrix</a:t>
            </a:r>
          </a:p>
          <a:p>
            <a:pPr algn="ctr"/>
            <a:endParaRPr lang="it-IT" sz="1350" dirty="0">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Tabella 3">
            <a:extLst>
              <a:ext uri="{FF2B5EF4-FFF2-40B4-BE49-F238E27FC236}">
                <a16:creationId xmlns:a16="http://schemas.microsoft.com/office/drawing/2014/main" id="{02789331-3976-4C62-954D-568B9BA8B62F}"/>
              </a:ext>
            </a:extLst>
          </p:cNvPr>
          <p:cNvGraphicFramePr>
            <a:graphicFrameLocks noGrp="1"/>
          </p:cNvGraphicFramePr>
          <p:nvPr>
            <p:extLst>
              <p:ext uri="{D42A27DB-BD31-4B8C-83A1-F6EECF244321}">
                <p14:modId xmlns:p14="http://schemas.microsoft.com/office/powerpoint/2010/main" val="2629600177"/>
              </p:ext>
            </p:extLst>
          </p:nvPr>
        </p:nvGraphicFramePr>
        <p:xfrm>
          <a:off x="827480" y="3036704"/>
          <a:ext cx="7020781" cy="3289797"/>
        </p:xfrm>
        <a:graphic>
          <a:graphicData uri="http://schemas.openxmlformats.org/drawingml/2006/table">
            <a:tbl>
              <a:tblPr firstRow="1" firstCol="1" bandRow="1">
                <a:tableStyleId>{5C22544A-7EE6-4342-B048-85BDC9FD1C3A}</a:tableStyleId>
              </a:tblPr>
              <a:tblGrid>
                <a:gridCol w="1239077">
                  <a:extLst>
                    <a:ext uri="{9D8B030D-6E8A-4147-A177-3AD203B41FA5}">
                      <a16:colId xmlns:a16="http://schemas.microsoft.com/office/drawing/2014/main" val="1465179088"/>
                    </a:ext>
                  </a:extLst>
                </a:gridCol>
                <a:gridCol w="2890852">
                  <a:extLst>
                    <a:ext uri="{9D8B030D-6E8A-4147-A177-3AD203B41FA5}">
                      <a16:colId xmlns:a16="http://schemas.microsoft.com/office/drawing/2014/main" val="4091744834"/>
                    </a:ext>
                  </a:extLst>
                </a:gridCol>
                <a:gridCol w="2890852">
                  <a:extLst>
                    <a:ext uri="{9D8B030D-6E8A-4147-A177-3AD203B41FA5}">
                      <a16:colId xmlns:a16="http://schemas.microsoft.com/office/drawing/2014/main" val="1622810245"/>
                    </a:ext>
                  </a:extLst>
                </a:gridCol>
              </a:tblGrid>
              <a:tr h="457200">
                <a:tc>
                  <a:txBody>
                    <a:bodyPr/>
                    <a:lstStyle/>
                    <a:p>
                      <a:pPr algn="just"/>
                      <a:r>
                        <a:rPr lang="en-US" sz="1500" dirty="0">
                          <a:effectLst/>
                        </a:rPr>
                        <a:t> </a:t>
                      </a:r>
                      <a:endParaRPr lang="it-IT" sz="15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algn="ctr"/>
                      <a:r>
                        <a:rPr lang="en-GB" sz="1500" dirty="0">
                          <a:effectLst/>
                        </a:rPr>
                        <a:t>Helpful</a:t>
                      </a:r>
                      <a:endParaRPr lang="it-IT" sz="1500" dirty="0">
                        <a:effectLst/>
                      </a:endParaRPr>
                    </a:p>
                    <a:p>
                      <a:pPr algn="ctr"/>
                      <a:r>
                        <a:rPr lang="en-GB" sz="1500" dirty="0">
                          <a:effectLst/>
                        </a:rPr>
                        <a:t>to achieve the objective</a:t>
                      </a:r>
                      <a:endParaRPr lang="it-IT" sz="15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nchor="ctr"/>
                </a:tc>
                <a:tc>
                  <a:txBody>
                    <a:bodyPr/>
                    <a:lstStyle/>
                    <a:p>
                      <a:pPr algn="ctr"/>
                      <a:r>
                        <a:rPr lang="en-GB" sz="1500" dirty="0">
                          <a:effectLst/>
                        </a:rPr>
                        <a:t>Harmful</a:t>
                      </a:r>
                      <a:endParaRPr lang="it-IT" sz="1500" dirty="0">
                        <a:effectLst/>
                      </a:endParaRPr>
                    </a:p>
                    <a:p>
                      <a:pPr algn="ctr"/>
                      <a:r>
                        <a:rPr lang="en-GB" sz="1500" dirty="0">
                          <a:effectLst/>
                        </a:rPr>
                        <a:t>to achieve the objective</a:t>
                      </a:r>
                      <a:endParaRPr lang="it-IT" sz="15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nchor="ctr"/>
                </a:tc>
                <a:extLst>
                  <a:ext uri="{0D108BD9-81ED-4DB2-BD59-A6C34878D82A}">
                    <a16:rowId xmlns:a16="http://schemas.microsoft.com/office/drawing/2014/main" val="2239445815"/>
                  </a:ext>
                </a:extLst>
              </a:tr>
              <a:tr h="1384797">
                <a:tc>
                  <a:txBody>
                    <a:bodyPr/>
                    <a:lstStyle/>
                    <a:p>
                      <a:pPr marL="71755" marR="71755" algn="ctr">
                        <a:spcAft>
                          <a:spcPts val="0"/>
                        </a:spcAft>
                      </a:pPr>
                      <a:r>
                        <a:rPr lang="en-GB" sz="1500" dirty="0">
                          <a:effectLst/>
                        </a:rPr>
                        <a:t>Internal Origin</a:t>
                      </a:r>
                      <a:endParaRPr lang="it-IT" sz="1500" dirty="0">
                        <a:effectLst/>
                      </a:endParaRPr>
                    </a:p>
                    <a:p>
                      <a:pPr algn="ctr"/>
                      <a:r>
                        <a:rPr lang="en-GB" sz="1500" dirty="0">
                          <a:effectLst/>
                        </a:rPr>
                        <a:t>(attributes of the organization)</a:t>
                      </a:r>
                      <a:endParaRPr lang="it-IT" sz="15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vert="vert270" anchor="ctr"/>
                </a:tc>
                <a:tc>
                  <a:txBody>
                    <a:bodyPr/>
                    <a:lstStyle/>
                    <a:p>
                      <a:pPr algn="ctr">
                        <a:spcAft>
                          <a:spcPts val="600"/>
                        </a:spcAft>
                      </a:pPr>
                      <a:r>
                        <a:rPr lang="it-IT" sz="1500" b="1" dirty="0" err="1">
                          <a:effectLst/>
                        </a:rPr>
                        <a:t>Strengths</a:t>
                      </a:r>
                      <a:endParaRPr lang="it-IT" sz="1500" b="1" dirty="0">
                        <a:effectLst/>
                      </a:endParaRPr>
                    </a:p>
                    <a:p>
                      <a:pPr marL="342900" lvl="0" indent="-342900" algn="just">
                        <a:buFont typeface="Symbol" panose="05050102010706020507" pitchFamily="18" charset="2"/>
                        <a:buChar char=""/>
                      </a:pPr>
                      <a:r>
                        <a:rPr lang="en-GB" sz="1500" dirty="0">
                          <a:effectLst/>
                        </a:rPr>
                        <a:t>Good level of knowledge of English by students</a:t>
                      </a:r>
                      <a:endParaRPr lang="it-IT" sz="1500" dirty="0">
                        <a:effectLst/>
                      </a:endParaRPr>
                    </a:p>
                    <a:p>
                      <a:pPr marL="342900" lvl="0" indent="-342900" algn="just">
                        <a:buFont typeface="Symbol" panose="05050102010706020507" pitchFamily="18" charset="2"/>
                        <a:buChar char=""/>
                      </a:pPr>
                      <a:r>
                        <a:rPr lang="en-GB" sz="1500" dirty="0">
                          <a:effectLst/>
                        </a:rPr>
                        <a:t>…</a:t>
                      </a:r>
                      <a:endParaRPr lang="it-IT" sz="15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algn="ctr">
                        <a:spcAft>
                          <a:spcPts val="600"/>
                        </a:spcAft>
                      </a:pPr>
                      <a:r>
                        <a:rPr lang="en-GB" sz="1500" b="1" dirty="0">
                          <a:effectLst/>
                        </a:rPr>
                        <a:t>Weaknesses</a:t>
                      </a:r>
                      <a:endParaRPr lang="it-IT" sz="1500" b="1" dirty="0">
                        <a:effectLst/>
                      </a:endParaRPr>
                    </a:p>
                    <a:p>
                      <a:pPr marL="342900" lvl="0" indent="-342900" algn="just">
                        <a:buFont typeface="Symbol" panose="05050102010706020507" pitchFamily="18" charset="2"/>
                        <a:buChar char=""/>
                      </a:pPr>
                      <a:r>
                        <a:rPr lang="en-GB" sz="1500" dirty="0">
                          <a:effectLst/>
                        </a:rPr>
                        <a:t>Outgoing student mobility lower than the average of other universities</a:t>
                      </a:r>
                      <a:endParaRPr lang="it-IT" sz="1500" dirty="0">
                        <a:effectLst/>
                      </a:endParaRPr>
                    </a:p>
                    <a:p>
                      <a:pPr marL="342900" lvl="0" indent="-342900" algn="just">
                        <a:buFont typeface="Symbol" panose="05050102010706020507" pitchFamily="18" charset="2"/>
                        <a:buChar char=""/>
                      </a:pPr>
                      <a:r>
                        <a:rPr lang="en-GB" sz="1500" dirty="0">
                          <a:effectLst/>
                        </a:rPr>
                        <a:t>…</a:t>
                      </a:r>
                      <a:endParaRPr lang="it-IT" sz="15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4203370031"/>
                  </a:ext>
                </a:extLst>
              </a:tr>
              <a:tr h="1428750">
                <a:tc>
                  <a:txBody>
                    <a:bodyPr/>
                    <a:lstStyle/>
                    <a:p>
                      <a:pPr marL="71755" marR="71755" algn="ctr">
                        <a:spcAft>
                          <a:spcPts val="0"/>
                        </a:spcAft>
                      </a:pPr>
                      <a:r>
                        <a:rPr lang="en-GB" sz="1500" dirty="0">
                          <a:effectLst/>
                        </a:rPr>
                        <a:t>External Origin</a:t>
                      </a:r>
                      <a:endParaRPr lang="it-IT" sz="1500" dirty="0">
                        <a:effectLst/>
                      </a:endParaRPr>
                    </a:p>
                    <a:p>
                      <a:pPr marL="71755" marR="71755" algn="ctr">
                        <a:spcAft>
                          <a:spcPts val="0"/>
                        </a:spcAft>
                      </a:pPr>
                      <a:r>
                        <a:rPr lang="en-GB" sz="1500" dirty="0">
                          <a:effectLst/>
                        </a:rPr>
                        <a:t>(attributes of the environment)</a:t>
                      </a:r>
                      <a:endParaRPr lang="it-IT" sz="1500" dirty="0">
                        <a:effectLst/>
                      </a:endParaRPr>
                    </a:p>
                  </a:txBody>
                  <a:tcPr marL="51435" marR="51435" marT="0" marB="0" vert="vert270" anchor="ctr"/>
                </a:tc>
                <a:tc>
                  <a:txBody>
                    <a:bodyPr/>
                    <a:lstStyle/>
                    <a:p>
                      <a:pPr algn="ctr">
                        <a:spcAft>
                          <a:spcPts val="600"/>
                        </a:spcAft>
                      </a:pPr>
                      <a:r>
                        <a:rPr lang="it-IT" sz="1500" b="1" dirty="0" err="1">
                          <a:effectLst/>
                        </a:rPr>
                        <a:t>Opportunities</a:t>
                      </a:r>
                      <a:endParaRPr lang="it-IT" sz="1500" b="1" dirty="0">
                        <a:effectLst/>
                      </a:endParaRPr>
                    </a:p>
                    <a:p>
                      <a:pPr marL="342900" lvl="0" indent="-342900" algn="just">
                        <a:buFont typeface="Symbol" panose="05050102010706020507" pitchFamily="18" charset="2"/>
                        <a:buChar char=""/>
                      </a:pPr>
                      <a:r>
                        <a:rPr lang="en-GB" sz="1500" dirty="0">
                          <a:effectLst/>
                        </a:rPr>
                        <a:t>Ad hoc funding available from the Ministry of University</a:t>
                      </a:r>
                      <a:endParaRPr lang="it-IT" sz="1500" dirty="0">
                        <a:effectLst/>
                      </a:endParaRPr>
                    </a:p>
                    <a:p>
                      <a:pPr marL="342900" lvl="0" indent="-342900" algn="just">
                        <a:buFont typeface="Symbol" panose="05050102010706020507" pitchFamily="18" charset="2"/>
                        <a:buChar char=""/>
                      </a:pPr>
                      <a:r>
                        <a:rPr lang="en-GB" sz="1500" dirty="0">
                          <a:effectLst/>
                        </a:rPr>
                        <a:t>…</a:t>
                      </a:r>
                      <a:endParaRPr lang="it-IT" sz="15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algn="ctr">
                        <a:spcAft>
                          <a:spcPts val="600"/>
                        </a:spcAft>
                      </a:pPr>
                      <a:r>
                        <a:rPr lang="it-IT" sz="1500" dirty="0" err="1">
                          <a:effectLst/>
                        </a:rPr>
                        <a:t>Threats</a:t>
                      </a:r>
                      <a:endParaRPr lang="it-IT" sz="1500" dirty="0">
                        <a:effectLst/>
                      </a:endParaRPr>
                    </a:p>
                    <a:p>
                      <a:pPr marL="342900" lvl="0" indent="-342900" algn="just">
                        <a:buFont typeface="Symbol" panose="05050102010706020507" pitchFamily="18" charset="2"/>
                        <a:buChar char=""/>
                      </a:pPr>
                      <a:r>
                        <a:rPr lang="en-GB" sz="1500" dirty="0">
                          <a:effectLst/>
                        </a:rPr>
                        <a:t>Training courses of the partner Universities poorly compatible with those offered by the University</a:t>
                      </a:r>
                      <a:endParaRPr lang="it-IT" sz="1500" dirty="0">
                        <a:effectLst/>
                      </a:endParaRPr>
                    </a:p>
                    <a:p>
                      <a:pPr marL="342900" lvl="0" indent="-342900" algn="just">
                        <a:buFont typeface="Symbol" panose="05050102010706020507" pitchFamily="18" charset="2"/>
                        <a:buChar char=""/>
                      </a:pPr>
                      <a:r>
                        <a:rPr lang="en-GB" sz="1500" dirty="0">
                          <a:effectLst/>
                        </a:rPr>
                        <a:t>…</a:t>
                      </a:r>
                      <a:endParaRPr lang="it-IT" sz="15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217338659"/>
                  </a:ext>
                </a:extLst>
              </a:tr>
            </a:tbl>
          </a:graphicData>
        </a:graphic>
      </p:graphicFrame>
      <p:sp>
        <p:nvSpPr>
          <p:cNvPr id="5" name="Rettangolo 4">
            <a:extLst>
              <a:ext uri="{FF2B5EF4-FFF2-40B4-BE49-F238E27FC236}">
                <a16:creationId xmlns:a16="http://schemas.microsoft.com/office/drawing/2014/main" id="{B9087784-B3AF-45A3-AC40-299EB796A346}"/>
              </a:ext>
            </a:extLst>
          </p:cNvPr>
          <p:cNvSpPr/>
          <p:nvPr/>
        </p:nvSpPr>
        <p:spPr>
          <a:xfrm>
            <a:off x="683460" y="866701"/>
            <a:ext cx="2313839" cy="553998"/>
          </a:xfrm>
          <a:prstGeom prst="rect">
            <a:avLst/>
          </a:prstGeom>
        </p:spPr>
        <p:txBody>
          <a:bodyPr wrap="none">
            <a:spAutoFit/>
          </a:bodyPr>
          <a:lstStyle/>
          <a:p>
            <a:pPr marL="3334"/>
            <a:r>
              <a:rPr lang="en-GB" sz="3000" b="1" i="1" dirty="0">
                <a:solidFill>
                  <a:prstClr val="black"/>
                </a:solidFill>
                <a:latin typeface="Calibri" panose="020F0502020204030204" pitchFamily="34" charset="0"/>
                <a:cs typeface="Arial" panose="020B0604020202020204" pitchFamily="34" charset="0"/>
              </a:rPr>
              <a:t>SWOT Matrix</a:t>
            </a:r>
            <a:endParaRPr lang="it-IT" sz="30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522190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35</a:t>
            </a:fld>
            <a:endParaRPr lang="it-IT"/>
          </a:p>
        </p:txBody>
      </p:sp>
      <p:sp>
        <p:nvSpPr>
          <p:cNvPr id="4" name="CasellaDiTesto 3">
            <a:extLst>
              <a:ext uri="{FF2B5EF4-FFF2-40B4-BE49-F238E27FC236}">
                <a16:creationId xmlns:a16="http://schemas.microsoft.com/office/drawing/2014/main" id="{7B81192E-05AB-42DC-BB00-8D11FD604052}"/>
              </a:ext>
            </a:extLst>
          </p:cNvPr>
          <p:cNvSpPr txBox="1"/>
          <p:nvPr/>
        </p:nvSpPr>
        <p:spPr>
          <a:xfrm>
            <a:off x="332529" y="1858312"/>
            <a:ext cx="8478942" cy="4178067"/>
          </a:xfrm>
          <a:prstGeom prst="rect">
            <a:avLst/>
          </a:prstGeom>
          <a:noFill/>
        </p:spPr>
        <p:txBody>
          <a:bodyPr wrap="square" rtlCol="0">
            <a:spAutoFit/>
          </a:bodyPr>
          <a:lstStyle/>
          <a:p>
            <a:pPr algn="just"/>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it-IT" sz="2100" dirty="0">
              <a:solidFill>
                <a:srgbClr val="000000"/>
              </a:solidFill>
              <a:latin typeface="Calibri" panose="020F0502020204030204" pitchFamily="34" charset="0"/>
              <a:ea typeface="Calibri" panose="020F0502020204030204" pitchFamily="34" charset="0"/>
            </a:endParaRPr>
          </a:p>
          <a:p>
            <a:pPr algn="just"/>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The </a:t>
            </a:r>
            <a:r>
              <a:rPr lang="en-US" sz="2100" i="1" dirty="0">
                <a:solidFill>
                  <a:srgbClr val="000000"/>
                </a:solidFill>
                <a:latin typeface="Calibri" panose="020F0502020204030204" pitchFamily="34" charset="0"/>
                <a:ea typeface="Calibri" panose="020F0502020204030204" pitchFamily="34" charset="0"/>
                <a:cs typeface="Calibri" panose="020F0502020204030204" pitchFamily="34" charset="0"/>
              </a:rPr>
              <a:t>operational objectives</a:t>
            </a: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for the pursuit of the strategic objectives are defined starting from the combination of the results of the SWOT Analysis, in order to:</a:t>
            </a:r>
            <a:endParaRPr lang="it-IT" sz="2100" dirty="0">
              <a:solidFill>
                <a:srgbClr val="000000"/>
              </a:solidFill>
              <a:latin typeface="Calibri" panose="020F0502020204030204" pitchFamily="34" charset="0"/>
              <a:ea typeface="Calibri" panose="020F0502020204030204" pitchFamily="34" charset="0"/>
            </a:endParaRPr>
          </a:p>
          <a:p>
            <a:pPr algn="just"/>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use and enhance strengths,</a:t>
            </a:r>
            <a:endParaRPr lang="it-IT" sz="2100" dirty="0">
              <a:solidFill>
                <a:srgbClr val="000000"/>
              </a:solidFill>
              <a:latin typeface="Calibri" panose="020F0502020204030204" pitchFamily="34" charset="0"/>
              <a:ea typeface="Calibri" panose="020F0502020204030204" pitchFamily="34" charset="0"/>
            </a:endParaRPr>
          </a:p>
          <a:p>
            <a:pPr algn="just"/>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solve or at least improve weaknesses,</a:t>
            </a:r>
            <a:endParaRPr lang="it-IT" sz="2100" dirty="0">
              <a:solidFill>
                <a:srgbClr val="000000"/>
              </a:solidFill>
              <a:latin typeface="Calibri" panose="020F0502020204030204" pitchFamily="34" charset="0"/>
              <a:ea typeface="Calibri" panose="020F0502020204030204" pitchFamily="34" charset="0"/>
            </a:endParaRPr>
          </a:p>
          <a:p>
            <a:pPr algn="just"/>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exploit and benefit from external opportunities,</a:t>
            </a:r>
            <a:endParaRPr lang="it-IT" sz="2100" dirty="0">
              <a:solidFill>
                <a:srgbClr val="000000"/>
              </a:solidFill>
              <a:latin typeface="Calibri" panose="020F0502020204030204" pitchFamily="34" charset="0"/>
              <a:ea typeface="Calibri" panose="020F0502020204030204" pitchFamily="34" charset="0"/>
            </a:endParaRPr>
          </a:p>
          <a:p>
            <a:pPr algn="just"/>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reduce or at least protect oneself from external threats.</a:t>
            </a:r>
            <a:endParaRPr lang="it-IT" sz="2100" dirty="0">
              <a:solidFill>
                <a:srgbClr val="000000"/>
              </a:solidFill>
              <a:latin typeface="Calibri" panose="020F0502020204030204" pitchFamily="34" charset="0"/>
              <a:ea typeface="Calibri" panose="020F0502020204030204" pitchFamily="34" charset="0"/>
            </a:endParaRPr>
          </a:p>
          <a:p>
            <a:pPr algn="just"/>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it-IT" sz="2100" dirty="0">
              <a:solidFill>
                <a:srgbClr val="000000"/>
              </a:solidFill>
              <a:latin typeface="Calibri" panose="020F0502020204030204" pitchFamily="34" charset="0"/>
              <a:ea typeface="Calibri" panose="020F0502020204030204" pitchFamily="34" charset="0"/>
            </a:endParaRPr>
          </a:p>
          <a:p>
            <a:pPr algn="just"/>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Finally, for each operational objective Actions are defined for its pursuit, taking into account, in particular, both the development potential of the University and the necessary and available resources.</a:t>
            </a:r>
            <a:endParaRPr lang="it-IT" sz="2100" dirty="0">
              <a:solidFill>
                <a:srgbClr val="000000"/>
              </a:solidFill>
              <a:latin typeface="Calibri" panose="020F0502020204030204" pitchFamily="34" charset="0"/>
              <a:ea typeface="Calibri" panose="020F0502020204030204" pitchFamily="34" charset="0"/>
            </a:endParaRPr>
          </a:p>
          <a:p>
            <a:endParaRPr lang="it-IT" sz="1350" dirty="0"/>
          </a:p>
        </p:txBody>
      </p:sp>
      <p:sp>
        <p:nvSpPr>
          <p:cNvPr id="3" name="Rettangolo 2">
            <a:extLst>
              <a:ext uri="{FF2B5EF4-FFF2-40B4-BE49-F238E27FC236}">
                <a16:creationId xmlns:a16="http://schemas.microsoft.com/office/drawing/2014/main" id="{E0498A45-B026-4254-839A-564472A0A631}"/>
              </a:ext>
            </a:extLst>
          </p:cNvPr>
          <p:cNvSpPr/>
          <p:nvPr/>
        </p:nvSpPr>
        <p:spPr>
          <a:xfrm>
            <a:off x="620050" y="901135"/>
            <a:ext cx="7903900" cy="507831"/>
          </a:xfrm>
          <a:prstGeom prst="rect">
            <a:avLst/>
          </a:prstGeom>
        </p:spPr>
        <p:txBody>
          <a:bodyPr wrap="square">
            <a:spAutoFit/>
          </a:bodyPr>
          <a:lstStyle/>
          <a:p>
            <a:pPr algn="just"/>
            <a:r>
              <a:rPr lang="en-US" sz="2700" b="1" i="1" dirty="0">
                <a:solidFill>
                  <a:prstClr val="black"/>
                </a:solidFill>
                <a:latin typeface="Calibri" panose="020F0502020204030204" pitchFamily="34" charset="0"/>
                <a:cs typeface="Arial" panose="020B0604020202020204" pitchFamily="34" charset="0"/>
              </a:rPr>
              <a:t>4.c) Operational objectives and related actions pursuit</a:t>
            </a:r>
            <a:endParaRPr lang="it-IT" sz="27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971270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36</a:t>
            </a:fld>
            <a:endParaRPr lang="it-IT"/>
          </a:p>
        </p:txBody>
      </p:sp>
      <p:sp>
        <p:nvSpPr>
          <p:cNvPr id="3" name="CasellaDiTesto 2">
            <a:extLst>
              <a:ext uri="{FF2B5EF4-FFF2-40B4-BE49-F238E27FC236}">
                <a16:creationId xmlns:a16="http://schemas.microsoft.com/office/drawing/2014/main" id="{F5467077-C0DC-43BF-A560-01F0573C61E8}"/>
              </a:ext>
            </a:extLst>
          </p:cNvPr>
          <p:cNvSpPr txBox="1"/>
          <p:nvPr/>
        </p:nvSpPr>
        <p:spPr>
          <a:xfrm>
            <a:off x="539440" y="1772770"/>
            <a:ext cx="7975910" cy="923330"/>
          </a:xfrm>
          <a:prstGeom prst="rect">
            <a:avLst/>
          </a:prstGeom>
          <a:noFill/>
        </p:spPr>
        <p:txBody>
          <a:bodyPr wrap="square" rtlCol="0">
            <a:spAutoFit/>
          </a:bodyPr>
          <a:lstStyle/>
          <a:p>
            <a:pPr algn="just"/>
            <a:r>
              <a:rPr lang="en-US" b="1" i="1" dirty="0">
                <a:solidFill>
                  <a:srgbClr val="000000"/>
                </a:solidFill>
                <a:latin typeface="Calibri" panose="020F0502020204030204" pitchFamily="34" charset="0"/>
                <a:ea typeface="Calibri" panose="020F0502020204030204" pitchFamily="34" charset="0"/>
                <a:cs typeface="Calibri" panose="020F0502020204030204" pitchFamily="34" charset="0"/>
              </a:rPr>
              <a:t>Operational objective associated with the strategic objective '</a:t>
            </a:r>
            <a:r>
              <a:rPr lang="en-US" b="1" i="1" dirty="0">
                <a:solidFill>
                  <a:srgbClr val="000000"/>
                </a:solidFill>
                <a:latin typeface="Calibri" panose="020F0502020204030204" pitchFamily="34" charset="0"/>
                <a:ea typeface="Calibri" panose="020F0502020204030204" pitchFamily="34" charset="0"/>
              </a:rPr>
              <a:t>Increase in exchange rate and mobility for teachers and students, as well as for technical-administrative staff</a:t>
            </a:r>
            <a:r>
              <a:rPr lang="en-US" b="1" i="1" dirty="0">
                <a:solidFill>
                  <a:srgbClr val="000000"/>
                </a:solidFill>
                <a:latin typeface="Calibri" panose="020F0502020204030204" pitchFamily="34" charset="0"/>
                <a:ea typeface="Calibri" panose="020F0502020204030204" pitchFamily="34" charset="0"/>
                <a:cs typeface="Calibri" panose="020F0502020204030204" pitchFamily="34" charset="0"/>
              </a:rPr>
              <a:t> and related actions</a:t>
            </a:r>
            <a:endParaRPr lang="it-IT" sz="1350" dirty="0"/>
          </a:p>
        </p:txBody>
      </p:sp>
      <p:graphicFrame>
        <p:nvGraphicFramePr>
          <p:cNvPr id="4" name="Tabella 3">
            <a:extLst>
              <a:ext uri="{FF2B5EF4-FFF2-40B4-BE49-F238E27FC236}">
                <a16:creationId xmlns:a16="http://schemas.microsoft.com/office/drawing/2014/main" id="{89312169-7916-4F6C-96B5-D5DFFD69AE33}"/>
              </a:ext>
            </a:extLst>
          </p:cNvPr>
          <p:cNvGraphicFramePr>
            <a:graphicFrameLocks noGrp="1"/>
          </p:cNvGraphicFramePr>
          <p:nvPr>
            <p:extLst>
              <p:ext uri="{D42A27DB-BD31-4B8C-83A1-F6EECF244321}">
                <p14:modId xmlns:p14="http://schemas.microsoft.com/office/powerpoint/2010/main" val="2941367876"/>
              </p:ext>
            </p:extLst>
          </p:nvPr>
        </p:nvGraphicFramePr>
        <p:xfrm>
          <a:off x="983934" y="3260070"/>
          <a:ext cx="7188564" cy="2977321"/>
        </p:xfrm>
        <a:graphic>
          <a:graphicData uri="http://schemas.openxmlformats.org/drawingml/2006/table">
            <a:tbl>
              <a:tblPr firstRow="1" firstCol="1" bandRow="1">
                <a:tableStyleId>{5C22544A-7EE6-4342-B048-85BDC9FD1C3A}</a:tableStyleId>
              </a:tblPr>
              <a:tblGrid>
                <a:gridCol w="2396188">
                  <a:extLst>
                    <a:ext uri="{9D8B030D-6E8A-4147-A177-3AD203B41FA5}">
                      <a16:colId xmlns:a16="http://schemas.microsoft.com/office/drawing/2014/main" val="3344342578"/>
                    </a:ext>
                  </a:extLst>
                </a:gridCol>
                <a:gridCol w="2396188">
                  <a:extLst>
                    <a:ext uri="{9D8B030D-6E8A-4147-A177-3AD203B41FA5}">
                      <a16:colId xmlns:a16="http://schemas.microsoft.com/office/drawing/2014/main" val="4247714926"/>
                    </a:ext>
                  </a:extLst>
                </a:gridCol>
                <a:gridCol w="2396188">
                  <a:extLst>
                    <a:ext uri="{9D8B030D-6E8A-4147-A177-3AD203B41FA5}">
                      <a16:colId xmlns:a16="http://schemas.microsoft.com/office/drawing/2014/main" val="1007467391"/>
                    </a:ext>
                  </a:extLst>
                </a:gridCol>
              </a:tblGrid>
              <a:tr h="377473">
                <a:tc>
                  <a:txBody>
                    <a:bodyPr/>
                    <a:lstStyle/>
                    <a:p>
                      <a:pPr algn="ctr"/>
                      <a:r>
                        <a:rPr lang="it-IT" sz="1800" dirty="0">
                          <a:effectLst/>
                        </a:rPr>
                        <a:t>Strategic </a:t>
                      </a:r>
                      <a:r>
                        <a:rPr lang="it-IT" sz="1800" dirty="0" err="1">
                          <a:effectLst/>
                        </a:rPr>
                        <a:t>Objectives</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nchor="ctr"/>
                </a:tc>
                <a:tc>
                  <a:txBody>
                    <a:bodyPr/>
                    <a:lstStyle/>
                    <a:p>
                      <a:pPr algn="ctr"/>
                      <a:r>
                        <a:rPr lang="it-IT" sz="1800" dirty="0" err="1">
                          <a:effectLst/>
                        </a:rPr>
                        <a:t>Operational</a:t>
                      </a:r>
                      <a:r>
                        <a:rPr lang="it-IT" sz="1800" dirty="0">
                          <a:effectLst/>
                        </a:rPr>
                        <a:t> </a:t>
                      </a:r>
                      <a:r>
                        <a:rPr lang="it-IT" sz="1800" dirty="0" err="1">
                          <a:effectLst/>
                        </a:rPr>
                        <a:t>Objectives</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nchor="ctr"/>
                </a:tc>
                <a:tc>
                  <a:txBody>
                    <a:bodyPr/>
                    <a:lstStyle/>
                    <a:p>
                      <a:pPr algn="ctr"/>
                      <a:r>
                        <a:rPr lang="it-IT" sz="1800" dirty="0">
                          <a:effectLst/>
                        </a:rPr>
                        <a:t>Actions</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nchor="ctr"/>
                </a:tc>
                <a:extLst>
                  <a:ext uri="{0D108BD9-81ED-4DB2-BD59-A6C34878D82A}">
                    <a16:rowId xmlns:a16="http://schemas.microsoft.com/office/drawing/2014/main" val="83405447"/>
                  </a:ext>
                </a:extLst>
              </a:tr>
              <a:tr h="318472">
                <a:tc>
                  <a:txBody>
                    <a:bodyPr/>
                    <a:lstStyle/>
                    <a:p>
                      <a:pPr algn="just"/>
                      <a:r>
                        <a:rPr lang="it-IT" sz="1800" dirty="0">
                          <a:effectLst/>
                        </a:rPr>
                        <a:t>...</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tc>
                <a:tc>
                  <a:txBody>
                    <a:bodyPr/>
                    <a:lstStyle/>
                    <a:p>
                      <a:pPr algn="just"/>
                      <a:r>
                        <a:rPr lang="it-IT" sz="1800" dirty="0">
                          <a:effectLst/>
                        </a:rPr>
                        <a:t>...</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tc>
                <a:tc>
                  <a:txBody>
                    <a:bodyPr/>
                    <a:lstStyle/>
                    <a:p>
                      <a:pPr algn="just"/>
                      <a:r>
                        <a:rPr lang="it-IT" sz="1800">
                          <a:effectLst/>
                        </a:rPr>
                        <a:t>...</a:t>
                      </a:r>
                      <a:endParaRPr lang="it-IT"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tc>
                <a:extLst>
                  <a:ext uri="{0D108BD9-81ED-4DB2-BD59-A6C34878D82A}">
                    <a16:rowId xmlns:a16="http://schemas.microsoft.com/office/drawing/2014/main" val="1817379700"/>
                  </a:ext>
                </a:extLst>
              </a:tr>
              <a:tr h="662980">
                <a:tc rowSpan="3">
                  <a:txBody>
                    <a:bodyPr/>
                    <a:lstStyle/>
                    <a:p>
                      <a:pPr algn="l"/>
                      <a:r>
                        <a:rPr lang="en-US" sz="1800" dirty="0">
                          <a:effectLst/>
                        </a:rPr>
                        <a:t>Increase in the exchange rate and mobility for teachers and students, as well as for technical-administrative staff</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nchor="ctr"/>
                </a:tc>
                <a:tc rowSpan="2">
                  <a:txBody>
                    <a:bodyPr/>
                    <a:lstStyle/>
                    <a:p>
                      <a:pPr algn="l"/>
                      <a:r>
                        <a:rPr lang="en-GB" sz="1800" dirty="0">
                          <a:effectLst/>
                        </a:rPr>
                        <a:t>Increase of outgoing students</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nchor="ctr"/>
                </a:tc>
                <a:tc>
                  <a:txBody>
                    <a:bodyPr/>
                    <a:lstStyle/>
                    <a:p>
                      <a:pPr algn="l"/>
                      <a:r>
                        <a:rPr lang="en-GB" sz="1800" dirty="0">
                          <a:effectLst/>
                        </a:rPr>
                        <a:t>Increase the number of partner Universities</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nchor="ctr"/>
                </a:tc>
                <a:extLst>
                  <a:ext uri="{0D108BD9-81ED-4DB2-BD59-A6C34878D82A}">
                    <a16:rowId xmlns:a16="http://schemas.microsoft.com/office/drawing/2014/main" val="901772491"/>
                  </a:ext>
                </a:extLst>
              </a:tr>
              <a:tr h="662980">
                <a:tc vMerge="1">
                  <a:txBody>
                    <a:bodyPr/>
                    <a:lstStyle/>
                    <a:p>
                      <a:endParaRPr lang="it-IT"/>
                    </a:p>
                  </a:txBody>
                  <a:tcPr/>
                </a:tc>
                <a:tc vMerge="1">
                  <a:txBody>
                    <a:bodyPr/>
                    <a:lstStyle/>
                    <a:p>
                      <a:endParaRPr lang="it-IT"/>
                    </a:p>
                  </a:txBody>
                  <a:tcPr/>
                </a:tc>
                <a:tc>
                  <a:txBody>
                    <a:bodyPr/>
                    <a:lstStyle/>
                    <a:p>
                      <a:pPr algn="l"/>
                      <a:r>
                        <a:rPr lang="en-GB" sz="1800" dirty="0">
                          <a:effectLst/>
                        </a:rPr>
                        <a:t>Increase the budget for outgoing students</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nchor="ctr"/>
                </a:tc>
                <a:extLst>
                  <a:ext uri="{0D108BD9-81ED-4DB2-BD59-A6C34878D82A}">
                    <a16:rowId xmlns:a16="http://schemas.microsoft.com/office/drawing/2014/main" val="1029302570"/>
                  </a:ext>
                </a:extLst>
              </a:tr>
              <a:tr h="636944">
                <a:tc vMerge="1">
                  <a:txBody>
                    <a:bodyPr/>
                    <a:lstStyle/>
                    <a:p>
                      <a:endParaRPr lang="it-IT"/>
                    </a:p>
                  </a:txBody>
                  <a:tcPr/>
                </a:tc>
                <a:tc>
                  <a:txBody>
                    <a:bodyPr/>
                    <a:lstStyle/>
                    <a:p>
                      <a:pPr algn="l"/>
                      <a:r>
                        <a:rPr lang="en-GB" sz="1800" dirty="0">
                          <a:effectLst/>
                        </a:rPr>
                        <a:t>Increase of incoming student</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nchor="ctr"/>
                </a:tc>
                <a:tc>
                  <a:txBody>
                    <a:bodyPr/>
                    <a:lstStyle/>
                    <a:p>
                      <a:pPr algn="l"/>
                      <a:r>
                        <a:rPr lang="en-GB" sz="1800" dirty="0">
                          <a:effectLst/>
                        </a:rPr>
                        <a:t>…</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nchor="ctr"/>
                </a:tc>
                <a:extLst>
                  <a:ext uri="{0D108BD9-81ED-4DB2-BD59-A6C34878D82A}">
                    <a16:rowId xmlns:a16="http://schemas.microsoft.com/office/drawing/2014/main" val="341290558"/>
                  </a:ext>
                </a:extLst>
              </a:tr>
              <a:tr h="318472">
                <a:tc>
                  <a:txBody>
                    <a:bodyPr/>
                    <a:lstStyle/>
                    <a:p>
                      <a:pPr algn="just"/>
                      <a:r>
                        <a:rPr lang="en-US" sz="1800" dirty="0">
                          <a:effectLst/>
                        </a:rPr>
                        <a:t>…</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tc>
                <a:tc>
                  <a:txBody>
                    <a:bodyPr/>
                    <a:lstStyle/>
                    <a:p>
                      <a:pPr algn="just"/>
                      <a:r>
                        <a:rPr lang="en-GB" sz="1800">
                          <a:effectLst/>
                        </a:rPr>
                        <a:t>…</a:t>
                      </a:r>
                      <a:endParaRPr lang="it-IT"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tc>
                <a:tc>
                  <a:txBody>
                    <a:bodyPr/>
                    <a:lstStyle/>
                    <a:p>
                      <a:pPr algn="just"/>
                      <a:r>
                        <a:rPr lang="en-GB" sz="1800" dirty="0">
                          <a:effectLst/>
                        </a:rPr>
                        <a:t>…</a:t>
                      </a:r>
                      <a:endPar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9419" marR="49419" marT="0" marB="0"/>
                </a:tc>
                <a:extLst>
                  <a:ext uri="{0D108BD9-81ED-4DB2-BD59-A6C34878D82A}">
                    <a16:rowId xmlns:a16="http://schemas.microsoft.com/office/drawing/2014/main" val="1390205666"/>
                  </a:ext>
                </a:extLst>
              </a:tr>
            </a:tbl>
          </a:graphicData>
        </a:graphic>
      </p:graphicFrame>
      <p:sp>
        <p:nvSpPr>
          <p:cNvPr id="5" name="Rettangolo 4">
            <a:extLst>
              <a:ext uri="{FF2B5EF4-FFF2-40B4-BE49-F238E27FC236}">
                <a16:creationId xmlns:a16="http://schemas.microsoft.com/office/drawing/2014/main" id="{864DF1FA-6BBC-4CAD-8DEA-511EF62635D2}"/>
              </a:ext>
            </a:extLst>
          </p:cNvPr>
          <p:cNvSpPr/>
          <p:nvPr/>
        </p:nvSpPr>
        <p:spPr>
          <a:xfrm>
            <a:off x="683460" y="954884"/>
            <a:ext cx="1404039" cy="507831"/>
          </a:xfrm>
          <a:prstGeom prst="rect">
            <a:avLst/>
          </a:prstGeom>
        </p:spPr>
        <p:txBody>
          <a:bodyPr wrap="none">
            <a:spAutoFit/>
          </a:bodyPr>
          <a:lstStyle/>
          <a:p>
            <a:r>
              <a:rPr lang="en-US" sz="2700" b="1" i="1" dirty="0">
                <a:solidFill>
                  <a:prstClr val="black"/>
                </a:solidFill>
                <a:latin typeface="Calibri" panose="020F0502020204030204" pitchFamily="34" charset="0"/>
                <a:cs typeface="Arial" panose="020B0604020202020204" pitchFamily="34" charset="0"/>
              </a:rPr>
              <a:t>Example</a:t>
            </a:r>
            <a:endParaRPr lang="it-IT" sz="27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63419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37</a:t>
            </a:fld>
            <a:endParaRPr lang="it-IT"/>
          </a:p>
        </p:txBody>
      </p:sp>
      <p:sp>
        <p:nvSpPr>
          <p:cNvPr id="3" name="CasellaDiTesto 2">
            <a:extLst>
              <a:ext uri="{FF2B5EF4-FFF2-40B4-BE49-F238E27FC236}">
                <a16:creationId xmlns:a16="http://schemas.microsoft.com/office/drawing/2014/main" id="{C45B1ACC-2B72-4161-9F05-CCF6ADC9842D}"/>
              </a:ext>
            </a:extLst>
          </p:cNvPr>
          <p:cNvSpPr txBox="1"/>
          <p:nvPr/>
        </p:nvSpPr>
        <p:spPr>
          <a:xfrm>
            <a:off x="440541" y="1844780"/>
            <a:ext cx="8262918" cy="4355038"/>
          </a:xfrm>
          <a:prstGeom prst="rect">
            <a:avLst/>
          </a:prstGeom>
          <a:noFill/>
        </p:spPr>
        <p:txBody>
          <a:bodyPr wrap="square" rtlCol="0">
            <a:spAutoFit/>
          </a:bodyPr>
          <a:lstStyle/>
          <a:p>
            <a:pPr algn="just">
              <a:spcAft>
                <a:spcPts val="450"/>
              </a:spcAft>
            </a:pP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Finally, the strategic plan should be </a:t>
            </a:r>
            <a:r>
              <a:rPr lang="en-US" sz="2100" b="1" dirty="0">
                <a:solidFill>
                  <a:srgbClr val="000000"/>
                </a:solidFill>
                <a:latin typeface="Calibri" panose="020F0502020204030204" pitchFamily="34" charset="0"/>
                <a:ea typeface="Calibri" panose="020F0502020204030204" pitchFamily="34" charset="0"/>
                <a:cs typeface="Calibri" panose="020F0502020204030204" pitchFamily="34" charset="0"/>
              </a:rPr>
              <a:t>'credible'</a:t>
            </a: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it-IT" sz="2100" dirty="0">
              <a:solidFill>
                <a:srgbClr val="000000"/>
              </a:solidFill>
              <a:latin typeface="Calibri" panose="020F0502020204030204" pitchFamily="34" charset="0"/>
              <a:ea typeface="Calibri" panose="020F0502020204030204" pitchFamily="34" charset="0"/>
            </a:endParaRPr>
          </a:p>
          <a:p>
            <a:pPr algn="just">
              <a:spcAft>
                <a:spcPts val="450"/>
              </a:spcAft>
            </a:pP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To this end, the following information should be associated with each Action identified for the pursuit of operational objectives:</a:t>
            </a:r>
            <a:endParaRPr lang="it-IT" sz="2100" dirty="0">
              <a:solidFill>
                <a:srgbClr val="000000"/>
              </a:solidFill>
              <a:latin typeface="Calibri" panose="020F0502020204030204" pitchFamily="34" charset="0"/>
              <a:ea typeface="Calibri" panose="020F0502020204030204" pitchFamily="34" charset="0"/>
            </a:endParaRPr>
          </a:p>
          <a:p>
            <a:pPr marL="342900" indent="-342900" algn="just">
              <a:spcAft>
                <a:spcPts val="450"/>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the </a:t>
            </a:r>
            <a:r>
              <a:rPr lang="en-US" sz="2100" b="1" dirty="0">
                <a:solidFill>
                  <a:srgbClr val="000000"/>
                </a:solidFill>
                <a:latin typeface="Calibri" panose="020F0502020204030204" pitchFamily="34" charset="0"/>
                <a:ea typeface="Calibri" panose="020F0502020204030204" pitchFamily="34" charset="0"/>
                <a:cs typeface="Calibri" panose="020F0502020204030204" pitchFamily="34" charset="0"/>
              </a:rPr>
              <a:t>responsibilities</a:t>
            </a: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for the pursuit of the objectives and for the management of the Actions for their pursuit,</a:t>
            </a:r>
            <a:endParaRPr lang="it-IT" sz="2100" dirty="0">
              <a:solidFill>
                <a:srgbClr val="000000"/>
              </a:solidFill>
              <a:latin typeface="Calibri" panose="020F0502020204030204" pitchFamily="34" charset="0"/>
              <a:ea typeface="Calibri" panose="020F0502020204030204" pitchFamily="34" charset="0"/>
            </a:endParaRPr>
          </a:p>
          <a:p>
            <a:pPr marL="342900" indent="-342900" algn="just">
              <a:spcAft>
                <a:spcPts val="450"/>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the </a:t>
            </a:r>
            <a:r>
              <a:rPr lang="en-US" sz="2100" b="1" dirty="0">
                <a:solidFill>
                  <a:srgbClr val="000000"/>
                </a:solidFill>
                <a:latin typeface="Calibri" panose="020F0502020204030204" pitchFamily="34" charset="0"/>
                <a:ea typeface="Calibri" panose="020F0502020204030204" pitchFamily="34" charset="0"/>
                <a:cs typeface="Calibri" panose="020F0502020204030204" pitchFamily="34" charset="0"/>
              </a:rPr>
              <a:t>resources</a:t>
            </a: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to be committed / used to achieve the objectives,</a:t>
            </a:r>
            <a:endParaRPr lang="it-IT" sz="2100" dirty="0">
              <a:solidFill>
                <a:srgbClr val="000000"/>
              </a:solidFill>
              <a:latin typeface="Calibri" panose="020F0502020204030204" pitchFamily="34" charset="0"/>
              <a:ea typeface="Calibri" panose="020F0502020204030204" pitchFamily="34" charset="0"/>
            </a:endParaRPr>
          </a:p>
          <a:p>
            <a:pPr marL="342900" indent="-342900" algn="just">
              <a:spcAft>
                <a:spcPts val="450"/>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the </a:t>
            </a:r>
            <a:r>
              <a:rPr lang="en-US" sz="2100" b="1" dirty="0">
                <a:solidFill>
                  <a:srgbClr val="000000"/>
                </a:solidFill>
                <a:latin typeface="Calibri" panose="020F0502020204030204" pitchFamily="34" charset="0"/>
                <a:ea typeface="Calibri" panose="020F0502020204030204" pitchFamily="34" charset="0"/>
                <a:cs typeface="Calibri" panose="020F0502020204030204" pitchFamily="34" charset="0"/>
              </a:rPr>
              <a:t>result indicators,</a:t>
            </a: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 by which one can monitor progress and evaluate the results achieved,</a:t>
            </a:r>
            <a:endParaRPr lang="it-IT" sz="2100" dirty="0">
              <a:solidFill>
                <a:srgbClr val="000000"/>
              </a:solidFill>
              <a:latin typeface="Calibri" panose="020F0502020204030204" pitchFamily="34" charset="0"/>
              <a:ea typeface="Calibri" panose="020F0502020204030204" pitchFamily="34" charset="0"/>
            </a:endParaRPr>
          </a:p>
          <a:p>
            <a:pPr marL="342900" indent="-342900" algn="just">
              <a:spcAft>
                <a:spcPts val="450"/>
              </a:spcAft>
              <a:buFont typeface="Arial" panose="020B0604020202020204" pitchFamily="34" charset="0"/>
              <a:buChar char="•"/>
            </a:pPr>
            <a:r>
              <a:rPr lang="en-US" sz="2100" b="1" dirty="0">
                <a:solidFill>
                  <a:srgbClr val="000000"/>
                </a:solidFill>
                <a:latin typeface="Calibri" panose="020F0502020204030204" pitchFamily="34" charset="0"/>
                <a:ea typeface="Calibri" panose="020F0502020204030204" pitchFamily="34" charset="0"/>
                <a:cs typeface="Calibri" panose="020F0502020204030204" pitchFamily="34" charset="0"/>
              </a:rPr>
              <a:t>result and time targets</a:t>
            </a:r>
            <a:r>
              <a:rPr lang="en-US" sz="2100" dirty="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it-IT" sz="2100" dirty="0">
              <a:solidFill>
                <a:srgbClr val="000000"/>
              </a:solidFill>
              <a:latin typeface="Calibri" panose="020F0502020204030204" pitchFamily="34" charset="0"/>
              <a:ea typeface="Calibri" panose="020F0502020204030204" pitchFamily="34" charset="0"/>
            </a:endParaRPr>
          </a:p>
          <a:p>
            <a:r>
              <a:rPr lang="en-US" sz="2100" dirty="0">
                <a:latin typeface="Calibri" panose="020F0502020204030204" pitchFamily="34" charset="0"/>
                <a:ea typeface="Calibri" panose="020F0502020204030204" pitchFamily="34" charset="0"/>
              </a:rPr>
              <a:t>In addition, </a:t>
            </a:r>
            <a:r>
              <a:rPr lang="en-US" sz="2100" b="1" dirty="0">
                <a:latin typeface="Calibri" panose="020F0502020204030204" pitchFamily="34" charset="0"/>
                <a:ea typeface="Calibri" panose="020F0502020204030204" pitchFamily="34" charset="0"/>
              </a:rPr>
              <a:t>'intermediate' objectives</a:t>
            </a:r>
            <a:r>
              <a:rPr lang="en-US" sz="2100" dirty="0">
                <a:latin typeface="Calibri" panose="020F0502020204030204" pitchFamily="34" charset="0"/>
                <a:ea typeface="Calibri" panose="020F0502020204030204" pitchFamily="34" charset="0"/>
              </a:rPr>
              <a:t> could be defined (for example, result targets to be achieved annually), together with the </a:t>
            </a:r>
            <a:r>
              <a:rPr lang="en-US" sz="2100" b="1" dirty="0">
                <a:latin typeface="Calibri" panose="020F0502020204030204" pitchFamily="34" charset="0"/>
                <a:ea typeface="Calibri" panose="020F0502020204030204" pitchFamily="34" charset="0"/>
              </a:rPr>
              <a:t>responsibilities</a:t>
            </a:r>
            <a:r>
              <a:rPr lang="en-US" sz="2100" dirty="0">
                <a:latin typeface="Calibri" panose="020F0502020204030204" pitchFamily="34" charset="0"/>
                <a:ea typeface="Calibri" panose="020F0502020204030204" pitchFamily="34" charset="0"/>
              </a:rPr>
              <a:t> and methods of related monitoring.</a:t>
            </a:r>
            <a:endParaRPr lang="it-IT" sz="2100" dirty="0"/>
          </a:p>
        </p:txBody>
      </p:sp>
    </p:spTree>
    <p:extLst>
      <p:ext uri="{BB962C8B-B14F-4D97-AF65-F5344CB8AC3E}">
        <p14:creationId xmlns:p14="http://schemas.microsoft.com/office/powerpoint/2010/main" val="37406851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EBDFA0F-64EF-47CD-A274-ED62B0F57916}"/>
              </a:ext>
            </a:extLst>
          </p:cNvPr>
          <p:cNvSpPr>
            <a:spLocks noGrp="1"/>
          </p:cNvSpPr>
          <p:nvPr>
            <p:ph type="sldNum" sz="quarter" idx="12"/>
          </p:nvPr>
        </p:nvSpPr>
        <p:spPr/>
        <p:txBody>
          <a:bodyPr/>
          <a:lstStyle/>
          <a:p>
            <a:fld id="{16C683A2-589D-42C0-B3C0-BD9166839D44}" type="slidenum">
              <a:rPr lang="it-IT" smtClean="0"/>
              <a:t>38</a:t>
            </a:fld>
            <a:endParaRPr lang="it-IT"/>
          </a:p>
        </p:txBody>
      </p:sp>
      <p:graphicFrame>
        <p:nvGraphicFramePr>
          <p:cNvPr id="6" name="Tabella 5">
            <a:extLst>
              <a:ext uri="{FF2B5EF4-FFF2-40B4-BE49-F238E27FC236}">
                <a16:creationId xmlns:a16="http://schemas.microsoft.com/office/drawing/2014/main" id="{4CE7B46F-F108-44A1-A092-03E7F4277DDD}"/>
              </a:ext>
            </a:extLst>
          </p:cNvPr>
          <p:cNvGraphicFramePr>
            <a:graphicFrameLocks noGrp="1"/>
          </p:cNvGraphicFramePr>
          <p:nvPr>
            <p:extLst>
              <p:ext uri="{D42A27DB-BD31-4B8C-83A1-F6EECF244321}">
                <p14:modId xmlns:p14="http://schemas.microsoft.com/office/powerpoint/2010/main" val="142743215"/>
              </p:ext>
            </p:extLst>
          </p:nvPr>
        </p:nvGraphicFramePr>
        <p:xfrm>
          <a:off x="1547580" y="2319878"/>
          <a:ext cx="5675997" cy="4219036"/>
        </p:xfrm>
        <a:graphic>
          <a:graphicData uri="http://schemas.openxmlformats.org/drawingml/2006/table">
            <a:tbl>
              <a:tblPr firstRow="1" firstCol="1" bandRow="1">
                <a:tableStyleId>{5C22544A-7EE6-4342-B048-85BDC9FD1C3A}</a:tableStyleId>
              </a:tblPr>
              <a:tblGrid>
                <a:gridCol w="1068549">
                  <a:extLst>
                    <a:ext uri="{9D8B030D-6E8A-4147-A177-3AD203B41FA5}">
                      <a16:colId xmlns:a16="http://schemas.microsoft.com/office/drawing/2014/main" val="2266599098"/>
                    </a:ext>
                  </a:extLst>
                </a:gridCol>
                <a:gridCol w="657724">
                  <a:extLst>
                    <a:ext uri="{9D8B030D-6E8A-4147-A177-3AD203B41FA5}">
                      <a16:colId xmlns:a16="http://schemas.microsoft.com/office/drawing/2014/main" val="3734822647"/>
                    </a:ext>
                  </a:extLst>
                </a:gridCol>
                <a:gridCol w="658400">
                  <a:extLst>
                    <a:ext uri="{9D8B030D-6E8A-4147-A177-3AD203B41FA5}">
                      <a16:colId xmlns:a16="http://schemas.microsoft.com/office/drawing/2014/main" val="262623798"/>
                    </a:ext>
                  </a:extLst>
                </a:gridCol>
                <a:gridCol w="658400">
                  <a:extLst>
                    <a:ext uri="{9D8B030D-6E8A-4147-A177-3AD203B41FA5}">
                      <a16:colId xmlns:a16="http://schemas.microsoft.com/office/drawing/2014/main" val="1193873690"/>
                    </a:ext>
                  </a:extLst>
                </a:gridCol>
                <a:gridCol w="657724">
                  <a:extLst>
                    <a:ext uri="{9D8B030D-6E8A-4147-A177-3AD203B41FA5}">
                      <a16:colId xmlns:a16="http://schemas.microsoft.com/office/drawing/2014/main" val="314708904"/>
                    </a:ext>
                  </a:extLst>
                </a:gridCol>
                <a:gridCol w="658400">
                  <a:extLst>
                    <a:ext uri="{9D8B030D-6E8A-4147-A177-3AD203B41FA5}">
                      <a16:colId xmlns:a16="http://schemas.microsoft.com/office/drawing/2014/main" val="1355664578"/>
                    </a:ext>
                  </a:extLst>
                </a:gridCol>
                <a:gridCol w="658400">
                  <a:extLst>
                    <a:ext uri="{9D8B030D-6E8A-4147-A177-3AD203B41FA5}">
                      <a16:colId xmlns:a16="http://schemas.microsoft.com/office/drawing/2014/main" val="2457541362"/>
                    </a:ext>
                  </a:extLst>
                </a:gridCol>
                <a:gridCol w="658400">
                  <a:extLst>
                    <a:ext uri="{9D8B030D-6E8A-4147-A177-3AD203B41FA5}">
                      <a16:colId xmlns:a16="http://schemas.microsoft.com/office/drawing/2014/main" val="497223221"/>
                    </a:ext>
                  </a:extLst>
                </a:gridCol>
              </a:tblGrid>
              <a:tr h="1429109">
                <a:tc>
                  <a:txBody>
                    <a:bodyPr/>
                    <a:lstStyle/>
                    <a:p>
                      <a:pPr algn="ctr"/>
                      <a:r>
                        <a:rPr lang="it-IT" sz="1500" dirty="0">
                          <a:effectLst/>
                        </a:rPr>
                        <a:t>Actions</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71755" marR="71755" algn="ctr">
                        <a:spcAft>
                          <a:spcPts val="0"/>
                        </a:spcAft>
                      </a:pPr>
                      <a:r>
                        <a:rPr lang="it-IT" sz="1500" dirty="0" err="1">
                          <a:effectLst/>
                        </a:rPr>
                        <a:t>Responsibilities</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it-IT" sz="1500">
                          <a:effectLst/>
                        </a:rPr>
                        <a:t>Resources</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it-IT" sz="1500">
                          <a:effectLst/>
                        </a:rPr>
                        <a:t>Result indicators</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it-IT" sz="1500">
                          <a:effectLst/>
                        </a:rPr>
                        <a:t>Result targets</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it-IT" sz="1500">
                          <a:effectLst/>
                        </a:rPr>
                        <a:t>Time targets</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it-IT" sz="1500">
                          <a:effectLst/>
                        </a:rPr>
                        <a:t>Intermediate objectives</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it-IT" sz="1500">
                          <a:effectLst/>
                        </a:rPr>
                        <a:t>Monitoring</a:t>
                      </a:r>
                    </a:p>
                    <a:p>
                      <a:pPr marL="71755" marR="71755" algn="ctr">
                        <a:spcAft>
                          <a:spcPts val="0"/>
                        </a:spcAft>
                      </a:pPr>
                      <a:r>
                        <a:rPr lang="it-IT" sz="1500">
                          <a:effectLst/>
                        </a:rPr>
                        <a:t>responsibilities</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extLst>
                  <a:ext uri="{0D108BD9-81ED-4DB2-BD59-A6C34878D82A}">
                    <a16:rowId xmlns:a16="http://schemas.microsoft.com/office/drawing/2014/main" val="2908421505"/>
                  </a:ext>
                </a:extLst>
              </a:tr>
              <a:tr h="300733">
                <a:tc>
                  <a:txBody>
                    <a:bodyPr/>
                    <a:lstStyle/>
                    <a:p>
                      <a:pPr algn="just"/>
                      <a:r>
                        <a:rPr lang="it-IT" sz="1500">
                          <a:effectLst/>
                        </a:rPr>
                        <a:t>...</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337362744"/>
                  </a:ext>
                </a:extLst>
              </a:tr>
              <a:tr h="2188461">
                <a:tc>
                  <a:txBody>
                    <a:bodyPr/>
                    <a:lstStyle/>
                    <a:p>
                      <a:pPr algn="l"/>
                      <a:r>
                        <a:rPr lang="en-GB" sz="1500" dirty="0">
                          <a:effectLst/>
                        </a:rPr>
                        <a:t>Increase the number of partner Universities</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71755" marR="71755" algn="ctr">
                        <a:spcAft>
                          <a:spcPts val="0"/>
                        </a:spcAft>
                      </a:pPr>
                      <a:r>
                        <a:rPr lang="en-GB" sz="1500">
                          <a:effectLst/>
                        </a:rPr>
                        <a:t>Deputy Rector for internationalization</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en-GB" sz="1500">
                          <a:effectLst/>
                        </a:rPr>
                        <a:t>-</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en-GB" sz="1500" dirty="0">
                          <a:effectLst/>
                        </a:rPr>
                        <a:t>Number of new partner Universities </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en-GB" sz="1500" dirty="0">
                          <a:effectLst/>
                        </a:rPr>
                        <a:t>At least 10 new partner Universities</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en-GB" sz="1500" dirty="0">
                          <a:effectLst/>
                        </a:rPr>
                        <a:t>Two years</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en-GB" sz="1500" dirty="0">
                          <a:effectLst/>
                        </a:rPr>
                        <a:t>Five new partner Universities after the first year</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tc>
                  <a:txBody>
                    <a:bodyPr/>
                    <a:lstStyle/>
                    <a:p>
                      <a:pPr marL="71755" marR="71755" algn="ctr">
                        <a:spcAft>
                          <a:spcPts val="0"/>
                        </a:spcAft>
                      </a:pPr>
                      <a:r>
                        <a:rPr lang="en-GB" sz="1500">
                          <a:effectLst/>
                        </a:rPr>
                        <a:t>Deputy Rector for internationalization</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vert="vert270" anchor="ctr"/>
                </a:tc>
                <a:extLst>
                  <a:ext uri="{0D108BD9-81ED-4DB2-BD59-A6C34878D82A}">
                    <a16:rowId xmlns:a16="http://schemas.microsoft.com/office/drawing/2014/main" val="2363005629"/>
                  </a:ext>
                </a:extLst>
              </a:tr>
              <a:tr h="300733">
                <a:tc>
                  <a:txBody>
                    <a:bodyPr/>
                    <a:lstStyle/>
                    <a:p>
                      <a:pPr algn="just"/>
                      <a:r>
                        <a:rPr lang="it-IT" sz="1500">
                          <a:effectLst/>
                        </a:rPr>
                        <a:t>...</a:t>
                      </a:r>
                      <a:endParaRPr lang="it-IT"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r>
                        <a:rPr lang="it-IT" sz="1500" dirty="0">
                          <a:effectLst/>
                        </a:rPr>
                        <a:t>...</a:t>
                      </a:r>
                      <a:endParaRPr lang="it-IT"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858386438"/>
                  </a:ext>
                </a:extLst>
              </a:tr>
            </a:tbl>
          </a:graphicData>
        </a:graphic>
      </p:graphicFrame>
      <p:sp>
        <p:nvSpPr>
          <p:cNvPr id="7" name="CasellaDiTesto 6">
            <a:extLst>
              <a:ext uri="{FF2B5EF4-FFF2-40B4-BE49-F238E27FC236}">
                <a16:creationId xmlns:a16="http://schemas.microsoft.com/office/drawing/2014/main" id="{DEA6BF5E-3998-4161-8451-C6181DD9D501}"/>
              </a:ext>
            </a:extLst>
          </p:cNvPr>
          <p:cNvSpPr txBox="1"/>
          <p:nvPr/>
        </p:nvSpPr>
        <p:spPr>
          <a:xfrm>
            <a:off x="332529" y="1497855"/>
            <a:ext cx="8478942" cy="707886"/>
          </a:xfrm>
          <a:prstGeom prst="rect">
            <a:avLst/>
          </a:prstGeom>
          <a:noFill/>
        </p:spPr>
        <p:txBody>
          <a:bodyPr wrap="square" rtlCol="0">
            <a:spAutoFit/>
          </a:bodyPr>
          <a:lstStyle/>
          <a:p>
            <a:pPr algn="just"/>
            <a:r>
              <a:rPr lang="en-US" sz="2000" b="1" i="1" dirty="0">
                <a:solidFill>
                  <a:srgbClr val="000000"/>
                </a:solidFill>
                <a:latin typeface="Calibri" panose="020F0502020204030204" pitchFamily="34" charset="0"/>
                <a:ea typeface="Calibri" panose="020F0502020204030204" pitchFamily="34" charset="0"/>
                <a:cs typeface="Calibri" panose="020F0502020204030204" pitchFamily="34" charset="0"/>
              </a:rPr>
              <a:t> Information aimed at operational objective “</a:t>
            </a:r>
            <a:r>
              <a:rPr lang="en-GB" sz="2000" b="1" i="1" dirty="0">
                <a:solidFill>
                  <a:srgbClr val="000000"/>
                </a:solidFill>
                <a:latin typeface="Calibri" panose="020F0502020204030204" pitchFamily="34" charset="0"/>
                <a:ea typeface="Calibri" panose="020F0502020204030204" pitchFamily="34" charset="0"/>
                <a:cs typeface="Calibri" panose="020F0502020204030204" pitchFamily="34" charset="0"/>
              </a:rPr>
              <a:t>Increase the number of partner Universities</a:t>
            </a:r>
            <a:r>
              <a:rPr lang="en-US" sz="2000" b="1" i="1" dirty="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it-IT" sz="2000" dirty="0">
              <a:solidFill>
                <a:srgbClr val="000000"/>
              </a:solidFill>
              <a:latin typeface="Calibri" panose="020F0502020204030204" pitchFamily="34" charset="0"/>
              <a:ea typeface="Calibri" panose="020F0502020204030204" pitchFamily="34" charset="0"/>
            </a:endParaRPr>
          </a:p>
        </p:txBody>
      </p:sp>
      <p:sp>
        <p:nvSpPr>
          <p:cNvPr id="3" name="Rettangolo 2">
            <a:extLst>
              <a:ext uri="{FF2B5EF4-FFF2-40B4-BE49-F238E27FC236}">
                <a16:creationId xmlns:a16="http://schemas.microsoft.com/office/drawing/2014/main" id="{0D216815-65BF-4B28-BD98-13503B72BC14}"/>
              </a:ext>
            </a:extLst>
          </p:cNvPr>
          <p:cNvSpPr/>
          <p:nvPr/>
        </p:nvSpPr>
        <p:spPr>
          <a:xfrm>
            <a:off x="683460" y="902178"/>
            <a:ext cx="1404039" cy="507831"/>
          </a:xfrm>
          <a:prstGeom prst="rect">
            <a:avLst/>
          </a:prstGeom>
        </p:spPr>
        <p:txBody>
          <a:bodyPr wrap="none">
            <a:spAutoFit/>
          </a:bodyPr>
          <a:lstStyle/>
          <a:p>
            <a:r>
              <a:rPr lang="en-US" sz="2700" b="1" i="1" dirty="0">
                <a:solidFill>
                  <a:prstClr val="black"/>
                </a:solidFill>
                <a:latin typeface="Calibri" panose="020F0502020204030204" pitchFamily="34" charset="0"/>
                <a:cs typeface="Arial" panose="020B0604020202020204" pitchFamily="34" charset="0"/>
              </a:rPr>
              <a:t>Example</a:t>
            </a:r>
            <a:endParaRPr lang="it-IT" sz="27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233280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611450" y="836640"/>
            <a:ext cx="6984970" cy="720100"/>
          </a:xfrm>
        </p:spPr>
        <p:txBody>
          <a:bodyPr lIns="72000" tIns="72000" bIns="72000" anchor="ctr" anchorCtr="1">
            <a:noAutofit/>
          </a:bodyPr>
          <a:lstStyle/>
          <a:p>
            <a:pPr>
              <a:lnSpc>
                <a:spcPct val="100000"/>
              </a:lnSpc>
            </a:pPr>
            <a:r>
              <a:rPr lang="de-DE" sz="4000" b="1" i="1" dirty="0" err="1">
                <a:solidFill>
                  <a:schemeClr val="accent1">
                    <a:lumMod val="50000"/>
                  </a:schemeClr>
                </a:solidFill>
                <a:effectLst>
                  <a:outerShdw blurRad="38100" dist="38100" dir="2700000" algn="tl">
                    <a:srgbClr val="000000">
                      <a:alpha val="43137"/>
                    </a:srgbClr>
                  </a:outerShdw>
                </a:effectLst>
              </a:rPr>
              <a:t>Thank</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you</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for</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your</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kind</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attention</a:t>
            </a:r>
            <a:r>
              <a:rPr lang="de-DE" sz="4000" b="1" i="1" dirty="0">
                <a:solidFill>
                  <a:schemeClr val="accent1">
                    <a:lumMod val="50000"/>
                  </a:schemeClr>
                </a:solidFill>
                <a:effectLst>
                  <a:outerShdw blurRad="38100" dist="38100" dir="2700000" algn="tl">
                    <a:srgbClr val="000000">
                      <a:alpha val="43137"/>
                    </a:srgbClr>
                  </a:outerShdw>
                </a:effectLst>
              </a:rPr>
              <a:t>!</a:t>
            </a:r>
          </a:p>
        </p:txBody>
      </p:sp>
      <p:sp>
        <p:nvSpPr>
          <p:cNvPr id="22" name="Rectangle 1">
            <a:extLst>
              <a:ext uri="{FF2B5EF4-FFF2-40B4-BE49-F238E27FC236}">
                <a16:creationId xmlns:a16="http://schemas.microsoft.com/office/drawing/2014/main" id="{DABCCAB3-1261-4F5D-A7F4-0C93AD5B4D58}"/>
              </a:ext>
            </a:extLst>
          </p:cNvPr>
          <p:cNvSpPr>
            <a:spLocks noChangeArrowheads="1"/>
          </p:cNvSpPr>
          <p:nvPr/>
        </p:nvSpPr>
        <p:spPr bwMode="auto">
          <a:xfrm>
            <a:off x="1" y="924513"/>
            <a:ext cx="13858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9" tIns="0" rIns="68589" bIns="0" numCol="1" anchor="ctr" anchorCtr="0" compatLnSpc="1">
            <a:prstTxWarp prst="textNoShape">
              <a:avLst/>
            </a:prstTxWarp>
            <a:spAutoFit/>
          </a:bodyPr>
          <a:lstStyle/>
          <a:p>
            <a:pPr marL="0" marR="0" lvl="0" indent="0" algn="l" defTabSz="685891" rtl="0" eaLnBrk="0" fontAlgn="base" latinLnBrk="0" hangingPunct="0">
              <a:lnSpc>
                <a:spcPct val="100000"/>
              </a:lnSpc>
              <a:spcBef>
                <a:spcPct val="0"/>
              </a:spcBef>
              <a:spcAft>
                <a:spcPct val="0"/>
              </a:spcAft>
              <a:buClrTx/>
              <a:buSzTx/>
              <a:buFontTx/>
              <a:buNone/>
              <a:tabLst/>
              <a:defRPr/>
            </a:pPr>
            <a:endParaRPr kumimoji="0" lang="es-ES" altLang="es-ES" sz="135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 name="Rettangolo 1">
            <a:extLst>
              <a:ext uri="{FF2B5EF4-FFF2-40B4-BE49-F238E27FC236}">
                <a16:creationId xmlns:a16="http://schemas.microsoft.com/office/drawing/2014/main" id="{11D91708-2291-4FFA-B3E4-64DE5CFC085A}"/>
              </a:ext>
            </a:extLst>
          </p:cNvPr>
          <p:cNvSpPr/>
          <p:nvPr/>
        </p:nvSpPr>
        <p:spPr>
          <a:xfrm>
            <a:off x="1691600" y="2779313"/>
            <a:ext cx="5760800" cy="2246769"/>
          </a:xfrm>
          <a:prstGeom prst="rect">
            <a:avLst/>
          </a:prstGeom>
        </p:spPr>
        <p:txBody>
          <a:bodyPr wrap="square">
            <a:spAutoFit/>
          </a:bodyPr>
          <a:lstStyle/>
          <a:p>
            <a:pPr lvl="0" algn="ctr"/>
            <a:r>
              <a:rPr lang="de-DE" sz="2800" b="1" dirty="0">
                <a:solidFill>
                  <a:prstClr val="black"/>
                </a:solidFill>
                <a:latin typeface="Calibri Light" panose="020F0302020204030204"/>
              </a:rPr>
              <a:t>a.squarzoni@unige.it</a:t>
            </a:r>
          </a:p>
          <a:p>
            <a:pPr lvl="0" algn="ctr"/>
            <a:r>
              <a:rPr lang="de-DE" sz="2800" b="1" dirty="0">
                <a:solidFill>
                  <a:prstClr val="black"/>
                </a:solidFill>
                <a:latin typeface="Calibri Light" panose="020F0302020204030204"/>
              </a:rPr>
              <a:t>musaio@unige.it </a:t>
            </a:r>
          </a:p>
          <a:p>
            <a:pPr lvl="0" algn="ctr"/>
            <a:endParaRPr lang="de-DE" sz="2800" b="1" dirty="0">
              <a:solidFill>
                <a:prstClr val="black"/>
              </a:solidFill>
              <a:latin typeface="Calibri Light" panose="020F0302020204030204"/>
            </a:endParaRPr>
          </a:p>
          <a:p>
            <a:pPr lvl="0" algn="ctr"/>
            <a:r>
              <a:rPr lang="de-DE" sz="2800" b="1" dirty="0">
                <a:solidFill>
                  <a:prstClr val="black"/>
                </a:solidFill>
                <a:latin typeface="Calibri Light" panose="020F0302020204030204"/>
              </a:rPr>
              <a:t>https://erasmus-merge.eu/</a:t>
            </a:r>
          </a:p>
          <a:p>
            <a:pPr lvl="0" algn="ctr"/>
            <a:r>
              <a:rPr lang="de-DE" sz="2800" b="1" dirty="0">
                <a:solidFill>
                  <a:prstClr val="black"/>
                </a:solidFill>
                <a:latin typeface="Calibri Light" panose="020F0302020204030204"/>
              </a:rPr>
              <a:t>https://unige.it/internationalstrategies</a:t>
            </a:r>
          </a:p>
        </p:txBody>
      </p:sp>
      <p:sp>
        <p:nvSpPr>
          <p:cNvPr id="3" name="Rettangolo 2">
            <a:extLst>
              <a:ext uri="{FF2B5EF4-FFF2-40B4-BE49-F238E27FC236}">
                <a16:creationId xmlns:a16="http://schemas.microsoft.com/office/drawing/2014/main" id="{689D456D-114A-4F2F-A5B9-34C920F5DC04}"/>
              </a:ext>
            </a:extLst>
          </p:cNvPr>
          <p:cNvSpPr/>
          <p:nvPr/>
        </p:nvSpPr>
        <p:spPr>
          <a:xfrm>
            <a:off x="1547580" y="5805330"/>
            <a:ext cx="6048840" cy="707886"/>
          </a:xfrm>
          <a:prstGeom prst="rect">
            <a:avLst/>
          </a:prstGeom>
        </p:spPr>
        <p:txBody>
          <a:bodyPr wrap="square">
            <a:spAutoFit/>
          </a:bodyPr>
          <a:lstStyle/>
          <a:p>
            <a:r>
              <a:rPr lang="en-GB" sz="1000" dirty="0">
                <a:solidFill>
                  <a:srgbClr val="0070C0"/>
                </a:solidFill>
                <a:latin typeface="Arial" panose="020B0604020202020204" pitchFamily="34" charset="0"/>
                <a:ea typeface="Times New Roman" panose="02020603050405020304" pitchFamily="18" charset="0"/>
                <a:cs typeface="Arial" panose="020B0604020202020204" pitchFamily="34" charset="0"/>
              </a:rPr>
              <a:t>Project number:  610391-EPP-1-2019-1-IT-EPPKA2-CBHE-JP</a:t>
            </a:r>
            <a:endParaRPr lang="it-IT" sz="1000" dirty="0">
              <a:latin typeface="Arial" panose="020B0604020202020204" pitchFamily="34" charset="0"/>
              <a:ea typeface="Times New Roman" panose="02020603050405020304" pitchFamily="18" charset="0"/>
              <a:cs typeface="Times New Roman" panose="02020603050405020304" pitchFamily="18" charset="0"/>
            </a:endParaRPr>
          </a:p>
          <a:p>
            <a:pPr algn="just"/>
            <a:r>
              <a:rPr lang="en-GB" sz="1000" i="1" dirty="0">
                <a:solidFill>
                  <a:srgbClr val="0070C0"/>
                </a:solidFill>
                <a:latin typeface="Arial" panose="020B0604020202020204" pitchFamily="34" charset="0"/>
                <a:ea typeface="Times New Roman" panose="02020603050405020304" pitchFamily="18" charset="0"/>
                <a:cs typeface="Arial" panose="020B0604020202020204" pitchFamily="34" charset="0"/>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it-IT" sz="10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6150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DA4A06B-4F1B-48AD-BD4E-58C01CC7BC1D}"/>
              </a:ext>
            </a:extLst>
          </p:cNvPr>
          <p:cNvSpPr txBox="1"/>
          <p:nvPr/>
        </p:nvSpPr>
        <p:spPr>
          <a:xfrm>
            <a:off x="413538" y="2132820"/>
            <a:ext cx="8316924" cy="3238322"/>
          </a:xfrm>
          <a:prstGeom prst="rect">
            <a:avLst/>
          </a:prstGeom>
          <a:noFill/>
        </p:spPr>
        <p:txBody>
          <a:bodyPr wrap="square" rtlCol="0">
            <a:spAutoFit/>
          </a:bodyPr>
          <a:lstStyle/>
          <a:p>
            <a:pPr algn="just">
              <a:lnSpc>
                <a:spcPct val="90000"/>
              </a:lnSpc>
              <a:spcAft>
                <a:spcPts val="450"/>
              </a:spcAft>
            </a:pPr>
            <a:r>
              <a:rPr lang="en-GB" sz="2100">
                <a:ea typeface="Calibri" panose="020F0502020204030204" pitchFamily="34" charset="0"/>
                <a:cs typeface="Arial" panose="020B0604020202020204" pitchFamily="34" charset="0"/>
              </a:rPr>
              <a:t>Looking at the global context, we can list from the IAU analysis the following 5 priority objectives to be achieved through internationalization actions:</a:t>
            </a:r>
          </a:p>
          <a:p>
            <a:pPr marL="214313" indent="-214313" algn="just">
              <a:lnSpc>
                <a:spcPct val="90000"/>
              </a:lnSpc>
              <a:spcAft>
                <a:spcPts val="450"/>
              </a:spcAft>
              <a:buFont typeface="Arial" panose="020B0604020202020204" pitchFamily="34" charset="0"/>
              <a:buChar char="•"/>
            </a:pPr>
            <a:r>
              <a:rPr lang="en-GB" sz="2100" i="1">
                <a:ea typeface="Calibri" panose="020F0502020204030204" pitchFamily="34" charset="0"/>
                <a:cs typeface="Arial" panose="020B0604020202020204" pitchFamily="34" charset="0"/>
              </a:rPr>
              <a:t>student's increased international awareness and engagement with global issues;</a:t>
            </a:r>
            <a:endParaRPr lang="en-GB" sz="2100">
              <a:ea typeface="Calibri" panose="020F0502020204030204" pitchFamily="34" charset="0"/>
              <a:cs typeface="Arial" panose="020B0604020202020204" pitchFamily="34" charset="0"/>
            </a:endParaRPr>
          </a:p>
          <a:p>
            <a:pPr marL="214313" indent="-214313" algn="just">
              <a:lnSpc>
                <a:spcPct val="90000"/>
              </a:lnSpc>
              <a:spcAft>
                <a:spcPts val="450"/>
              </a:spcAft>
              <a:buFont typeface="Arial" panose="020B0604020202020204" pitchFamily="34" charset="0"/>
              <a:buChar char="•"/>
            </a:pPr>
            <a:r>
              <a:rPr lang="en-GB" sz="2100" i="1">
                <a:ea typeface="Calibri" panose="020F0502020204030204" pitchFamily="34" charset="0"/>
                <a:cs typeface="Arial" panose="020B0604020202020204" pitchFamily="34" charset="0"/>
              </a:rPr>
              <a:t>improved quality of teaching and learning;</a:t>
            </a:r>
            <a:endParaRPr lang="en-GB" sz="2100">
              <a:ea typeface="Calibri" panose="020F0502020204030204" pitchFamily="34" charset="0"/>
              <a:cs typeface="Arial" panose="020B0604020202020204" pitchFamily="34" charset="0"/>
            </a:endParaRPr>
          </a:p>
          <a:p>
            <a:pPr marL="214313" indent="-214313" algn="just">
              <a:lnSpc>
                <a:spcPct val="90000"/>
              </a:lnSpc>
              <a:spcAft>
                <a:spcPts val="450"/>
              </a:spcAft>
              <a:buFont typeface="Arial" panose="020B0604020202020204" pitchFamily="34" charset="0"/>
              <a:buChar char="•"/>
            </a:pPr>
            <a:r>
              <a:rPr lang="en-GB" sz="2100" i="1">
                <a:ea typeface="Calibri" panose="020F0502020204030204" pitchFamily="34" charset="0"/>
                <a:cs typeface="Arial" panose="020B0604020202020204" pitchFamily="34" charset="0"/>
              </a:rPr>
              <a:t>strengthened knowledge production capacity;</a:t>
            </a:r>
            <a:endParaRPr lang="en-GB" sz="2100">
              <a:ea typeface="Calibri" panose="020F0502020204030204" pitchFamily="34" charset="0"/>
              <a:cs typeface="Arial" panose="020B0604020202020204" pitchFamily="34" charset="0"/>
            </a:endParaRPr>
          </a:p>
          <a:p>
            <a:pPr marL="214313" indent="-214313" algn="just">
              <a:lnSpc>
                <a:spcPct val="90000"/>
              </a:lnSpc>
              <a:spcAft>
                <a:spcPts val="450"/>
              </a:spcAft>
              <a:buFont typeface="Arial" panose="020B0604020202020204" pitchFamily="34" charset="0"/>
              <a:buChar char="•"/>
            </a:pPr>
            <a:r>
              <a:rPr lang="en-GB" sz="2100" i="1">
                <a:ea typeface="Calibri" panose="020F0502020204030204" pitchFamily="34" charset="0"/>
                <a:cs typeface="Arial" panose="020B0604020202020204" pitchFamily="34" charset="0"/>
              </a:rPr>
              <a:t>increased networking of faculty and researchers;</a:t>
            </a:r>
            <a:endParaRPr lang="en-GB" sz="2100">
              <a:ea typeface="Calibri" panose="020F0502020204030204" pitchFamily="34" charset="0"/>
              <a:cs typeface="Arial" panose="020B0604020202020204" pitchFamily="34" charset="0"/>
            </a:endParaRPr>
          </a:p>
          <a:p>
            <a:pPr marL="214313" indent="-214313" algn="just">
              <a:lnSpc>
                <a:spcPct val="90000"/>
              </a:lnSpc>
              <a:buFont typeface="Arial" panose="020B0604020202020204" pitchFamily="34" charset="0"/>
              <a:buChar char="•"/>
            </a:pPr>
            <a:r>
              <a:rPr lang="en-GB" sz="2100" i="1">
                <a:ea typeface="Calibri" panose="020F0502020204030204" pitchFamily="34" charset="0"/>
                <a:cs typeface="Arial" panose="020B0604020202020204" pitchFamily="34" charset="0"/>
              </a:rPr>
              <a:t>revenue generation.</a:t>
            </a:r>
            <a:endParaRPr lang="en-GB" sz="2100">
              <a:ea typeface="Calibri" panose="020F0502020204030204" pitchFamily="34" charset="0"/>
              <a:cs typeface="Arial" panose="020B0604020202020204" pitchFamily="34" charset="0"/>
            </a:endParaRPr>
          </a:p>
          <a:p>
            <a:endParaRPr lang="en-GB" sz="1350"/>
          </a:p>
        </p:txBody>
      </p:sp>
      <p:sp>
        <p:nvSpPr>
          <p:cNvPr id="3" name="Segnaposto numero diapositiva 2">
            <a:extLst>
              <a:ext uri="{FF2B5EF4-FFF2-40B4-BE49-F238E27FC236}">
                <a16:creationId xmlns:a16="http://schemas.microsoft.com/office/drawing/2014/main" id="{CE354AAF-EB23-499A-8F1F-CD9A37651E88}"/>
              </a:ext>
            </a:extLst>
          </p:cNvPr>
          <p:cNvSpPr>
            <a:spLocks noGrp="1"/>
          </p:cNvSpPr>
          <p:nvPr>
            <p:ph type="sldNum" sz="quarter" idx="12"/>
          </p:nvPr>
        </p:nvSpPr>
        <p:spPr/>
        <p:txBody>
          <a:bodyPr/>
          <a:lstStyle/>
          <a:p>
            <a:fld id="{16C683A2-589D-42C0-B3C0-BD9166839D44}" type="slidenum">
              <a:rPr lang="en-GB" smtClean="0"/>
              <a:t>4</a:t>
            </a:fld>
            <a:endParaRPr lang="en-GB"/>
          </a:p>
        </p:txBody>
      </p:sp>
    </p:spTree>
    <p:extLst>
      <p:ext uri="{BB962C8B-B14F-4D97-AF65-F5344CB8AC3E}">
        <p14:creationId xmlns:p14="http://schemas.microsoft.com/office/powerpoint/2010/main" val="1375679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8203143A-2ED3-40B5-AC7B-6DA69FEE99A9}"/>
              </a:ext>
            </a:extLst>
          </p:cNvPr>
          <p:cNvSpPr>
            <a:spLocks noGrp="1"/>
          </p:cNvSpPr>
          <p:nvPr>
            <p:ph type="sldNum" sz="quarter" idx="12"/>
          </p:nvPr>
        </p:nvSpPr>
        <p:spPr/>
        <p:txBody>
          <a:bodyPr/>
          <a:lstStyle/>
          <a:p>
            <a:fld id="{16C683A2-589D-42C0-B3C0-BD9166839D44}" type="slidenum">
              <a:rPr lang="it-IT" smtClean="0"/>
              <a:t>5</a:t>
            </a:fld>
            <a:endParaRPr lang="it-IT"/>
          </a:p>
        </p:txBody>
      </p:sp>
      <p:sp>
        <p:nvSpPr>
          <p:cNvPr id="3" name="CasellaDiTesto 2">
            <a:extLst>
              <a:ext uri="{FF2B5EF4-FFF2-40B4-BE49-F238E27FC236}">
                <a16:creationId xmlns:a16="http://schemas.microsoft.com/office/drawing/2014/main" id="{F761D97F-E4CE-457A-B8DF-909906AD0240}"/>
              </a:ext>
            </a:extLst>
          </p:cNvPr>
          <p:cNvSpPr txBox="1"/>
          <p:nvPr/>
        </p:nvSpPr>
        <p:spPr>
          <a:xfrm>
            <a:off x="539440" y="2492870"/>
            <a:ext cx="8424936" cy="2677656"/>
          </a:xfrm>
          <a:prstGeom prst="rect">
            <a:avLst/>
          </a:prstGeom>
          <a:noFill/>
        </p:spPr>
        <p:txBody>
          <a:bodyPr wrap="square" rtlCol="0">
            <a:spAutoFit/>
          </a:bodyPr>
          <a:lstStyle/>
          <a:p>
            <a:r>
              <a:rPr lang="en-US" sz="2100" dirty="0">
                <a:latin typeface="Calibri" panose="020F0502020204030204" pitchFamily="34" charset="0"/>
                <a:ea typeface="Calibri" panose="020F0502020204030204" pitchFamily="34" charset="0"/>
                <a:cs typeface="Arial" panose="020B0604020202020204" pitchFamily="34" charset="0"/>
              </a:rPr>
              <a:t>The official document ‘</a:t>
            </a:r>
            <a:r>
              <a:rPr lang="en-US" sz="2100" i="1" dirty="0">
                <a:latin typeface="Calibri" panose="020F0502020204030204" pitchFamily="34" charset="0"/>
                <a:ea typeface="Calibri" panose="020F0502020204030204" pitchFamily="34" charset="0"/>
                <a:cs typeface="Arial" panose="020B0604020202020204" pitchFamily="34" charset="0"/>
              </a:rPr>
              <a:t>Communication from the Commission to the European Parliament, the Council, the European</a:t>
            </a:r>
            <a:r>
              <a:rPr lang="en-US" sz="2100" i="1" baseline="30000" dirty="0">
                <a:latin typeface="Calibri" panose="020F0502020204030204" pitchFamily="34" charset="0"/>
                <a:ea typeface="Calibri" panose="020F0502020204030204" pitchFamily="34" charset="0"/>
                <a:cs typeface="Arial" panose="020B0604020202020204" pitchFamily="34" charset="0"/>
              </a:rPr>
              <a:t> </a:t>
            </a:r>
            <a:r>
              <a:rPr lang="en-US" sz="2100" i="1" dirty="0">
                <a:latin typeface="Calibri" panose="020F0502020204030204" pitchFamily="34" charset="0"/>
                <a:ea typeface="Calibri" panose="020F0502020204030204" pitchFamily="34" charset="0"/>
                <a:cs typeface="Arial" panose="020B0604020202020204" pitchFamily="34" charset="0"/>
              </a:rPr>
              <a:t>Economic and Social Committee and the Committee of the Regions</a:t>
            </a:r>
            <a:r>
              <a:rPr lang="en-US" sz="2100" dirty="0">
                <a:latin typeface="Calibri" panose="020F0502020204030204" pitchFamily="34" charset="0"/>
                <a:ea typeface="Calibri" panose="020F0502020204030204" pitchFamily="34" charset="0"/>
                <a:cs typeface="Arial" panose="020B0604020202020204" pitchFamily="34" charset="0"/>
              </a:rPr>
              <a:t>.  </a:t>
            </a:r>
            <a:r>
              <a:rPr lang="en-US" sz="2100" i="1" dirty="0">
                <a:latin typeface="Calibri" panose="020F0502020204030204" pitchFamily="34" charset="0"/>
                <a:ea typeface="Calibri" panose="020F0502020204030204" pitchFamily="34" charset="0"/>
                <a:cs typeface="Arial" panose="020B0604020202020204" pitchFamily="34" charset="0"/>
              </a:rPr>
              <a:t>European higher education in the world </a:t>
            </a:r>
          </a:p>
          <a:p>
            <a:r>
              <a:rPr lang="en-US" sz="2100" dirty="0">
                <a:latin typeface="Calibri" panose="020F0502020204030204" pitchFamily="34" charset="0"/>
                <a:ea typeface="Calibri" panose="020F0502020204030204" pitchFamily="34" charset="0"/>
                <a:cs typeface="Arial" panose="020B0604020202020204" pitchFamily="34" charset="0"/>
              </a:rPr>
              <a:t>(</a:t>
            </a:r>
            <a:r>
              <a:rPr lang="en-US" sz="2100" u="sng" dirty="0">
                <a:solidFill>
                  <a:srgbClr val="0563C1"/>
                </a:solidFill>
                <a:latin typeface="Calibri" panose="020F0502020204030204" pitchFamily="34" charset="0"/>
                <a:ea typeface="Calibri" panose="020F0502020204030204" pitchFamily="34" charset="0"/>
                <a:cs typeface="Arial" panose="020B0604020202020204" pitchFamily="34" charset="0"/>
                <a:hlinkClick r:id="rId2"/>
              </a:rPr>
              <a:t>http://eur-lex.europa.eu/legal-content/IT/TXT/HTML/?uri=CELEX:52013DC0499&amp;from=EN</a:t>
            </a:r>
            <a:r>
              <a:rPr lang="en-US" sz="2100" dirty="0">
                <a:latin typeface="Calibri" panose="020F0502020204030204" pitchFamily="34" charset="0"/>
                <a:ea typeface="Calibri" panose="020F0502020204030204" pitchFamily="34" charset="0"/>
                <a:cs typeface="Arial" panose="020B0604020202020204" pitchFamily="34" charset="0"/>
              </a:rPr>
              <a:t>),</a:t>
            </a:r>
            <a:endParaRPr lang="it-IT" sz="2100" dirty="0">
              <a:latin typeface="Calibri" panose="020F0502020204030204" pitchFamily="34" charset="0"/>
              <a:ea typeface="Calibri" panose="020F0502020204030204" pitchFamily="34" charset="0"/>
              <a:cs typeface="Arial" panose="020B0604020202020204" pitchFamily="34" charset="0"/>
            </a:endParaRPr>
          </a:p>
          <a:p>
            <a:r>
              <a:rPr lang="en-US" sz="2100" dirty="0">
                <a:latin typeface="Calibri" panose="020F0502020204030204" pitchFamily="34" charset="0"/>
                <a:ea typeface="Calibri" panose="020F0502020204030204" pitchFamily="34" charset="0"/>
                <a:cs typeface="Arial" panose="020B0604020202020204" pitchFamily="34" charset="0"/>
              </a:rPr>
              <a:t>encourages the Member States to undertake global internationalization strategies.</a:t>
            </a:r>
            <a:endParaRPr lang="it-IT" sz="2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03014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1E588230-F96F-46FC-92FF-1B0CF753C7C6}"/>
              </a:ext>
            </a:extLst>
          </p:cNvPr>
          <p:cNvSpPr>
            <a:spLocks noGrp="1"/>
          </p:cNvSpPr>
          <p:nvPr>
            <p:ph type="sldNum" sz="quarter" idx="12"/>
          </p:nvPr>
        </p:nvSpPr>
        <p:spPr/>
        <p:txBody>
          <a:bodyPr/>
          <a:lstStyle/>
          <a:p>
            <a:fld id="{16C683A2-589D-42C0-B3C0-BD9166839D44}" type="slidenum">
              <a:rPr lang="it-IT" smtClean="0"/>
              <a:t>6</a:t>
            </a:fld>
            <a:endParaRPr lang="it-IT"/>
          </a:p>
        </p:txBody>
      </p:sp>
      <p:sp>
        <p:nvSpPr>
          <p:cNvPr id="3" name="CasellaDiTesto 2">
            <a:extLst>
              <a:ext uri="{FF2B5EF4-FFF2-40B4-BE49-F238E27FC236}">
                <a16:creationId xmlns:a16="http://schemas.microsoft.com/office/drawing/2014/main" id="{3F06D66B-442F-4873-9361-EF8186531F82}"/>
              </a:ext>
            </a:extLst>
          </p:cNvPr>
          <p:cNvSpPr txBox="1"/>
          <p:nvPr/>
        </p:nvSpPr>
        <p:spPr>
          <a:xfrm>
            <a:off x="224517" y="1556740"/>
            <a:ext cx="8694966" cy="4339650"/>
          </a:xfrm>
          <a:prstGeom prst="rect">
            <a:avLst/>
          </a:prstGeom>
          <a:noFill/>
        </p:spPr>
        <p:txBody>
          <a:bodyPr wrap="square" rtlCol="0">
            <a:spAutoFit/>
          </a:bodyPr>
          <a:lstStyle/>
          <a:p>
            <a:r>
              <a:rPr lang="en-US" sz="900" b="1" dirty="0">
                <a:latin typeface="Calibri" panose="020F0502020204030204" pitchFamily="34" charset="0"/>
                <a:ea typeface="Calibri" panose="020F0502020204030204" pitchFamily="34" charset="0"/>
                <a:cs typeface="Arial" panose="020B0604020202020204" pitchFamily="34" charset="0"/>
              </a:rPr>
              <a:t> </a:t>
            </a:r>
            <a:endParaRPr lang="it-IT" sz="900" dirty="0">
              <a:latin typeface="Calibri" panose="020F0502020204030204" pitchFamily="34" charset="0"/>
              <a:ea typeface="Calibri" panose="020F0502020204030204" pitchFamily="34" charset="0"/>
              <a:cs typeface="Arial" panose="020B0604020202020204" pitchFamily="34" charset="0"/>
            </a:endParaRPr>
          </a:p>
          <a:p>
            <a:pPr>
              <a:spcAft>
                <a:spcPts val="225"/>
              </a:spcAft>
            </a:pPr>
            <a:r>
              <a:rPr lang="en-US" sz="2100" dirty="0">
                <a:latin typeface="Calibri" panose="020F0502020204030204" pitchFamily="34" charset="0"/>
                <a:ea typeface="Calibri" panose="020F0502020204030204" pitchFamily="34" charset="0"/>
                <a:cs typeface="Arial" panose="020B0604020202020204" pitchFamily="34" charset="0"/>
              </a:rPr>
              <a:t>Taking inspiration from the above-mentioned analyses and documents, declining them in the Italian context we can group internationalization objectives and actions within the following categories:</a:t>
            </a:r>
            <a:endParaRPr lang="it-IT" sz="900" dirty="0">
              <a:latin typeface="Calibri" panose="020F0502020204030204" pitchFamily="34" charset="0"/>
              <a:ea typeface="Calibri" panose="020F0502020204030204" pitchFamily="34" charset="0"/>
              <a:cs typeface="Arial" panose="020B0604020202020204" pitchFamily="34" charset="0"/>
            </a:endParaRPr>
          </a:p>
          <a:p>
            <a:pPr marL="217170" indent="-217170">
              <a:spcAft>
                <a:spcPts val="225"/>
              </a:spcAft>
            </a:pPr>
            <a:r>
              <a:rPr lang="en-US" sz="2100" dirty="0">
                <a:latin typeface="Calibri" panose="020F0502020204030204" pitchFamily="34" charset="0"/>
                <a:ea typeface="Calibri" panose="020F0502020204030204" pitchFamily="34" charset="0"/>
                <a:cs typeface="Arial" panose="020B0604020202020204" pitchFamily="34" charset="0"/>
              </a:rPr>
              <a:t>1. Internationalization of the Higher Education offer over the three cycles.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149543" indent="-149543">
              <a:spcAft>
                <a:spcPts val="225"/>
              </a:spcAft>
            </a:pPr>
            <a:r>
              <a:rPr lang="en-US" sz="2100" dirty="0">
                <a:latin typeface="Calibri" panose="020F0502020204030204" pitchFamily="34" charset="0"/>
                <a:ea typeface="Calibri" panose="020F0502020204030204" pitchFamily="34" charset="0"/>
                <a:cs typeface="Arial" panose="020B0604020202020204" pitchFamily="34" charset="0"/>
              </a:rPr>
              <a:t>2. Internationalization of research.</a:t>
            </a:r>
            <a:endParaRPr lang="it-IT" sz="2100" dirty="0">
              <a:latin typeface="Calibri" panose="020F0502020204030204" pitchFamily="34" charset="0"/>
              <a:ea typeface="Calibri" panose="020F0502020204030204" pitchFamily="34" charset="0"/>
              <a:cs typeface="Arial" panose="020B0604020202020204" pitchFamily="34" charset="0"/>
            </a:endParaRPr>
          </a:p>
          <a:p>
            <a:pPr marL="149543" indent="-149543">
              <a:spcAft>
                <a:spcPts val="225"/>
              </a:spcAft>
            </a:pPr>
            <a:r>
              <a:rPr lang="en-US" sz="2100" dirty="0">
                <a:latin typeface="Calibri" panose="020F0502020204030204" pitchFamily="34" charset="0"/>
                <a:ea typeface="Calibri" panose="020F0502020204030204" pitchFamily="34" charset="0"/>
                <a:cs typeface="Arial" panose="020B0604020202020204" pitchFamily="34" charset="0"/>
              </a:rPr>
              <a:t>3. Internationalization and mobility of the students.</a:t>
            </a:r>
            <a:endParaRPr lang="it-IT" sz="2100" dirty="0">
              <a:latin typeface="Calibri" panose="020F0502020204030204" pitchFamily="34" charset="0"/>
              <a:ea typeface="Calibri" panose="020F0502020204030204" pitchFamily="34" charset="0"/>
              <a:cs typeface="Arial" panose="020B0604020202020204" pitchFamily="34" charset="0"/>
            </a:endParaRPr>
          </a:p>
          <a:p>
            <a:pPr marL="149543" indent="-149543">
              <a:spcAft>
                <a:spcPts val="225"/>
              </a:spcAft>
            </a:pPr>
            <a:r>
              <a:rPr lang="en-US" sz="2100" dirty="0">
                <a:latin typeface="Calibri" panose="020F0502020204030204" pitchFamily="34" charset="0"/>
                <a:ea typeface="Calibri" panose="020F0502020204030204" pitchFamily="34" charset="0"/>
                <a:cs typeface="Arial" panose="020B0604020202020204" pitchFamily="34" charset="0"/>
              </a:rPr>
              <a:t>4. Internationalization and mobility of the teaching staff.</a:t>
            </a:r>
            <a:endParaRPr lang="it-IT" sz="2100" dirty="0">
              <a:latin typeface="Calibri" panose="020F0502020204030204" pitchFamily="34" charset="0"/>
              <a:ea typeface="Calibri" panose="020F0502020204030204" pitchFamily="34" charset="0"/>
              <a:cs typeface="Arial" panose="020B0604020202020204" pitchFamily="34" charset="0"/>
            </a:endParaRPr>
          </a:p>
          <a:p>
            <a:pPr marL="149543" indent="-149543">
              <a:spcAft>
                <a:spcPts val="225"/>
              </a:spcAft>
            </a:pPr>
            <a:r>
              <a:rPr lang="en-US" sz="2100" dirty="0">
                <a:latin typeface="Calibri" panose="020F0502020204030204" pitchFamily="34" charset="0"/>
                <a:ea typeface="Calibri" panose="020F0502020204030204" pitchFamily="34" charset="0"/>
                <a:cs typeface="Arial" panose="020B0604020202020204" pitchFamily="34" charset="0"/>
              </a:rPr>
              <a:t>5. Internationalization of the organization.</a:t>
            </a:r>
            <a:endParaRPr lang="it-IT" sz="2100" dirty="0">
              <a:latin typeface="Calibri" panose="020F0502020204030204" pitchFamily="34" charset="0"/>
              <a:ea typeface="Calibri" panose="020F0502020204030204" pitchFamily="34" charset="0"/>
              <a:cs typeface="Arial" panose="020B0604020202020204" pitchFamily="34" charset="0"/>
            </a:endParaRPr>
          </a:p>
          <a:p>
            <a:pPr marL="149543" indent="-149543">
              <a:spcAft>
                <a:spcPts val="225"/>
              </a:spcAft>
            </a:pPr>
            <a:r>
              <a:rPr lang="en-US" sz="2100" dirty="0">
                <a:latin typeface="Calibri" panose="020F0502020204030204" pitchFamily="34" charset="0"/>
                <a:ea typeface="Calibri" panose="020F0502020204030204" pitchFamily="34" charset="0"/>
                <a:cs typeface="Arial" panose="020B0604020202020204" pitchFamily="34" charset="0"/>
              </a:rPr>
              <a:t>6. Cooperation and transfer of knowledge.</a:t>
            </a:r>
            <a:endParaRPr lang="it-IT" sz="2100" dirty="0">
              <a:latin typeface="Calibri" panose="020F0502020204030204" pitchFamily="34" charset="0"/>
              <a:ea typeface="Calibri" panose="020F0502020204030204" pitchFamily="34" charset="0"/>
              <a:cs typeface="Arial" panose="020B0604020202020204" pitchFamily="34" charset="0"/>
            </a:endParaRPr>
          </a:p>
          <a:p>
            <a:pPr marL="149543" indent="-149543">
              <a:spcAft>
                <a:spcPts val="225"/>
              </a:spcAft>
            </a:pPr>
            <a:r>
              <a:rPr lang="en-US" sz="2100" dirty="0">
                <a:latin typeface="Calibri" panose="020F0502020204030204" pitchFamily="34" charset="0"/>
                <a:ea typeface="Calibri" panose="020F0502020204030204" pitchFamily="34" charset="0"/>
                <a:cs typeface="Arial" panose="020B0604020202020204" pitchFamily="34" charset="0"/>
              </a:rPr>
              <a:t>7. Networks and networking.</a:t>
            </a:r>
            <a:endParaRPr lang="it-IT" sz="2100" dirty="0">
              <a:latin typeface="Calibri" panose="020F0502020204030204" pitchFamily="34" charset="0"/>
              <a:ea typeface="Calibri" panose="020F0502020204030204" pitchFamily="34" charset="0"/>
              <a:cs typeface="Arial" panose="020B0604020202020204" pitchFamily="34" charset="0"/>
            </a:endParaRPr>
          </a:p>
          <a:p>
            <a:pPr marL="149543" indent="-149543">
              <a:spcAft>
                <a:spcPts val="225"/>
              </a:spcAft>
            </a:pPr>
            <a:r>
              <a:rPr lang="en-US" sz="2100" dirty="0">
                <a:latin typeface="Calibri" panose="020F0502020204030204" pitchFamily="34" charset="0"/>
                <a:ea typeface="Calibri" panose="020F0502020204030204" pitchFamily="34" charset="0"/>
                <a:cs typeface="Arial" panose="020B0604020202020204" pitchFamily="34" charset="0"/>
              </a:rPr>
              <a:t>8. Promotion and communication.</a:t>
            </a:r>
            <a:endParaRPr lang="it-IT" sz="2100" dirty="0">
              <a:latin typeface="Calibri" panose="020F0502020204030204" pitchFamily="34" charset="0"/>
              <a:ea typeface="Calibri" panose="020F0502020204030204" pitchFamily="34" charset="0"/>
              <a:cs typeface="Arial" panose="020B0604020202020204" pitchFamily="34" charset="0"/>
            </a:endParaRPr>
          </a:p>
          <a:p>
            <a:pPr marL="149543" indent="-149543"/>
            <a:r>
              <a:rPr lang="it-IT" sz="2100" dirty="0">
                <a:latin typeface="Calibri" panose="020F0502020204030204" pitchFamily="34" charset="0"/>
                <a:ea typeface="Calibri" panose="020F0502020204030204" pitchFamily="34" charset="0"/>
                <a:cs typeface="Arial" panose="020B0604020202020204" pitchFamily="34" charset="0"/>
              </a:rPr>
              <a:t>9. Language policies.</a:t>
            </a:r>
          </a:p>
        </p:txBody>
      </p:sp>
      <p:sp>
        <p:nvSpPr>
          <p:cNvPr id="4" name="Rettangolo 3">
            <a:extLst>
              <a:ext uri="{FF2B5EF4-FFF2-40B4-BE49-F238E27FC236}">
                <a16:creationId xmlns:a16="http://schemas.microsoft.com/office/drawing/2014/main" id="{4CB792A1-A2EA-488E-B588-E1C026537266}"/>
              </a:ext>
            </a:extLst>
          </p:cNvPr>
          <p:cNvSpPr/>
          <p:nvPr/>
        </p:nvSpPr>
        <p:spPr>
          <a:xfrm>
            <a:off x="611450" y="819779"/>
            <a:ext cx="4998484" cy="553998"/>
          </a:xfrm>
          <a:prstGeom prst="rect">
            <a:avLst/>
          </a:prstGeom>
        </p:spPr>
        <p:txBody>
          <a:bodyPr wrap="none">
            <a:spAutoFit/>
          </a:bodyPr>
          <a:lstStyle/>
          <a:p>
            <a:pPr lvl="0"/>
            <a:r>
              <a:rPr lang="en-US" sz="3000" b="1" i="1" dirty="0">
                <a:solidFill>
                  <a:prstClr val="black"/>
                </a:solidFill>
                <a:latin typeface="Calibri" panose="020F0502020204030204" pitchFamily="34" charset="0"/>
                <a:ea typeface="Calibri" panose="020F0502020204030204" pitchFamily="34" charset="0"/>
                <a:cs typeface="Arial" panose="020B0604020202020204" pitchFamily="34" charset="0"/>
              </a:rPr>
              <a:t>2) Internationalization actions</a:t>
            </a:r>
            <a:endParaRPr lang="it-IT" sz="3000" b="1" i="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24609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FCC79C1C-2D42-4FED-B519-135369805B81}"/>
              </a:ext>
            </a:extLst>
          </p:cNvPr>
          <p:cNvSpPr>
            <a:spLocks noGrp="1"/>
          </p:cNvSpPr>
          <p:nvPr>
            <p:ph type="sldNum" sz="quarter" idx="12"/>
          </p:nvPr>
        </p:nvSpPr>
        <p:spPr/>
        <p:txBody>
          <a:bodyPr/>
          <a:lstStyle/>
          <a:p>
            <a:fld id="{16C683A2-589D-42C0-B3C0-BD9166839D44}" type="slidenum">
              <a:rPr lang="it-IT" smtClean="0"/>
              <a:t>7</a:t>
            </a:fld>
            <a:endParaRPr lang="it-IT"/>
          </a:p>
        </p:txBody>
      </p:sp>
      <p:sp>
        <p:nvSpPr>
          <p:cNvPr id="3" name="CasellaDiTesto 2">
            <a:extLst>
              <a:ext uri="{FF2B5EF4-FFF2-40B4-BE49-F238E27FC236}">
                <a16:creationId xmlns:a16="http://schemas.microsoft.com/office/drawing/2014/main" id="{7F5765FD-EB71-4D53-A1DC-CB1F9952EC8C}"/>
              </a:ext>
            </a:extLst>
          </p:cNvPr>
          <p:cNvSpPr txBox="1"/>
          <p:nvPr/>
        </p:nvSpPr>
        <p:spPr>
          <a:xfrm>
            <a:off x="557046" y="1844780"/>
            <a:ext cx="8586954" cy="4108561"/>
          </a:xfrm>
          <a:prstGeom prst="rect">
            <a:avLst/>
          </a:prstGeom>
          <a:noFill/>
        </p:spPr>
        <p:txBody>
          <a:bodyPr wrap="square" rtlCol="0">
            <a:spAutoFit/>
          </a:bodyPr>
          <a:lstStyle/>
          <a:p>
            <a:pPr marL="3334">
              <a:lnSpc>
                <a:spcPct val="115000"/>
              </a:lnSpc>
            </a:pPr>
            <a:r>
              <a:rPr lang="en-US" sz="900" dirty="0">
                <a:ea typeface="Times New Roman" panose="02020603050405020304" pitchFamily="18" charset="0"/>
                <a:cs typeface="Arial" panose="020B0604020202020204" pitchFamily="34" charset="0"/>
              </a:rPr>
              <a:t> </a:t>
            </a:r>
            <a:endParaRPr lang="it-IT" sz="900" dirty="0">
              <a:ea typeface="Calibri" panose="020F0502020204030204" pitchFamily="34" charset="0"/>
              <a:cs typeface="Arial" panose="020B0604020202020204" pitchFamily="34" charset="0"/>
            </a:endParaRPr>
          </a:p>
          <a:p>
            <a:pPr marL="3334">
              <a:lnSpc>
                <a:spcPct val="115000"/>
              </a:lnSpc>
            </a:pPr>
            <a:r>
              <a:rPr lang="en-US" sz="2100" b="1" i="1" dirty="0">
                <a:ea typeface="Calibri" panose="020F0502020204030204" pitchFamily="34" charset="0"/>
                <a:cs typeface="Arial" panose="020B0604020202020204" pitchFamily="34" charset="0"/>
              </a:rPr>
              <a:t>Actions</a:t>
            </a:r>
            <a:endParaRPr lang="it-IT" sz="2100" dirty="0">
              <a:ea typeface="Calibri" panose="020F0502020204030204" pitchFamily="34" charset="0"/>
              <a:cs typeface="Arial" panose="020B0604020202020204" pitchFamily="34" charset="0"/>
            </a:endParaRPr>
          </a:p>
          <a:p>
            <a:pPr marL="264319" indent="-250031">
              <a:lnSpc>
                <a:spcPct val="115000"/>
              </a:lnSpc>
              <a:buFont typeface="Arial" panose="020B0604020202020204" pitchFamily="34" charset="0"/>
              <a:buChar char="•"/>
            </a:pPr>
            <a:r>
              <a:rPr lang="en-US" dirty="0">
                <a:ea typeface="Calibri" panose="020F0502020204030204" pitchFamily="34" charset="0"/>
                <a:cs typeface="Arial" panose="020B0604020202020204" pitchFamily="34" charset="0"/>
              </a:rPr>
              <a:t>Study Programmes - or individual courses - taught in a foreign language (or in a multilingual way).</a:t>
            </a:r>
            <a:endParaRPr lang="it-IT" dirty="0">
              <a:ea typeface="Calibri" panose="020F0502020204030204" pitchFamily="34" charset="0"/>
              <a:cs typeface="Arial" panose="020B0604020202020204" pitchFamily="34" charset="0"/>
            </a:endParaRPr>
          </a:p>
          <a:p>
            <a:pPr marL="264319" indent="-250031">
              <a:lnSpc>
                <a:spcPct val="115000"/>
              </a:lnSpc>
              <a:buFont typeface="Arial" panose="020B0604020202020204" pitchFamily="34" charset="0"/>
              <a:buChar char="•"/>
            </a:pPr>
            <a:r>
              <a:rPr lang="en-US" dirty="0">
                <a:ea typeface="Calibri" panose="020F0502020204030204" pitchFamily="34" charset="0"/>
                <a:cs typeface="Arial" panose="020B0604020202020204" pitchFamily="34" charset="0"/>
              </a:rPr>
              <a:t>Design and activation of Study Programmes (over the three cycles) in collaboration with other universities or foreign companies (flexible educational paths, continuously updated in content, based on the actual needs of the companies themselves).</a:t>
            </a:r>
            <a:endParaRPr lang="it-IT" dirty="0">
              <a:ea typeface="Calibri" panose="020F0502020204030204" pitchFamily="34" charset="0"/>
              <a:cs typeface="Arial" panose="020B0604020202020204" pitchFamily="34" charset="0"/>
            </a:endParaRPr>
          </a:p>
          <a:p>
            <a:pPr marL="264319" indent="-250031">
              <a:lnSpc>
                <a:spcPct val="115000"/>
              </a:lnSpc>
              <a:buFont typeface="Arial" panose="020B0604020202020204" pitchFamily="34" charset="0"/>
              <a:buChar char="•"/>
            </a:pPr>
            <a:r>
              <a:rPr lang="en-US" dirty="0">
                <a:ea typeface="Calibri" panose="020F0502020204030204" pitchFamily="34" charset="0"/>
                <a:cs typeface="Arial" panose="020B0604020202020204" pitchFamily="34" charset="0"/>
              </a:rPr>
              <a:t>Design and activation of Study Programmes with educational objectives/learning outcomes/contents relevant in an international context.</a:t>
            </a:r>
            <a:endParaRPr lang="it-IT" dirty="0">
              <a:ea typeface="Calibri" panose="020F0502020204030204" pitchFamily="34" charset="0"/>
              <a:cs typeface="Arial" panose="020B0604020202020204" pitchFamily="34" charset="0"/>
            </a:endParaRPr>
          </a:p>
          <a:p>
            <a:pPr marL="264319" indent="-250031">
              <a:lnSpc>
                <a:spcPct val="115000"/>
              </a:lnSpc>
              <a:buFont typeface="Arial" panose="020B0604020202020204" pitchFamily="34" charset="0"/>
              <a:buChar char="•"/>
            </a:pPr>
            <a:r>
              <a:rPr lang="en-US" dirty="0">
                <a:ea typeface="Calibri" panose="020F0502020204030204" pitchFamily="34" charset="0"/>
                <a:cs typeface="Arial" panose="020B0604020202020204" pitchFamily="34" charset="0"/>
              </a:rPr>
              <a:t>Integrated/joint Study Programmes.</a:t>
            </a:r>
            <a:endParaRPr lang="it-IT" dirty="0">
              <a:ea typeface="Calibri" panose="020F0502020204030204" pitchFamily="34" charset="0"/>
              <a:cs typeface="Arial" panose="020B0604020202020204" pitchFamily="34" charset="0"/>
            </a:endParaRPr>
          </a:p>
          <a:p>
            <a:pPr marL="264319" indent="-250031">
              <a:lnSpc>
                <a:spcPct val="115000"/>
              </a:lnSpc>
              <a:buFont typeface="Arial" panose="020B0604020202020204" pitchFamily="34" charset="0"/>
              <a:buChar char="•"/>
            </a:pPr>
            <a:r>
              <a:rPr lang="en-US" dirty="0">
                <a:ea typeface="Calibri" panose="020F0502020204030204" pitchFamily="34" charset="0"/>
                <a:cs typeface="Arial" panose="020B0604020202020204" pitchFamily="34" charset="0"/>
              </a:rPr>
              <a:t>Disciplinary networks also aimed at mutual recognition (e.g. </a:t>
            </a:r>
            <a:r>
              <a:rPr lang="en-US" dirty="0" err="1">
                <a:ea typeface="Calibri" panose="020F0502020204030204" pitchFamily="34" charset="0"/>
                <a:cs typeface="Arial" panose="020B0604020202020204" pitchFamily="34" charset="0"/>
              </a:rPr>
              <a:t>EuroBachelor</a:t>
            </a:r>
            <a:r>
              <a:rPr lang="en-US" dirty="0">
                <a:ea typeface="Calibri" panose="020F0502020204030204" pitchFamily="34" charset="0"/>
                <a:cs typeface="Arial" panose="020B0604020202020204" pitchFamily="34" charset="0"/>
              </a:rPr>
              <a:t>).</a:t>
            </a:r>
            <a:endParaRPr lang="it-IT" dirty="0">
              <a:ea typeface="Calibri" panose="020F0502020204030204" pitchFamily="34" charset="0"/>
              <a:cs typeface="Arial" panose="020B0604020202020204" pitchFamily="34" charset="0"/>
            </a:endParaRPr>
          </a:p>
          <a:p>
            <a:pPr marL="264319" indent="-250031">
              <a:lnSpc>
                <a:spcPct val="115000"/>
              </a:lnSpc>
              <a:buFont typeface="Arial" panose="020B0604020202020204" pitchFamily="34" charset="0"/>
              <a:buChar char="•"/>
            </a:pPr>
            <a:r>
              <a:rPr lang="en-US" dirty="0">
                <a:ea typeface="Calibri" panose="020F0502020204030204" pitchFamily="34" charset="0"/>
                <a:cs typeface="Arial" panose="020B0604020202020204" pitchFamily="34" charset="0"/>
              </a:rPr>
              <a:t>International integration of PhD Programmes (with other actions than the ones mentioned above).</a:t>
            </a:r>
            <a:endParaRPr lang="it-IT" dirty="0"/>
          </a:p>
        </p:txBody>
      </p:sp>
      <p:sp>
        <p:nvSpPr>
          <p:cNvPr id="4" name="Rettangolo 3">
            <a:extLst>
              <a:ext uri="{FF2B5EF4-FFF2-40B4-BE49-F238E27FC236}">
                <a16:creationId xmlns:a16="http://schemas.microsoft.com/office/drawing/2014/main" id="{214644FF-4642-45E0-BF93-9C27EBB68951}"/>
              </a:ext>
            </a:extLst>
          </p:cNvPr>
          <p:cNvSpPr/>
          <p:nvPr/>
        </p:nvSpPr>
        <p:spPr>
          <a:xfrm>
            <a:off x="585882" y="830168"/>
            <a:ext cx="8306718" cy="575479"/>
          </a:xfrm>
          <a:prstGeom prst="rect">
            <a:avLst/>
          </a:prstGeom>
        </p:spPr>
        <p:txBody>
          <a:bodyPr wrap="square">
            <a:spAutoFit/>
          </a:bodyPr>
          <a:lstStyle/>
          <a:p>
            <a:pPr marL="3334" lvl="0">
              <a:lnSpc>
                <a:spcPct val="115000"/>
              </a:lnSpc>
            </a:pPr>
            <a:r>
              <a:rPr lang="en-US" sz="2900" b="1" i="1" dirty="0">
                <a:solidFill>
                  <a:prstClr val="black"/>
                </a:solidFill>
                <a:latin typeface="Calibri" panose="020F0502020204030204" pitchFamily="34" charset="0"/>
                <a:cs typeface="Arial" panose="020B0604020202020204" pitchFamily="34" charset="0"/>
              </a:rPr>
              <a:t>2.1 Internationalization of HE offer over the 3 cycles</a:t>
            </a:r>
            <a:endParaRPr lang="it-IT" sz="29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82950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CFC3B0F8-FC90-4A92-BC9F-1F452C5F4641}"/>
              </a:ext>
            </a:extLst>
          </p:cNvPr>
          <p:cNvSpPr>
            <a:spLocks noGrp="1"/>
          </p:cNvSpPr>
          <p:nvPr>
            <p:ph type="sldNum" sz="quarter" idx="12"/>
          </p:nvPr>
        </p:nvSpPr>
        <p:spPr/>
        <p:txBody>
          <a:bodyPr/>
          <a:lstStyle/>
          <a:p>
            <a:fld id="{16C683A2-589D-42C0-B3C0-BD9166839D44}" type="slidenum">
              <a:rPr lang="it-IT" smtClean="0"/>
              <a:t>8</a:t>
            </a:fld>
            <a:endParaRPr lang="it-IT"/>
          </a:p>
        </p:txBody>
      </p:sp>
      <p:sp>
        <p:nvSpPr>
          <p:cNvPr id="5" name="CasellaDiTesto 4">
            <a:extLst>
              <a:ext uri="{FF2B5EF4-FFF2-40B4-BE49-F238E27FC236}">
                <a16:creationId xmlns:a16="http://schemas.microsoft.com/office/drawing/2014/main" id="{4A06CBD6-7037-4CA0-9E76-73A83213FB42}"/>
              </a:ext>
            </a:extLst>
          </p:cNvPr>
          <p:cNvSpPr txBox="1"/>
          <p:nvPr/>
        </p:nvSpPr>
        <p:spPr>
          <a:xfrm>
            <a:off x="449034" y="2276840"/>
            <a:ext cx="8694966" cy="2351669"/>
          </a:xfrm>
          <a:prstGeom prst="rect">
            <a:avLst/>
          </a:prstGeom>
          <a:noFill/>
        </p:spPr>
        <p:txBody>
          <a:bodyPr wrap="square" rtlCol="0">
            <a:spAutoFit/>
          </a:bodyPr>
          <a:lstStyle/>
          <a:p>
            <a:pPr marL="346234" indent="-342900">
              <a:lnSpc>
                <a:spcPct val="115000"/>
              </a:lnSpc>
              <a:spcAft>
                <a:spcPts val="225"/>
              </a:spcAft>
              <a:buFont typeface="Arial" panose="020B0604020202020204" pitchFamily="34" charset="0"/>
              <a:buChar char="•"/>
            </a:pPr>
            <a:r>
              <a:rPr lang="en-US" sz="2100" dirty="0">
                <a:latin typeface="Calibri" panose="020F0502020204030204" pitchFamily="34" charset="0"/>
                <a:ea typeface="Calibri" panose="020F0502020204030204" pitchFamily="34" charset="0"/>
                <a:cs typeface="Arial" panose="020B0604020202020204" pitchFamily="34" charset="0"/>
              </a:rPr>
              <a:t>Number of international Study Programmes (Bachelor and/or Master and/or single cycle Master Degree Programmes) with joint, double or multiple degree awarded.</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46234" indent="-342900">
              <a:lnSpc>
                <a:spcPct val="115000"/>
              </a:lnSpc>
              <a:spcAft>
                <a:spcPts val="225"/>
              </a:spcAft>
              <a:buFont typeface="Arial" panose="020B0604020202020204" pitchFamily="34" charset="0"/>
              <a:buChar char="•"/>
            </a:pPr>
            <a:r>
              <a:rPr lang="en-US" sz="2100" dirty="0">
                <a:latin typeface="Calibri" panose="020F0502020204030204" pitchFamily="34" charset="0"/>
                <a:ea typeface="Calibri" panose="020F0502020204030204" pitchFamily="34" charset="0"/>
                <a:cs typeface="Arial" panose="020B0604020202020204" pitchFamily="34" charset="0"/>
              </a:rPr>
              <a:t>Number of Study Programmes offered in a foreign language.</a:t>
            </a:r>
            <a:endParaRPr lang="it-IT" sz="2100" dirty="0">
              <a:latin typeface="Calibri" panose="020F0502020204030204" pitchFamily="34" charset="0"/>
              <a:ea typeface="Calibri" panose="020F0502020204030204" pitchFamily="34" charset="0"/>
              <a:cs typeface="Arial" panose="020B0604020202020204" pitchFamily="34" charset="0"/>
            </a:endParaRPr>
          </a:p>
          <a:p>
            <a:pPr marL="346234" indent="-342900">
              <a:lnSpc>
                <a:spcPct val="115000"/>
              </a:lnSpc>
              <a:buFont typeface="Arial" panose="020B0604020202020204" pitchFamily="34" charset="0"/>
              <a:buChar char="•"/>
            </a:pPr>
            <a:r>
              <a:rPr lang="en-US" sz="2100" dirty="0">
                <a:latin typeface="Calibri" panose="020F0502020204030204" pitchFamily="34" charset="0"/>
                <a:ea typeface="Calibri" panose="020F0502020204030204" pitchFamily="34" charset="0"/>
                <a:cs typeface="Arial" panose="020B0604020202020204" pitchFamily="34" charset="0"/>
              </a:rPr>
              <a:t>Number of PhD Programmes offered in the frame of a cooperation agreement with foreign universities or research institutions.</a:t>
            </a:r>
            <a:endParaRPr lang="it-IT" sz="2100" dirty="0"/>
          </a:p>
        </p:txBody>
      </p:sp>
      <p:sp>
        <p:nvSpPr>
          <p:cNvPr id="3" name="Rettangolo 2">
            <a:extLst>
              <a:ext uri="{FF2B5EF4-FFF2-40B4-BE49-F238E27FC236}">
                <a16:creationId xmlns:a16="http://schemas.microsoft.com/office/drawing/2014/main" id="{654D45FA-9282-4A8D-913F-CB8FAF7C2577}"/>
              </a:ext>
            </a:extLst>
          </p:cNvPr>
          <p:cNvSpPr/>
          <p:nvPr/>
        </p:nvSpPr>
        <p:spPr>
          <a:xfrm>
            <a:off x="755470" y="836640"/>
            <a:ext cx="1770934" cy="592085"/>
          </a:xfrm>
          <a:prstGeom prst="rect">
            <a:avLst/>
          </a:prstGeom>
        </p:spPr>
        <p:txBody>
          <a:bodyPr wrap="none">
            <a:spAutoFit/>
          </a:bodyPr>
          <a:lstStyle/>
          <a:p>
            <a:pPr marL="3334">
              <a:lnSpc>
                <a:spcPct val="115000"/>
              </a:lnSpc>
              <a:spcAft>
                <a:spcPts val="225"/>
              </a:spcAft>
            </a:pPr>
            <a:r>
              <a:rPr lang="it-IT" sz="3000" b="1" i="1" dirty="0" err="1">
                <a:solidFill>
                  <a:prstClr val="black"/>
                </a:solidFill>
                <a:latin typeface="Calibri" panose="020F0502020204030204" pitchFamily="34" charset="0"/>
                <a:cs typeface="Arial" panose="020B0604020202020204" pitchFamily="34" charset="0"/>
              </a:rPr>
              <a:t>Indicators</a:t>
            </a:r>
            <a:endParaRPr lang="it-IT" sz="30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73548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38475EDF-41E6-48DE-9D4D-820028B97331}"/>
              </a:ext>
            </a:extLst>
          </p:cNvPr>
          <p:cNvSpPr>
            <a:spLocks noGrp="1"/>
          </p:cNvSpPr>
          <p:nvPr>
            <p:ph type="sldNum" sz="quarter" idx="12"/>
          </p:nvPr>
        </p:nvSpPr>
        <p:spPr/>
        <p:txBody>
          <a:bodyPr/>
          <a:lstStyle/>
          <a:p>
            <a:fld id="{16C683A2-589D-42C0-B3C0-BD9166839D44}" type="slidenum">
              <a:rPr lang="it-IT" smtClean="0"/>
              <a:t>9</a:t>
            </a:fld>
            <a:endParaRPr lang="it-IT"/>
          </a:p>
        </p:txBody>
      </p:sp>
      <p:sp>
        <p:nvSpPr>
          <p:cNvPr id="3" name="CasellaDiTesto 2">
            <a:extLst>
              <a:ext uri="{FF2B5EF4-FFF2-40B4-BE49-F238E27FC236}">
                <a16:creationId xmlns:a16="http://schemas.microsoft.com/office/drawing/2014/main" id="{36DB8FEB-F80A-46BE-B56F-662584E79333}"/>
              </a:ext>
            </a:extLst>
          </p:cNvPr>
          <p:cNvSpPr txBox="1"/>
          <p:nvPr/>
        </p:nvSpPr>
        <p:spPr>
          <a:xfrm>
            <a:off x="332529" y="1844780"/>
            <a:ext cx="8478942" cy="3813865"/>
          </a:xfrm>
          <a:prstGeom prst="rect">
            <a:avLst/>
          </a:prstGeom>
          <a:noFill/>
        </p:spPr>
        <p:txBody>
          <a:bodyPr wrap="square" rtlCol="0">
            <a:spAutoFit/>
          </a:bodyPr>
          <a:lstStyle/>
          <a:p>
            <a:r>
              <a:rPr lang="en-US" sz="2100" b="1" i="1" dirty="0">
                <a:solidFill>
                  <a:srgbClr val="000000"/>
                </a:solidFill>
                <a:latin typeface="Calibri" panose="020F0502020204030204" pitchFamily="34" charset="0"/>
                <a:ea typeface="Calibri" panose="020F0502020204030204" pitchFamily="34" charset="0"/>
              </a:rPr>
              <a:t> </a:t>
            </a:r>
            <a:endParaRPr lang="it-IT" sz="2100" dirty="0">
              <a:solidFill>
                <a:srgbClr val="000000"/>
              </a:solidFill>
              <a:latin typeface="Calibri" panose="020F0502020204030204" pitchFamily="34" charset="0"/>
              <a:ea typeface="Calibri" panose="020F0502020204030204" pitchFamily="34" charset="0"/>
            </a:endParaRPr>
          </a:p>
          <a:p>
            <a:pPr>
              <a:spcAft>
                <a:spcPts val="225"/>
              </a:spcAft>
            </a:pPr>
            <a:r>
              <a:rPr lang="en-US" sz="2100" b="1" i="1" dirty="0">
                <a:solidFill>
                  <a:srgbClr val="000000"/>
                </a:solidFill>
                <a:latin typeface="Calibri" panose="020F0502020204030204" pitchFamily="34" charset="0"/>
                <a:ea typeface="Calibri" panose="020F0502020204030204" pitchFamily="34" charset="0"/>
              </a:rPr>
              <a:t>Actions</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Research projects funded by foreign/international bodies.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Research projects with international partners.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Knowledge transfer initiatives with international partners. </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139"/>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Research initiatives on global topics (e.g. UN post-2015 agenda).</a:t>
            </a:r>
            <a:endParaRPr lang="it-IT" sz="2100" dirty="0">
              <a:solidFill>
                <a:srgbClr val="000000"/>
              </a:solidFill>
              <a:latin typeface="Calibri" panose="020F0502020204030204" pitchFamily="34" charset="0"/>
              <a:ea typeface="Calibri" panose="020F0502020204030204" pitchFamily="34" charset="0"/>
            </a:endParaRPr>
          </a:p>
          <a:p>
            <a:r>
              <a:rPr lang="en-US" sz="2100" dirty="0">
                <a:solidFill>
                  <a:srgbClr val="000000"/>
                </a:solidFill>
                <a:latin typeface="Calibri" panose="020F0502020204030204" pitchFamily="34" charset="0"/>
                <a:ea typeface="Calibri" panose="020F0502020204030204" pitchFamily="34" charset="0"/>
              </a:rPr>
              <a:t> </a:t>
            </a:r>
            <a:endParaRPr lang="it-IT" sz="2100" dirty="0">
              <a:solidFill>
                <a:srgbClr val="000000"/>
              </a:solidFill>
              <a:latin typeface="Calibri" panose="020F0502020204030204" pitchFamily="34" charset="0"/>
              <a:ea typeface="Calibri" panose="020F0502020204030204" pitchFamily="34" charset="0"/>
            </a:endParaRPr>
          </a:p>
          <a:p>
            <a:pPr>
              <a:spcAft>
                <a:spcPts val="225"/>
              </a:spcAft>
            </a:pPr>
            <a:r>
              <a:rPr lang="it-IT" sz="2100" b="1" i="1" dirty="0" err="1">
                <a:solidFill>
                  <a:srgbClr val="000000"/>
                </a:solidFill>
                <a:latin typeface="Calibri" panose="020F0502020204030204" pitchFamily="34" charset="0"/>
                <a:ea typeface="Calibri" panose="020F0502020204030204" pitchFamily="34" charset="0"/>
              </a:rPr>
              <a:t>Indicators</a:t>
            </a:r>
            <a:endParaRPr lang="it-IT" sz="2100" dirty="0">
              <a:solidFill>
                <a:srgbClr val="000000"/>
              </a:solidFill>
              <a:latin typeface="Calibri" panose="020F0502020204030204" pitchFamily="34" charset="0"/>
              <a:ea typeface="Calibri" panose="020F0502020204030204" pitchFamily="34" charset="0"/>
            </a:endParaRPr>
          </a:p>
          <a:p>
            <a:pPr marL="342900" indent="-342900">
              <a:spcAft>
                <a:spcPts val="225"/>
              </a:spcAft>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The size of the resources acquired by the European Union and by foreign and international agencies and bodies.</a:t>
            </a:r>
            <a:endParaRPr lang="it-IT" sz="2100" dirty="0">
              <a:solidFill>
                <a:srgbClr val="00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100" dirty="0">
                <a:solidFill>
                  <a:srgbClr val="000000"/>
                </a:solidFill>
                <a:latin typeface="Calibri" panose="020F0502020204030204" pitchFamily="34" charset="0"/>
                <a:ea typeface="Calibri" panose="020F0502020204030204" pitchFamily="34" charset="0"/>
              </a:rPr>
              <a:t>Number of publications with foreign co-authors.</a:t>
            </a:r>
            <a:endParaRPr lang="it-IT" sz="2100" dirty="0">
              <a:solidFill>
                <a:srgbClr val="000000"/>
              </a:solidFill>
              <a:latin typeface="Calibri" panose="020F0502020204030204" pitchFamily="34" charset="0"/>
              <a:ea typeface="Calibri" panose="020F0502020204030204" pitchFamily="34" charset="0"/>
            </a:endParaRPr>
          </a:p>
        </p:txBody>
      </p:sp>
      <p:sp>
        <p:nvSpPr>
          <p:cNvPr id="4" name="Rettangolo 3">
            <a:extLst>
              <a:ext uri="{FF2B5EF4-FFF2-40B4-BE49-F238E27FC236}">
                <a16:creationId xmlns:a16="http://schemas.microsoft.com/office/drawing/2014/main" id="{04EEB1F5-C003-44C4-A6C2-C0C2F3EAF89C}"/>
              </a:ext>
            </a:extLst>
          </p:cNvPr>
          <p:cNvSpPr/>
          <p:nvPr/>
        </p:nvSpPr>
        <p:spPr>
          <a:xfrm>
            <a:off x="683460" y="885463"/>
            <a:ext cx="5891356" cy="553998"/>
          </a:xfrm>
          <a:prstGeom prst="rect">
            <a:avLst/>
          </a:prstGeom>
        </p:spPr>
        <p:txBody>
          <a:bodyPr wrap="none">
            <a:spAutoFit/>
          </a:bodyPr>
          <a:lstStyle/>
          <a:p>
            <a:r>
              <a:rPr lang="en-US" sz="3000" b="1" i="1" dirty="0">
                <a:solidFill>
                  <a:prstClr val="black"/>
                </a:solidFill>
                <a:latin typeface="Calibri" panose="020F0502020204030204" pitchFamily="34" charset="0"/>
                <a:cs typeface="Arial" panose="020B0604020202020204" pitchFamily="34" charset="0"/>
              </a:rPr>
              <a:t>2.2 Internationalization of research </a:t>
            </a:r>
            <a:endParaRPr lang="it-IT" sz="3000" b="1" i="1"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1019411"/>
      </p:ext>
    </p:extLst>
  </p:cSld>
  <p:clrMapOvr>
    <a:masterClrMapping/>
  </p:clrMapOvr>
</p:sld>
</file>

<file path=ppt/theme/theme1.xml><?xml version="1.0" encoding="utf-8"?>
<a:theme xmlns:a="http://schemas.openxmlformats.org/drawingml/2006/main" name="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1673</TotalTime>
  <Words>3505</Words>
  <Application>Microsoft Office PowerPoint</Application>
  <PresentationFormat>Presentazione su schermo (4:3)</PresentationFormat>
  <Paragraphs>387</Paragraphs>
  <Slides>39</Slides>
  <Notes>1</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39</vt:i4>
      </vt:variant>
    </vt:vector>
  </HeadingPairs>
  <TitlesOfParts>
    <vt:vector size="47" baseType="lpstr">
      <vt:lpstr>Arial</vt:lpstr>
      <vt:lpstr>Arial Narrow</vt:lpstr>
      <vt:lpstr>Calibri</vt:lpstr>
      <vt:lpstr>Calibri Light</vt:lpstr>
      <vt:lpstr>Symbol</vt:lpstr>
      <vt:lpstr>Wingdings</vt:lpstr>
      <vt:lpstr>Office</vt:lpstr>
      <vt:lpstr>4_Office</vt:lpstr>
      <vt:lpstr>Areas and Strategic Planning for Internationalization in Italian Universities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Thank you for your kind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dc:title>
  <dc:creator/>
  <cp:lastModifiedBy>angelo musaio</cp:lastModifiedBy>
  <cp:revision>121</cp:revision>
  <dcterms:created xsi:type="dcterms:W3CDTF">2020-06-08T10:57:03Z</dcterms:created>
  <dcterms:modified xsi:type="dcterms:W3CDTF">2021-03-04T14:15:05Z</dcterms:modified>
</cp:coreProperties>
</file>