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 id="2147483786" r:id="rId2"/>
    <p:sldMasterId id="2147483788" r:id="rId3"/>
  </p:sldMasterIdLst>
  <p:notesMasterIdLst>
    <p:notesMasterId r:id="rId61"/>
  </p:notesMasterIdLst>
  <p:handoutMasterIdLst>
    <p:handoutMasterId r:id="rId62"/>
  </p:handoutMasterIdLst>
  <p:sldIdLst>
    <p:sldId id="265" r:id="rId4"/>
    <p:sldId id="267" r:id="rId5"/>
    <p:sldId id="374" r:id="rId6"/>
    <p:sldId id="415" r:id="rId7"/>
    <p:sldId id="375" r:id="rId8"/>
    <p:sldId id="376" r:id="rId9"/>
    <p:sldId id="416" r:id="rId10"/>
    <p:sldId id="417" r:id="rId11"/>
    <p:sldId id="378" r:id="rId12"/>
    <p:sldId id="377" r:id="rId13"/>
    <p:sldId id="418" r:id="rId14"/>
    <p:sldId id="419" r:id="rId15"/>
    <p:sldId id="379" r:id="rId16"/>
    <p:sldId id="380" r:id="rId17"/>
    <p:sldId id="381" r:id="rId18"/>
    <p:sldId id="382" r:id="rId19"/>
    <p:sldId id="427" r:id="rId20"/>
    <p:sldId id="420" r:id="rId21"/>
    <p:sldId id="421" r:id="rId22"/>
    <p:sldId id="428" r:id="rId23"/>
    <p:sldId id="429" r:id="rId24"/>
    <p:sldId id="394" r:id="rId25"/>
    <p:sldId id="395" r:id="rId26"/>
    <p:sldId id="422" r:id="rId27"/>
    <p:sldId id="396" r:id="rId28"/>
    <p:sldId id="397" r:id="rId29"/>
    <p:sldId id="383" r:id="rId30"/>
    <p:sldId id="423" r:id="rId31"/>
    <p:sldId id="424" r:id="rId32"/>
    <p:sldId id="425" r:id="rId33"/>
    <p:sldId id="384" r:id="rId34"/>
    <p:sldId id="385" r:id="rId35"/>
    <p:sldId id="386" r:id="rId36"/>
    <p:sldId id="387" r:id="rId37"/>
    <p:sldId id="388" r:id="rId38"/>
    <p:sldId id="389" r:id="rId39"/>
    <p:sldId id="390" r:id="rId40"/>
    <p:sldId id="391" r:id="rId41"/>
    <p:sldId id="392" r:id="rId42"/>
    <p:sldId id="426" r:id="rId43"/>
    <p:sldId id="398" r:id="rId44"/>
    <p:sldId id="399" r:id="rId45"/>
    <p:sldId id="393" r:id="rId46"/>
    <p:sldId id="400" r:id="rId47"/>
    <p:sldId id="401" r:id="rId48"/>
    <p:sldId id="402" r:id="rId49"/>
    <p:sldId id="403" r:id="rId50"/>
    <p:sldId id="404" r:id="rId51"/>
    <p:sldId id="405" r:id="rId52"/>
    <p:sldId id="407" r:id="rId53"/>
    <p:sldId id="408" r:id="rId54"/>
    <p:sldId id="409" r:id="rId55"/>
    <p:sldId id="410" r:id="rId56"/>
    <p:sldId id="411" r:id="rId57"/>
    <p:sldId id="412" r:id="rId58"/>
    <p:sldId id="413" r:id="rId59"/>
    <p:sldId id="274"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 userDrawn="1">
          <p15:clr>
            <a:srgbClr val="A4A3A4"/>
          </p15:clr>
        </p15:guide>
        <p15:guide id="2" orient="horz" pos="681" userDrawn="1">
          <p15:clr>
            <a:srgbClr val="A4A3A4"/>
          </p15:clr>
        </p15:guide>
        <p15:guide id="3" orient="horz" pos="1480" userDrawn="1">
          <p15:clr>
            <a:srgbClr val="A4A3A4"/>
          </p15:clr>
        </p15:guide>
        <p15:guide id="4" orient="horz" pos="2432" userDrawn="1">
          <p15:clr>
            <a:srgbClr val="A4A3A4"/>
          </p15:clr>
        </p15:guide>
        <p15:guide id="5" orient="horz" pos="4156" userDrawn="1">
          <p15:clr>
            <a:srgbClr val="A4A3A4"/>
          </p15:clr>
        </p15:guide>
        <p15:guide id="6" orient="horz" pos="4194" userDrawn="1">
          <p15:clr>
            <a:srgbClr val="A4A3A4"/>
          </p15:clr>
        </p15:guide>
        <p15:guide id="7" orient="horz" pos="342" userDrawn="1">
          <p15:clr>
            <a:srgbClr val="A4A3A4"/>
          </p15:clr>
        </p15:guide>
        <p15:guide id="8" orient="horz" pos="1253" userDrawn="1">
          <p15:clr>
            <a:srgbClr val="A4A3A4"/>
          </p15:clr>
        </p15:guide>
        <p15:guide id="9" orient="horz" pos="4228" userDrawn="1">
          <p15:clr>
            <a:srgbClr val="A4A3A4"/>
          </p15:clr>
        </p15:guide>
        <p15:guide id="10" orient="horz" pos="2704" userDrawn="1">
          <p15:clr>
            <a:srgbClr val="A4A3A4"/>
          </p15:clr>
        </p15:guide>
        <p15:guide id="11" orient="horz" pos="2772" userDrawn="1">
          <p15:clr>
            <a:srgbClr val="A4A3A4"/>
          </p15:clr>
        </p15:guide>
        <p15:guide id="12" orient="horz" pos="3249" userDrawn="1">
          <p15:clr>
            <a:srgbClr val="A4A3A4"/>
          </p15:clr>
        </p15:guide>
        <p15:guide id="13" orient="horz" pos="2546" userDrawn="1">
          <p15:clr>
            <a:srgbClr val="A4A3A4"/>
          </p15:clr>
        </p15:guide>
        <p15:guide id="14" orient="horz" pos="3839" userDrawn="1">
          <p15:clr>
            <a:srgbClr val="A4A3A4"/>
          </p15:clr>
        </p15:guide>
        <p15:guide id="15" orient="horz" pos="3782" userDrawn="1">
          <p15:clr>
            <a:srgbClr val="A4A3A4"/>
          </p15:clr>
        </p15:guide>
        <p15:guide id="16" orient="horz" pos="3092" userDrawn="1">
          <p15:clr>
            <a:srgbClr val="A4A3A4"/>
          </p15:clr>
        </p15:guide>
        <p15:guide id="17" pos="3000" userDrawn="1">
          <p15:clr>
            <a:srgbClr val="A4A3A4"/>
          </p15:clr>
        </p15:guide>
        <p15:guide id="18" pos="498" userDrawn="1">
          <p15:clr>
            <a:srgbClr val="A4A3A4"/>
          </p15:clr>
        </p15:guide>
        <p15:guide id="19" pos="5522" userDrawn="1">
          <p15:clr>
            <a:srgbClr val="A4A3A4"/>
          </p15:clr>
        </p15:guide>
        <p15:guide id="20" pos="242" userDrawn="1">
          <p15:clr>
            <a:srgbClr val="A4A3A4"/>
          </p15:clr>
        </p15:guide>
        <p15:guide id="21" pos="5641" userDrawn="1">
          <p15:clr>
            <a:srgbClr val="A4A3A4"/>
          </p15:clr>
        </p15:guide>
        <p15:guide id="22" pos="124" userDrawn="1">
          <p15:clr>
            <a:srgbClr val="A4A3A4"/>
          </p15:clr>
        </p15:guide>
        <p15:guide id="23" pos="365" userDrawn="1">
          <p15:clr>
            <a:srgbClr val="A4A3A4"/>
          </p15:clr>
        </p15:guide>
        <p15:guide id="24" pos="638" userDrawn="1">
          <p15:clr>
            <a:srgbClr val="A4A3A4"/>
          </p15:clr>
        </p15:guide>
        <p15:guide id="25" pos="5402" userDrawn="1">
          <p15:clr>
            <a:srgbClr val="A4A3A4"/>
          </p15:clr>
        </p15:guide>
        <p15:guide id="26" pos="2880" userDrawn="1">
          <p15:clr>
            <a:srgbClr val="A4A3A4"/>
          </p15:clr>
        </p15:guide>
        <p15:guide id="27" pos="2760" userDrawn="1">
          <p15:clr>
            <a:srgbClr val="A4A3A4"/>
          </p15:clr>
        </p15:guide>
        <p15:guide id="28" pos="4334" userDrawn="1">
          <p15:clr>
            <a:srgbClr val="A4A3A4"/>
          </p15:clr>
        </p15:guide>
        <p15:guide id="29" pos="4214" userDrawn="1">
          <p15:clr>
            <a:srgbClr val="A4A3A4"/>
          </p15:clr>
        </p15:guide>
        <p15:guide id="30" pos="4238" userDrawn="1">
          <p15:clr>
            <a:srgbClr val="A4A3A4"/>
          </p15:clr>
        </p15:guide>
        <p15:guide id="31" pos="4192" userDrawn="1">
          <p15:clr>
            <a:srgbClr val="A4A3A4"/>
          </p15:clr>
        </p15:guide>
        <p15:guide id="32" pos="4096" userDrawn="1">
          <p15:clr>
            <a:srgbClr val="A4A3A4"/>
          </p15:clr>
        </p15:guide>
        <p15:guide id="33" pos="3773" userDrawn="1">
          <p15:clr>
            <a:srgbClr val="A4A3A4"/>
          </p15:clr>
        </p15:guide>
        <p15:guide id="34" pos="3892" userDrawn="1">
          <p15:clr>
            <a:srgbClr val="A4A3A4"/>
          </p15:clr>
        </p15:guide>
        <p15:guide id="35" pos="3654" userDrawn="1">
          <p15:clr>
            <a:srgbClr val="A4A3A4"/>
          </p15:clr>
        </p15:guide>
        <p15:guide id="36" pos="3797" userDrawn="1">
          <p15:clr>
            <a:srgbClr val="A4A3A4"/>
          </p15:clr>
        </p15:guide>
        <p15:guide id="37" pos="3749" userDrawn="1">
          <p15:clr>
            <a:srgbClr val="A4A3A4"/>
          </p15:clr>
        </p15:guide>
        <p15:guide id="38" pos="1529" userDrawn="1">
          <p15:clr>
            <a:srgbClr val="A4A3A4"/>
          </p15:clr>
        </p15:guide>
        <p15:guide id="39" pos="1577" userDrawn="1">
          <p15:clr>
            <a:srgbClr val="A4A3A4"/>
          </p15:clr>
        </p15:guide>
        <p15:guide id="40" pos="1430" userDrawn="1">
          <p15:clr>
            <a:srgbClr val="A4A3A4"/>
          </p15:clr>
        </p15:guide>
        <p15:guide id="41" pos="1668" userDrawn="1">
          <p15:clr>
            <a:srgbClr val="A4A3A4"/>
          </p15:clr>
        </p15:guide>
        <p15:guide id="42" pos="2856" userDrawn="1">
          <p15:clr>
            <a:srgbClr val="A4A3A4"/>
          </p15:clr>
        </p15:guide>
        <p15:guide id="43" pos="2906" userDrawn="1">
          <p15:clr>
            <a:srgbClr val="A4A3A4"/>
          </p15:clr>
        </p15:guide>
        <p15:guide id="44" pos="1879" userDrawn="1">
          <p15:clr>
            <a:srgbClr val="A4A3A4"/>
          </p15:clr>
        </p15:guide>
        <p15:guide id="45" pos="2118" userDrawn="1">
          <p15:clr>
            <a:srgbClr val="A4A3A4"/>
          </p15:clr>
        </p15:guide>
        <p15:guide id="46" pos="2021" userDrawn="1">
          <p15:clr>
            <a:srgbClr val="A4A3A4"/>
          </p15:clr>
        </p15:guide>
        <p15:guide id="47" pos="1972" userDrawn="1">
          <p15:clr>
            <a:srgbClr val="A4A3A4"/>
          </p15:clr>
        </p15:guide>
        <p15:guide id="48" pos="1995" userDrawn="1">
          <p15:clr>
            <a:srgbClr val="A4A3A4"/>
          </p15:clr>
        </p15:guide>
        <p15:guide id="49" pos="685" userDrawn="1">
          <p15:clr>
            <a:srgbClr val="A4A3A4"/>
          </p15:clr>
        </p15:guide>
        <p15:guide id="50" pos="601" userDrawn="1">
          <p15:clr>
            <a:srgbClr val="A4A3A4"/>
          </p15:clr>
        </p15:guide>
        <p15:guide id="51" pos="841" userDrawn="1">
          <p15:clr>
            <a:srgbClr val="A4A3A4"/>
          </p15:clr>
        </p15:guide>
        <p15:guide id="52" pos="722" userDrawn="1">
          <p15:clr>
            <a:srgbClr val="A4A3A4"/>
          </p15:clr>
        </p15:guide>
        <p15:guide id="53" pos="65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Pichler" initials="PP" lastIdx="1" clrIdx="0">
    <p:extLst>
      <p:ext uri="{19B8F6BF-5375-455C-9EA6-DF929625EA0E}">
        <p15:presenceInfo xmlns:p15="http://schemas.microsoft.com/office/powerpoint/2012/main" userId="8c2f00cd1d9f97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FC2"/>
    <a:srgbClr val="FE5000"/>
    <a:srgbClr val="00A376"/>
    <a:srgbClr val="A6192E"/>
    <a:srgbClr val="B9B9B9"/>
    <a:srgbClr val="888B8D"/>
    <a:srgbClr val="777777"/>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3" autoAdjust="0"/>
    <p:restoredTop sz="94713" autoAdjust="0"/>
  </p:normalViewPr>
  <p:slideViewPr>
    <p:cSldViewPr>
      <p:cViewPr varScale="1">
        <p:scale>
          <a:sx n="75" d="100"/>
          <a:sy n="75" d="100"/>
        </p:scale>
        <p:origin x="1133" y="53"/>
      </p:cViewPr>
      <p:guideLst>
        <p:guide orient="horz" pos="160"/>
        <p:guide orient="horz" pos="681"/>
        <p:guide orient="horz" pos="1480"/>
        <p:guide orient="horz" pos="2432"/>
        <p:guide orient="horz" pos="4156"/>
        <p:guide orient="horz" pos="4194"/>
        <p:guide orient="horz" pos="342"/>
        <p:guide orient="horz" pos="1253"/>
        <p:guide orient="horz" pos="4228"/>
        <p:guide orient="horz" pos="2704"/>
        <p:guide orient="horz" pos="2772"/>
        <p:guide orient="horz" pos="3249"/>
        <p:guide orient="horz" pos="2546"/>
        <p:guide orient="horz" pos="3839"/>
        <p:guide orient="horz" pos="3782"/>
        <p:guide orient="horz" pos="3092"/>
        <p:guide pos="3000"/>
        <p:guide pos="498"/>
        <p:guide pos="5522"/>
        <p:guide pos="242"/>
        <p:guide pos="5641"/>
        <p:guide pos="124"/>
        <p:guide pos="365"/>
        <p:guide pos="638"/>
        <p:guide pos="5402"/>
        <p:guide pos="2880"/>
        <p:guide pos="2760"/>
        <p:guide pos="4334"/>
        <p:guide pos="4214"/>
        <p:guide pos="4238"/>
        <p:guide pos="4192"/>
        <p:guide pos="4096"/>
        <p:guide pos="3773"/>
        <p:guide pos="3892"/>
        <p:guide pos="3654"/>
        <p:guide pos="3797"/>
        <p:guide pos="3749"/>
        <p:guide pos="1529"/>
        <p:guide pos="1577"/>
        <p:guide pos="1430"/>
        <p:guide pos="1668"/>
        <p:guide pos="2856"/>
        <p:guide pos="2906"/>
        <p:guide pos="1879"/>
        <p:guide pos="2118"/>
        <p:guide pos="2021"/>
        <p:guide pos="1972"/>
        <p:guide pos="1995"/>
        <p:guide pos="685"/>
        <p:guide pos="601"/>
        <p:guide pos="841"/>
        <p:guide pos="722"/>
        <p:guide pos="65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63" d="100"/>
          <a:sy n="63" d="100"/>
        </p:scale>
        <p:origin x="3134" y="5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a:t>Presentation name</a:t>
            </a: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FA6C30-E631-46F6-B8B9-516116F3C31C}" type="datetimeFigureOut">
              <a:rPr lang="de-DE" smtClean="0"/>
              <a:t>30.11.2022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1FBEC-B194-45CE-A00A-749469B114EF}" type="slidenum">
              <a:rPr lang="de-DE" smtClean="0"/>
              <a:t>‹N›</a:t>
            </a:fld>
            <a:endParaRPr lang="de-DE"/>
          </a:p>
        </p:txBody>
      </p:sp>
    </p:spTree>
    <p:extLst>
      <p:ext uri="{BB962C8B-B14F-4D97-AF65-F5344CB8AC3E}">
        <p14:creationId xmlns:p14="http://schemas.microsoft.com/office/powerpoint/2010/main" val="396234819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a:t>Presentation name</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1068A-6809-4288-9976-05908D09E554}" type="datetimeFigureOut">
              <a:rPr lang="de-DE" smtClean="0"/>
              <a:t>30.11.2022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16A41-4220-4D42-AD5C-D6BA5AA2AC9F}" type="slidenum">
              <a:rPr lang="de-DE" smtClean="0"/>
              <a:t>‹N›</a:t>
            </a:fld>
            <a:endParaRPr lang="de-DE"/>
          </a:p>
        </p:txBody>
      </p:sp>
    </p:spTree>
    <p:extLst>
      <p:ext uri="{BB962C8B-B14F-4D97-AF65-F5344CB8AC3E}">
        <p14:creationId xmlns:p14="http://schemas.microsoft.com/office/powerpoint/2010/main" val="35799565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es-ES" dirty="0"/>
          </a:p>
        </p:txBody>
      </p:sp>
      <p:sp>
        <p:nvSpPr>
          <p:cNvPr id="4" name="Kopfzeilenplatzhalter 3"/>
          <p:cNvSpPr>
            <a:spLocks noGrp="1"/>
          </p:cNvSpPr>
          <p:nvPr>
            <p:ph type="hdr" sz="quarter"/>
          </p:nvPr>
        </p:nvSpPr>
        <p:spPr/>
        <p:txBody>
          <a:bodyPr/>
          <a:lstStyle/>
          <a:p>
            <a:r>
              <a:rPr lang="de-DE"/>
              <a:t>Presentation name</a:t>
            </a:r>
          </a:p>
        </p:txBody>
      </p:sp>
    </p:spTree>
    <p:extLst>
      <p:ext uri="{BB962C8B-B14F-4D97-AF65-F5344CB8AC3E}">
        <p14:creationId xmlns:p14="http://schemas.microsoft.com/office/powerpoint/2010/main" val="363486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616CC1A-F514-42AD-8318-B283F28C798C}" type="datetimeFigureOut">
              <a:rPr lang="es-ES" smtClean="0"/>
              <a:t>30/11/2022</a:t>
            </a:fld>
            <a:endParaRPr lang="es-ES"/>
          </a:p>
        </p:txBody>
      </p:sp>
      <p:sp>
        <p:nvSpPr>
          <p:cNvPr id="5" name="Footer Placeholder 4"/>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Slide Number Placeholder 5"/>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242433307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a fine">
    <p:spTree>
      <p:nvGrpSpPr>
        <p:cNvPr id="1" name=""/>
        <p:cNvGrpSpPr/>
        <p:nvPr/>
      </p:nvGrpSpPr>
      <p:grpSpPr>
        <a:xfrm>
          <a:off x="0" y="0"/>
          <a:ext cx="0" cy="0"/>
          <a:chOff x="0" y="0"/>
          <a:chExt cx="0" cy="0"/>
        </a:xfrm>
      </p:grpSpPr>
      <p:pic>
        <p:nvPicPr>
          <p:cNvPr id="4" name="Elemento grafico 2">
            <a:extLst>
              <a:ext uri="{FF2B5EF4-FFF2-40B4-BE49-F238E27FC236}">
                <a16:creationId xmlns:a16="http://schemas.microsoft.com/office/drawing/2014/main" id="{F99672CC-83DF-4C8F-A3AA-BAAA44586DE5}"/>
              </a:ext>
            </a:extLst>
          </p:cNvPr>
          <p:cNvPicPr>
            <a:picLocks noChangeAspect="1"/>
          </p:cNvPicPr>
          <p:nvPr userDrawn="1"/>
        </p:nvPicPr>
        <p:blipFill>
          <a:blip r:embed="rId2"/>
          <a:stretch>
            <a:fillRect/>
          </a:stretch>
        </p:blipFill>
        <p:spPr>
          <a:xfrm>
            <a:off x="3748106" y="2501205"/>
            <a:ext cx="1645025" cy="1855588"/>
          </a:xfrm>
          <a:prstGeom prst="rect">
            <a:avLst/>
          </a:prstGeom>
        </p:spPr>
      </p:pic>
    </p:spTree>
    <p:extLst>
      <p:ext uri="{BB962C8B-B14F-4D97-AF65-F5344CB8AC3E}">
        <p14:creationId xmlns:p14="http://schemas.microsoft.com/office/powerpoint/2010/main" val="320329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470" y="602033"/>
            <a:ext cx="7886700" cy="1325563"/>
          </a:xfrm>
        </p:spPr>
        <p:txBody>
          <a:bodyPr/>
          <a:lstStyle>
            <a:lvl1pPr>
              <a:defRPr/>
            </a:lvl1pPr>
          </a:lstStyle>
          <a:p>
            <a:r>
              <a:rPr lang="de-DE" dirty="0"/>
              <a:t>Content</a:t>
            </a:r>
          </a:p>
        </p:txBody>
      </p:sp>
      <p:sp>
        <p:nvSpPr>
          <p:cNvPr id="7" name="Foliennummernplatzhalter 6"/>
          <p:cNvSpPr>
            <a:spLocks noGrp="1"/>
          </p:cNvSpPr>
          <p:nvPr>
            <p:ph type="sldNum" sz="quarter" idx="12"/>
          </p:nvPr>
        </p:nvSpPr>
        <p:spPr>
          <a:xfrm>
            <a:off x="6624587" y="6496513"/>
            <a:ext cx="2133600" cy="196046"/>
          </a:xfrm>
        </p:spPr>
        <p:txBody>
          <a:bodyPr/>
          <a:lstStyle/>
          <a:p>
            <a:fld id="{610207BF-9610-4DCA-A632-B81271577532}" type="slidenum">
              <a:rPr lang="de-DE" smtClean="0"/>
              <a:t>‹N›</a:t>
            </a:fld>
            <a:endParaRPr lang="de-DE"/>
          </a:p>
        </p:txBody>
      </p:sp>
      <p:sp>
        <p:nvSpPr>
          <p:cNvPr id="37" name="Inhaltsplatzhalter 2"/>
          <p:cNvSpPr>
            <a:spLocks noGrp="1"/>
          </p:cNvSpPr>
          <p:nvPr>
            <p:ph idx="1" hasCustomPrompt="1"/>
          </p:nvPr>
        </p:nvSpPr>
        <p:spPr>
          <a:xfrm>
            <a:off x="3167475" y="1998001"/>
            <a:ext cx="5408523" cy="4101587"/>
          </a:xfrm>
          <a:solidFill>
            <a:schemeClr val="bg1"/>
          </a:solidFill>
        </p:spPr>
        <p:txBody>
          <a:bodyPr lIns="252000" tIns="252000" rIns="0" bIns="180000" numCol="2" spcCol="360000"/>
          <a:lstStyle>
            <a:lvl1pPr marL="189025" indent="-189025">
              <a:lnSpc>
                <a:spcPts val="1200"/>
              </a:lnSpc>
              <a:spcAft>
                <a:spcPts val="675"/>
              </a:spcAft>
              <a:buClr>
                <a:schemeClr val="accent1"/>
              </a:buClr>
              <a:buFont typeface="+mj-lt"/>
              <a:buAutoNum type="romanUcPeriod"/>
              <a:tabLst>
                <a:tab pos="2160288" algn="l"/>
              </a:tabLst>
              <a:defRPr sz="1050" b="1" i="0" cap="all" baseline="0">
                <a:solidFill>
                  <a:schemeClr val="accent1"/>
                </a:solidFill>
                <a:latin typeface="Calibri" panose="020F0502020204030204" pitchFamily="34" charset="0"/>
              </a:defRPr>
            </a:lvl1pPr>
            <a:lvl2pPr marL="189025" indent="-189025" defTabSz="189025">
              <a:lnSpc>
                <a:spcPts val="1200"/>
              </a:lnSpc>
              <a:spcBef>
                <a:spcPts val="375"/>
              </a:spcBef>
              <a:buFont typeface="+mj-lt"/>
              <a:buAutoNum type="arabicPeriod"/>
              <a:tabLst>
                <a:tab pos="2160288" algn="l"/>
              </a:tabLst>
              <a:defRPr sz="1050" b="0" i="0" baseline="0">
                <a:latin typeface="Calibri" panose="020F0502020204030204" pitchFamily="34" charset="0"/>
              </a:defRPr>
            </a:lvl2pPr>
            <a:lvl3pPr marL="297040" indent="-108014" defTabSz="270036">
              <a:lnSpc>
                <a:spcPts val="1200"/>
              </a:lnSpc>
              <a:spcBef>
                <a:spcPts val="0"/>
              </a:spcBef>
              <a:buFont typeface="Calibri Light" panose="020F0302020204030204" pitchFamily="34" charset="0"/>
              <a:buChar char="›"/>
              <a:tabLst>
                <a:tab pos="2160288" algn="l"/>
              </a:tabLst>
              <a:defRPr sz="1050" baseline="0">
                <a:latin typeface="+mj-lt"/>
              </a:defRPr>
            </a:lvl3pPr>
            <a:lvl4pPr marL="297040" indent="-108014">
              <a:lnSpc>
                <a:spcPts val="1200"/>
              </a:lnSpc>
              <a:spcBef>
                <a:spcPts val="0"/>
              </a:spcBef>
              <a:tabLst>
                <a:tab pos="2160288" algn="l"/>
              </a:tabLst>
              <a:defRPr sz="1050" baseline="0">
                <a:latin typeface="+mj-lt"/>
              </a:defRPr>
            </a:lvl4pPr>
            <a:lvl5pPr marL="297040" indent="-108014">
              <a:lnSpc>
                <a:spcPts val="1200"/>
              </a:lnSpc>
              <a:spcBef>
                <a:spcPts val="0"/>
              </a:spcBef>
              <a:buFont typeface="Calibri" panose="020F0502020204030204" pitchFamily="34" charset="0"/>
              <a:buChar char="›"/>
              <a:tabLst>
                <a:tab pos="2160288" algn="l"/>
              </a:tabLst>
              <a:defRPr>
                <a:latin typeface="+mj-lt"/>
              </a:defRPr>
            </a:lvl5pPr>
          </a:lstStyle>
          <a:p>
            <a:pPr lvl="0"/>
            <a:r>
              <a:rPr lang="de-DE" dirty="0"/>
              <a:t>Textmasterformat </a:t>
            </a:r>
            <a:br>
              <a:rPr lang="de-DE" dirty="0"/>
            </a:br>
            <a:r>
              <a:rPr lang="de-DE" dirty="0"/>
              <a:t>bearbeiten</a:t>
            </a:r>
          </a:p>
          <a:p>
            <a:pPr lvl="1"/>
            <a:r>
              <a:rPr lang="de-DE" dirty="0"/>
              <a:t>Zweite Ebene	01</a:t>
            </a:r>
          </a:p>
          <a:p>
            <a:pPr lvl="2"/>
            <a:r>
              <a:rPr lang="de-DE" dirty="0"/>
              <a:t>Dritte Ebene	01</a:t>
            </a:r>
          </a:p>
          <a:p>
            <a:pPr lvl="3"/>
            <a:r>
              <a:rPr lang="de-DE" dirty="0"/>
              <a:t>Vierte Ebene	01</a:t>
            </a:r>
          </a:p>
          <a:p>
            <a:pPr lvl="4"/>
            <a:r>
              <a:rPr lang="de-DE" dirty="0"/>
              <a:t>Fünfte Ebene</a:t>
            </a:r>
          </a:p>
        </p:txBody>
      </p:sp>
      <p:pic>
        <p:nvPicPr>
          <p:cNvPr id="13" name="Grafik 12"/>
          <p:cNvPicPr>
            <a:picLocks noChangeAspect="1"/>
          </p:cNvPicPr>
          <p:nvPr userDrawn="1"/>
        </p:nvPicPr>
        <p:blipFill rotWithShape="1">
          <a:blip r:embed="rId2">
            <a:extLst>
              <a:ext uri="{28A0092B-C50C-407E-A947-70E740481C1C}">
                <a14:useLocalDpi xmlns:a14="http://schemas.microsoft.com/office/drawing/2010/main" val="0"/>
              </a:ext>
            </a:extLst>
          </a:blip>
          <a:srcRect l="14194" r="71089"/>
          <a:stretch/>
        </p:blipFill>
        <p:spPr>
          <a:xfrm flipH="1">
            <a:off x="-1" y="1292447"/>
            <a:ext cx="2057668" cy="729740"/>
          </a:xfrm>
          <a:prstGeom prst="rect">
            <a:avLst/>
          </a:prstGeom>
        </p:spPr>
      </p:pic>
      <p:sp>
        <p:nvSpPr>
          <p:cNvPr id="9" name="Fußzeilenplatzhalter 3"/>
          <p:cNvSpPr>
            <a:spLocks noGrp="1"/>
          </p:cNvSpPr>
          <p:nvPr>
            <p:ph type="ftr" sz="quarter" idx="3"/>
          </p:nvPr>
        </p:nvSpPr>
        <p:spPr>
          <a:xfrm>
            <a:off x="735085" y="735894"/>
            <a:ext cx="6504770" cy="193228"/>
          </a:xfrm>
          <a:prstGeom prst="rect">
            <a:avLst/>
          </a:prstGeom>
        </p:spPr>
        <p:txBody>
          <a:bodyPr vert="horz" lIns="0" tIns="0" rIns="0" bIns="0" rtlCol="0" anchor="t" anchorCtr="0"/>
          <a:lstStyle>
            <a:lvl1pPr marL="0" marR="0" indent="0" algn="l" defTabSz="685891" rtl="0" eaLnBrk="1" fontAlgn="auto" latinLnBrk="0" hangingPunct="1">
              <a:lnSpc>
                <a:spcPct val="100000"/>
              </a:lnSpc>
              <a:spcBef>
                <a:spcPts val="0"/>
              </a:spcBef>
              <a:spcAft>
                <a:spcPts val="0"/>
              </a:spcAft>
              <a:buClrTx/>
              <a:buSzTx/>
              <a:buFontTx/>
              <a:buNone/>
              <a:tabLst/>
              <a:defRPr sz="9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323932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FFAE5-E61C-4CB5-A6DF-A651F5AC760E}"/>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es-ES"/>
          </a:p>
        </p:txBody>
      </p:sp>
      <p:sp>
        <p:nvSpPr>
          <p:cNvPr id="3" name="Untertitel 2">
            <a:extLst>
              <a:ext uri="{FF2B5EF4-FFF2-40B4-BE49-F238E27FC236}">
                <a16:creationId xmlns:a16="http://schemas.microsoft.com/office/drawing/2014/main" id="{3D0E588E-DC07-4E16-ADCF-7C1995C95A12}"/>
              </a:ext>
            </a:extLst>
          </p:cNvPr>
          <p:cNvSpPr>
            <a:spLocks noGrp="1"/>
          </p:cNvSpPr>
          <p:nvPr>
            <p:ph type="subTitle" idx="1"/>
          </p:nvPr>
        </p:nvSpPr>
        <p:spPr>
          <a:xfrm>
            <a:off x="1143000" y="3602038"/>
            <a:ext cx="6858000" cy="1655762"/>
          </a:xfrm>
        </p:spPr>
        <p:txBody>
          <a:bodyPr/>
          <a:lstStyle>
            <a:lvl1pPr marL="0" indent="0" algn="ctr">
              <a:buNone/>
              <a:defRPr sz="1800"/>
            </a:lvl1pPr>
            <a:lvl2pPr marL="342911" indent="0" algn="ctr">
              <a:buNone/>
              <a:defRPr sz="1500"/>
            </a:lvl2pPr>
            <a:lvl3pPr marL="685823" indent="0" algn="ctr">
              <a:buNone/>
              <a:defRPr sz="1350"/>
            </a:lvl3pPr>
            <a:lvl4pPr marL="1028734" indent="0" algn="ctr">
              <a:buNone/>
              <a:defRPr sz="1200"/>
            </a:lvl4pPr>
            <a:lvl5pPr marL="1371646" indent="0" algn="ctr">
              <a:buNone/>
              <a:defRPr sz="1200"/>
            </a:lvl5pPr>
            <a:lvl6pPr marL="1714557" indent="0" algn="ctr">
              <a:buNone/>
              <a:defRPr sz="1200"/>
            </a:lvl6pPr>
            <a:lvl7pPr marL="2057469" indent="0" algn="ctr">
              <a:buNone/>
              <a:defRPr sz="1200"/>
            </a:lvl7pPr>
            <a:lvl8pPr marL="2400380" indent="0" algn="ctr">
              <a:buNone/>
              <a:defRPr sz="1200"/>
            </a:lvl8pPr>
            <a:lvl9pPr marL="2743291" indent="0" algn="ctr">
              <a:buNone/>
              <a:defRPr sz="1200"/>
            </a:lvl9pPr>
          </a:lstStyle>
          <a:p>
            <a:r>
              <a:rPr lang="de-DE"/>
              <a:t>Master-Untertitelformat bearbeiten</a:t>
            </a:r>
            <a:endParaRPr lang="es-ES"/>
          </a:p>
        </p:txBody>
      </p:sp>
      <p:sp>
        <p:nvSpPr>
          <p:cNvPr id="4" name="Datumsplatzhalter 3">
            <a:extLst>
              <a:ext uri="{FF2B5EF4-FFF2-40B4-BE49-F238E27FC236}">
                <a16:creationId xmlns:a16="http://schemas.microsoft.com/office/drawing/2014/main" id="{7D30C611-8868-4DE0-B2B5-3312A1452B26}"/>
              </a:ext>
            </a:extLst>
          </p:cNvPr>
          <p:cNvSpPr>
            <a:spLocks noGrp="1"/>
          </p:cNvSpPr>
          <p:nvPr>
            <p:ph type="dt" sz="half" idx="10"/>
          </p:nvPr>
        </p:nvSpPr>
        <p:spPr/>
        <p:txBody>
          <a:bodyPr/>
          <a:lstStyle/>
          <a:p>
            <a:pPr defTabSz="685891"/>
            <a:fld id="{7616CC1A-F514-42AD-8318-B283F28C798C}" type="datetimeFigureOut">
              <a:rPr lang="es-ES" smtClean="0">
                <a:solidFill>
                  <a:prstClr val="black">
                    <a:tint val="75000"/>
                  </a:prstClr>
                </a:solidFill>
              </a:rPr>
              <a:pPr defTabSz="685891"/>
              <a:t>30/11/2022</a:t>
            </a:fld>
            <a:endParaRPr lang="es-ES">
              <a:solidFill>
                <a:prstClr val="black">
                  <a:tint val="75000"/>
                </a:prstClr>
              </a:solidFill>
            </a:endParaRPr>
          </a:p>
        </p:txBody>
      </p:sp>
      <p:sp>
        <p:nvSpPr>
          <p:cNvPr id="5" name="Fußzeilenplatzhalter 4">
            <a:extLst>
              <a:ext uri="{FF2B5EF4-FFF2-40B4-BE49-F238E27FC236}">
                <a16:creationId xmlns:a16="http://schemas.microsoft.com/office/drawing/2014/main" id="{8145AF52-7726-41E1-8064-E59D09019FF1}"/>
              </a:ext>
            </a:extLst>
          </p:cNvPr>
          <p:cNvSpPr>
            <a:spLocks noGrp="1"/>
          </p:cNvSpPr>
          <p:nvPr>
            <p:ph type="ftr" sz="quarter" idx="11"/>
          </p:nvPr>
        </p:nvSpPr>
        <p:spPr/>
        <p:txBody>
          <a:bodyPr/>
          <a:lstStyle/>
          <a:p>
            <a:pPr defTabSz="685891"/>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B6C599C1-BE4B-4356-B2A4-5AD997BDAE83}"/>
              </a:ext>
            </a:extLst>
          </p:cNvPr>
          <p:cNvSpPr>
            <a:spLocks noGrp="1"/>
          </p:cNvSpPr>
          <p:nvPr>
            <p:ph type="sldNum" sz="quarter" idx="12"/>
          </p:nvPr>
        </p:nvSpPr>
        <p:spPr/>
        <p:txBody>
          <a:bodyPr/>
          <a:lstStyle/>
          <a:p>
            <a:pPr defTabSz="685891"/>
            <a:fld id="{610207BF-9610-4DCA-A632-B81271577532}" type="slidenum">
              <a:rPr lang="de-DE" smtClean="0">
                <a:solidFill>
                  <a:prstClr val="black">
                    <a:tint val="75000"/>
                  </a:prstClr>
                </a:solidFill>
              </a:rPr>
              <a:pPr defTabSz="685891"/>
              <a:t>‹N›</a:t>
            </a:fld>
            <a:endParaRPr lang="de-DE" dirty="0">
              <a:solidFill>
                <a:prstClr val="black">
                  <a:tint val="75000"/>
                </a:prstClr>
              </a:solidFill>
            </a:endParaRPr>
          </a:p>
        </p:txBody>
      </p:sp>
    </p:spTree>
    <p:extLst>
      <p:ext uri="{BB962C8B-B14F-4D97-AF65-F5344CB8AC3E}">
        <p14:creationId xmlns:p14="http://schemas.microsoft.com/office/powerpoint/2010/main" val="322412438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05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estazione sezione">
    <p:spTree>
      <p:nvGrpSpPr>
        <p:cNvPr id="1" name=""/>
        <p:cNvGrpSpPr/>
        <p:nvPr/>
      </p:nvGrpSpPr>
      <p:grpSpPr>
        <a:xfrm>
          <a:off x="0" y="0"/>
          <a:ext cx="0" cy="0"/>
          <a:chOff x="0" y="0"/>
          <a:chExt cx="0" cy="0"/>
        </a:xfrm>
      </p:grpSpPr>
      <p:sp>
        <p:nvSpPr>
          <p:cNvPr id="6" name="Google Shape;10;p2">
            <a:extLst>
              <a:ext uri="{FF2B5EF4-FFF2-40B4-BE49-F238E27FC236}">
                <a16:creationId xmlns:a16="http://schemas.microsoft.com/office/drawing/2014/main" id="{15FBA683-86A3-41C9-8DB1-2E9A3E09E280}"/>
              </a:ext>
            </a:extLst>
          </p:cNvPr>
          <p:cNvSpPr txBox="1">
            <a:spLocks noGrp="1"/>
          </p:cNvSpPr>
          <p:nvPr>
            <p:ph type="ctrTitle" hasCustomPrompt="1"/>
          </p:nvPr>
        </p:nvSpPr>
        <p:spPr>
          <a:xfrm>
            <a:off x="644237" y="1650670"/>
            <a:ext cx="7825947" cy="4510644"/>
          </a:xfrm>
          <a:prstGeom prst="rect">
            <a:avLst/>
          </a:prstGeom>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5200"/>
              <a:buFont typeface="Roboto Slab"/>
              <a:buNone/>
              <a:defRPr sz="2400" b="1" i="0">
                <a:solidFill>
                  <a:schemeClr val="tx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2925"/>
            </a:lvl2pPr>
            <a:lvl3pPr lvl="2" algn="ctr">
              <a:spcBef>
                <a:spcPts val="0"/>
              </a:spcBef>
              <a:spcAft>
                <a:spcPts val="0"/>
              </a:spcAft>
              <a:buSzPts val="5200"/>
              <a:buNone/>
              <a:defRPr sz="2925"/>
            </a:lvl3pPr>
            <a:lvl4pPr lvl="3" algn="ctr">
              <a:spcBef>
                <a:spcPts val="0"/>
              </a:spcBef>
              <a:spcAft>
                <a:spcPts val="0"/>
              </a:spcAft>
              <a:buSzPts val="5200"/>
              <a:buNone/>
              <a:defRPr sz="2925"/>
            </a:lvl4pPr>
            <a:lvl5pPr lvl="4" algn="ctr">
              <a:spcBef>
                <a:spcPts val="0"/>
              </a:spcBef>
              <a:spcAft>
                <a:spcPts val="0"/>
              </a:spcAft>
              <a:buSzPts val="5200"/>
              <a:buNone/>
              <a:defRPr sz="2925"/>
            </a:lvl5pPr>
            <a:lvl6pPr lvl="5" algn="ctr">
              <a:spcBef>
                <a:spcPts val="0"/>
              </a:spcBef>
              <a:spcAft>
                <a:spcPts val="0"/>
              </a:spcAft>
              <a:buSzPts val="5200"/>
              <a:buNone/>
              <a:defRPr sz="2925"/>
            </a:lvl6pPr>
            <a:lvl7pPr lvl="6" algn="ctr">
              <a:spcBef>
                <a:spcPts val="0"/>
              </a:spcBef>
              <a:spcAft>
                <a:spcPts val="0"/>
              </a:spcAft>
              <a:buSzPts val="5200"/>
              <a:buNone/>
              <a:defRPr sz="2925"/>
            </a:lvl7pPr>
            <a:lvl8pPr lvl="7" algn="ctr">
              <a:spcBef>
                <a:spcPts val="0"/>
              </a:spcBef>
              <a:spcAft>
                <a:spcPts val="0"/>
              </a:spcAft>
              <a:buSzPts val="5200"/>
              <a:buNone/>
              <a:defRPr sz="2925"/>
            </a:lvl8pPr>
            <a:lvl9pPr lvl="8" algn="ctr">
              <a:spcBef>
                <a:spcPts val="0"/>
              </a:spcBef>
              <a:spcAft>
                <a:spcPts val="0"/>
              </a:spcAft>
              <a:buSzPts val="5200"/>
              <a:buNone/>
              <a:defRPr sz="2925"/>
            </a:lvl9pPr>
          </a:lstStyle>
          <a:p>
            <a:r>
              <a:rPr lang="it-IT" dirty="0"/>
              <a:t>Fare clic per modificare il titolo delle slide</a:t>
            </a:r>
            <a:endParaRPr dirty="0"/>
          </a:p>
        </p:txBody>
      </p:sp>
      <p:pic>
        <p:nvPicPr>
          <p:cNvPr id="4" name="Google Shape;21;p4">
            <a:extLst>
              <a:ext uri="{FF2B5EF4-FFF2-40B4-BE49-F238E27FC236}">
                <a16:creationId xmlns:a16="http://schemas.microsoft.com/office/drawing/2014/main" id="{2541837F-1E04-4537-963D-C4C6EE8581C7}"/>
              </a:ext>
            </a:extLst>
          </p:cNvPr>
          <p:cNvPicPr preferRelativeResize="0"/>
          <p:nvPr userDrawn="1"/>
        </p:nvPicPr>
        <p:blipFill>
          <a:blip r:embed="rId2">
            <a:extLst>
              <a:ext uri="{96DAC541-7B7A-43D3-8B79-37D633B846F1}">
                <asvg:svgBlip xmlns:asvg="http://schemas.microsoft.com/office/drawing/2016/SVG/main" r:embed="rId3"/>
              </a:ext>
            </a:extLst>
          </a:blip>
          <a:stretch>
            <a:fillRect/>
          </a:stretch>
        </p:blipFill>
        <p:spPr>
          <a:xfrm>
            <a:off x="644652" y="750579"/>
            <a:ext cx="932956" cy="311851"/>
          </a:xfrm>
          <a:prstGeom prst="rect">
            <a:avLst/>
          </a:prstGeom>
          <a:noFill/>
          <a:ln>
            <a:noFill/>
          </a:ln>
        </p:spPr>
      </p:pic>
    </p:spTree>
    <p:extLst>
      <p:ext uri="{BB962C8B-B14F-4D97-AF65-F5344CB8AC3E}">
        <p14:creationId xmlns:p14="http://schemas.microsoft.com/office/powerpoint/2010/main" val="135874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testazione sezione + sottotitolo">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D39042D-E5F6-354C-AE48-85CA368F3EEB}"/>
              </a:ext>
            </a:extLst>
          </p:cNvPr>
          <p:cNvSpPr>
            <a:spLocks noGrp="1"/>
          </p:cNvSpPr>
          <p:nvPr>
            <p:ph sz="quarter" idx="10" hasCustomPrompt="1"/>
          </p:nvPr>
        </p:nvSpPr>
        <p:spPr>
          <a:xfrm>
            <a:off x="644130" y="4512249"/>
            <a:ext cx="7825840" cy="906143"/>
          </a:xfrm>
        </p:spPr>
        <p:txBody>
          <a:bodyPr anchor="ctr">
            <a:normAutofit/>
          </a:bodyPr>
          <a:lstStyle>
            <a:lvl1pPr marL="0" indent="0">
              <a:buNone/>
              <a:defRPr sz="1800" b="0">
                <a:solidFill>
                  <a:schemeClr val="tx1">
                    <a:lumMod val="85000"/>
                    <a:lumOff val="15000"/>
                  </a:schemeClr>
                </a:solidFill>
                <a:latin typeface="Roboto Slab" pitchFamily="2" charset="0"/>
                <a:ea typeface="Roboto Slab" pitchFamily="2" charset="0"/>
              </a:defRPr>
            </a:lvl1pPr>
          </a:lstStyle>
          <a:p>
            <a:pPr lvl="0"/>
            <a:r>
              <a:rPr lang="it-IT" dirty="0"/>
              <a:t>Fare clic per modificare il sottotitolo della sezione</a:t>
            </a:r>
          </a:p>
        </p:txBody>
      </p:sp>
      <p:sp>
        <p:nvSpPr>
          <p:cNvPr id="6" name="Google Shape;10;p2">
            <a:extLst>
              <a:ext uri="{FF2B5EF4-FFF2-40B4-BE49-F238E27FC236}">
                <a16:creationId xmlns:a16="http://schemas.microsoft.com/office/drawing/2014/main" id="{15FBA683-86A3-41C9-8DB1-2E9A3E09E280}"/>
              </a:ext>
            </a:extLst>
          </p:cNvPr>
          <p:cNvSpPr txBox="1">
            <a:spLocks noGrp="1"/>
          </p:cNvSpPr>
          <p:nvPr>
            <p:ph type="ctrTitle" hasCustomPrompt="1"/>
          </p:nvPr>
        </p:nvSpPr>
        <p:spPr>
          <a:xfrm>
            <a:off x="644237" y="1602829"/>
            <a:ext cx="7825947" cy="2422906"/>
          </a:xfrm>
          <a:prstGeom prst="rect">
            <a:avLst/>
          </a:prstGeom>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5200"/>
              <a:buFont typeface="Roboto Slab"/>
              <a:buNone/>
              <a:defRPr sz="2400" b="1" i="0">
                <a:solidFill>
                  <a:schemeClr val="tx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2925"/>
            </a:lvl2pPr>
            <a:lvl3pPr lvl="2" algn="ctr">
              <a:spcBef>
                <a:spcPts val="0"/>
              </a:spcBef>
              <a:spcAft>
                <a:spcPts val="0"/>
              </a:spcAft>
              <a:buSzPts val="5200"/>
              <a:buNone/>
              <a:defRPr sz="2925"/>
            </a:lvl3pPr>
            <a:lvl4pPr lvl="3" algn="ctr">
              <a:spcBef>
                <a:spcPts val="0"/>
              </a:spcBef>
              <a:spcAft>
                <a:spcPts val="0"/>
              </a:spcAft>
              <a:buSzPts val="5200"/>
              <a:buNone/>
              <a:defRPr sz="2925"/>
            </a:lvl4pPr>
            <a:lvl5pPr lvl="4" algn="ctr">
              <a:spcBef>
                <a:spcPts val="0"/>
              </a:spcBef>
              <a:spcAft>
                <a:spcPts val="0"/>
              </a:spcAft>
              <a:buSzPts val="5200"/>
              <a:buNone/>
              <a:defRPr sz="2925"/>
            </a:lvl5pPr>
            <a:lvl6pPr lvl="5" algn="ctr">
              <a:spcBef>
                <a:spcPts val="0"/>
              </a:spcBef>
              <a:spcAft>
                <a:spcPts val="0"/>
              </a:spcAft>
              <a:buSzPts val="5200"/>
              <a:buNone/>
              <a:defRPr sz="2925"/>
            </a:lvl6pPr>
            <a:lvl7pPr lvl="6" algn="ctr">
              <a:spcBef>
                <a:spcPts val="0"/>
              </a:spcBef>
              <a:spcAft>
                <a:spcPts val="0"/>
              </a:spcAft>
              <a:buSzPts val="5200"/>
              <a:buNone/>
              <a:defRPr sz="2925"/>
            </a:lvl7pPr>
            <a:lvl8pPr lvl="7" algn="ctr">
              <a:spcBef>
                <a:spcPts val="0"/>
              </a:spcBef>
              <a:spcAft>
                <a:spcPts val="0"/>
              </a:spcAft>
              <a:buSzPts val="5200"/>
              <a:buNone/>
              <a:defRPr sz="2925"/>
            </a:lvl8pPr>
            <a:lvl9pPr lvl="8" algn="ctr">
              <a:spcBef>
                <a:spcPts val="0"/>
              </a:spcBef>
              <a:spcAft>
                <a:spcPts val="0"/>
              </a:spcAft>
              <a:buSzPts val="5200"/>
              <a:buNone/>
              <a:defRPr sz="2925"/>
            </a:lvl9pPr>
          </a:lstStyle>
          <a:p>
            <a:r>
              <a:rPr lang="it-IT" dirty="0"/>
              <a:t>Fare clic per modificare il titolo delle slide</a:t>
            </a:r>
            <a:endParaRPr dirty="0"/>
          </a:p>
        </p:txBody>
      </p:sp>
    </p:spTree>
    <p:extLst>
      <p:ext uri="{BB962C8B-B14F-4D97-AF65-F5344CB8AC3E}">
        <p14:creationId xmlns:p14="http://schemas.microsoft.com/office/powerpoint/2010/main" val="152544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olo, sottotitolo e tes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A57FB5-7025-8A46-A2C8-9AC199CBFA66}"/>
              </a:ext>
            </a:extLst>
          </p:cNvPr>
          <p:cNvSpPr>
            <a:spLocks noGrp="1"/>
          </p:cNvSpPr>
          <p:nvPr>
            <p:ph idx="1"/>
          </p:nvPr>
        </p:nvSpPr>
        <p:spPr>
          <a:xfrm>
            <a:off x="628650" y="2511383"/>
            <a:ext cx="7886700" cy="3057565"/>
          </a:xfrm>
        </p:spPr>
        <p:txBody>
          <a:bodyPr anchor="ctr"/>
          <a:lstStyle>
            <a:lvl1pPr marL="0" indent="0">
              <a:lnSpc>
                <a:spcPct val="150000"/>
              </a:lnSpc>
              <a:buClr>
                <a:schemeClr val="tx1">
                  <a:lumMod val="85000"/>
                  <a:lumOff val="15000"/>
                </a:schemeClr>
              </a:buClr>
              <a:buFont typeface="Fira Sans" panose="020B0503050000020004" pitchFamily="34" charset="0"/>
              <a:buNone/>
              <a:defRPr sz="1500" b="0" i="0">
                <a:latin typeface="Fira Sans Medium" panose="020B0503050000020004" pitchFamily="34" charset="0"/>
              </a:defRPr>
            </a:lvl1pPr>
            <a:lvl2pPr marL="385744" marR="0" indent="-128582" algn="l" defTabSz="514325" rtl="0" eaLnBrk="1" fontAlgn="auto" latinLnBrk="0" hangingPunct="1">
              <a:lnSpc>
                <a:spcPct val="150000"/>
              </a:lnSpc>
              <a:spcBef>
                <a:spcPts val="281"/>
              </a:spcBef>
              <a:spcAft>
                <a:spcPts val="0"/>
              </a:spcAft>
              <a:buClrTx/>
              <a:buSzTx/>
              <a:buFont typeface="Arial" panose="020B0604020202020204" pitchFamily="34" charset="0"/>
              <a:buChar char="•"/>
              <a:tabLst/>
              <a:defRPr sz="1200"/>
            </a:lvl2pPr>
            <a:lvl3pPr marL="610761" marR="0" indent="-128582" algn="l" defTabSz="514325" rtl="0" eaLnBrk="1" fontAlgn="auto" latinLnBrk="0" hangingPunct="1">
              <a:lnSpc>
                <a:spcPct val="150000"/>
              </a:lnSpc>
              <a:spcBef>
                <a:spcPts val="281"/>
              </a:spcBef>
              <a:spcAft>
                <a:spcPts val="0"/>
              </a:spcAft>
              <a:buClrTx/>
              <a:buSzTx/>
              <a:buFont typeface="Arial" panose="020B0604020202020204" pitchFamily="34" charset="0"/>
              <a:buChar char="•"/>
              <a:tabLst/>
              <a:defRPr sz="1050"/>
            </a:lvl3pPr>
            <a:lvl4pPr>
              <a:defRPr sz="900" b="0" i="0">
                <a:latin typeface="Fira Sans" panose="020B0503050000020004" pitchFamily="34" charset="0"/>
              </a:defRPr>
            </a:lvl4pPr>
          </a:lstStyle>
          <a:p>
            <a:pPr lvl="0"/>
            <a:r>
              <a:rPr lang="it-IT"/>
              <a:t>Modifica gli stili del testo dello schema</a:t>
            </a:r>
          </a:p>
        </p:txBody>
      </p:sp>
      <p:sp>
        <p:nvSpPr>
          <p:cNvPr id="8" name="Text Placeholder 7">
            <a:extLst>
              <a:ext uri="{FF2B5EF4-FFF2-40B4-BE49-F238E27FC236}">
                <a16:creationId xmlns:a16="http://schemas.microsoft.com/office/drawing/2014/main" id="{A765F876-3350-441E-BD36-BE705EBA2058}"/>
              </a:ext>
            </a:extLst>
          </p:cNvPr>
          <p:cNvSpPr>
            <a:spLocks noGrp="1"/>
          </p:cNvSpPr>
          <p:nvPr>
            <p:ph type="body" sz="quarter" idx="13" hasCustomPrompt="1"/>
          </p:nvPr>
        </p:nvSpPr>
        <p:spPr>
          <a:xfrm>
            <a:off x="628650" y="1551582"/>
            <a:ext cx="7886700" cy="762000"/>
          </a:xfrm>
        </p:spPr>
        <p:txBody>
          <a:bodyPr>
            <a:normAutofit/>
          </a:bodyPr>
          <a:lstStyle>
            <a:lvl1pPr marL="0" indent="0">
              <a:buNone/>
              <a:defRPr sz="1800" b="1">
                <a:solidFill>
                  <a:srgbClr val="1A9BFC"/>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1" name="Segnaposto titolo 1">
            <a:extLst>
              <a:ext uri="{FF2B5EF4-FFF2-40B4-BE49-F238E27FC236}">
                <a16:creationId xmlns:a16="http://schemas.microsoft.com/office/drawing/2014/main" id="{04C02021-F048-EF46-A427-824414E03CAC}"/>
              </a:ext>
            </a:extLst>
          </p:cNvPr>
          <p:cNvSpPr>
            <a:spLocks noGrp="1"/>
          </p:cNvSpPr>
          <p:nvPr>
            <p:ph type="title"/>
          </p:nvPr>
        </p:nvSpPr>
        <p:spPr>
          <a:xfrm>
            <a:off x="628650" y="365126"/>
            <a:ext cx="7886700" cy="988662"/>
          </a:xfrm>
          <a:prstGeom prst="rect">
            <a:avLst/>
          </a:prstGeom>
        </p:spPr>
        <p:txBody>
          <a:bodyPr vert="horz" lIns="91440" tIns="45720" rIns="91440" bIns="45720" rtlCol="0" anchor="t">
            <a:noAutofit/>
          </a:bodyPr>
          <a:lstStyle>
            <a:lvl1pPr>
              <a:defRPr sz="2100"/>
            </a:lvl1pPr>
          </a:lstStyle>
          <a:p>
            <a:r>
              <a:rPr lang="it-IT"/>
              <a:t>Fare clic per modificare lo stile del titolo</a:t>
            </a:r>
            <a:endParaRPr lang="it-IT" dirty="0"/>
          </a:p>
        </p:txBody>
      </p:sp>
      <p:sp>
        <p:nvSpPr>
          <p:cNvPr id="5" name="Segnaposto numero diapositiva 4">
            <a:extLst>
              <a:ext uri="{FF2B5EF4-FFF2-40B4-BE49-F238E27FC236}">
                <a16:creationId xmlns:a16="http://schemas.microsoft.com/office/drawing/2014/main" id="{0C11EF75-678E-9E47-B9E3-622B2E130D2E}"/>
              </a:ext>
            </a:extLst>
          </p:cNvPr>
          <p:cNvSpPr>
            <a:spLocks noGrp="1"/>
          </p:cNvSpPr>
          <p:nvPr>
            <p:ph type="sldNum" sz="quarter" idx="16"/>
          </p:nvPr>
        </p:nvSpPr>
        <p:spPr/>
        <p:txBody>
          <a:bodyPr/>
          <a:lstStyle/>
          <a:p>
            <a:fld id="{FEC4A954-C260-E84D-8B85-4D54550A05DF}" type="slidenum">
              <a:rPr lang="it-IT" smtClean="0"/>
              <a:pPr/>
              <a:t>‹N›</a:t>
            </a:fld>
            <a:endParaRPr lang="it-IT"/>
          </a:p>
        </p:txBody>
      </p:sp>
    </p:spTree>
    <p:extLst>
      <p:ext uri="{BB962C8B-B14F-4D97-AF65-F5344CB8AC3E}">
        <p14:creationId xmlns:p14="http://schemas.microsoft.com/office/powerpoint/2010/main" val="190979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olo e immagine">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D4F9B8F1-23BB-DE44-B117-C81D61DBD6A5}"/>
              </a:ext>
            </a:extLst>
          </p:cNvPr>
          <p:cNvSpPr>
            <a:spLocks noGrp="1"/>
          </p:cNvSpPr>
          <p:nvPr>
            <p:ph type="pic" sz="quarter" idx="10"/>
          </p:nvPr>
        </p:nvSpPr>
        <p:spPr>
          <a:xfrm>
            <a:off x="628650" y="1543054"/>
            <a:ext cx="7886700" cy="4024630"/>
          </a:xfrm>
        </p:spPr>
        <p:txBody>
          <a:bodyPr anchor="ctr"/>
          <a:lstStyle>
            <a:lvl1pPr marL="0" marR="0" indent="0" algn="ctr" defTabSz="514325" rtl="0" eaLnBrk="1" fontAlgn="auto" latinLnBrk="0" hangingPunct="1">
              <a:lnSpc>
                <a:spcPct val="90000"/>
              </a:lnSpc>
              <a:spcBef>
                <a:spcPts val="563"/>
              </a:spcBef>
              <a:spcAft>
                <a:spcPts val="0"/>
              </a:spcAft>
              <a:buClrTx/>
              <a:buSzTx/>
              <a:buFont typeface="Fira Sans" panose="020B0503050000020004" pitchFamily="34" charset="0"/>
              <a:buNone/>
              <a:tabLst/>
              <a:defRPr b="0" i="1">
                <a:latin typeface="Fira Sans" panose="020B0503050000020004" pitchFamily="34" charset="0"/>
              </a:defRPr>
            </a:lvl1pPr>
          </a:lstStyle>
          <a:p>
            <a:pPr marL="0" marR="0" lvl="0" indent="0" algn="l" defTabSz="514325" rtl="0" eaLnBrk="1" fontAlgn="auto" latinLnBrk="0" hangingPunct="1">
              <a:lnSpc>
                <a:spcPct val="90000"/>
              </a:lnSpc>
              <a:spcBef>
                <a:spcPts val="563"/>
              </a:spcBef>
              <a:spcAft>
                <a:spcPts val="0"/>
              </a:spcAft>
              <a:buClrTx/>
              <a:buSzTx/>
              <a:buFont typeface="Fira Sans" panose="020B0503050000020004" pitchFamily="34" charset="0"/>
              <a:buNone/>
              <a:tabLst/>
              <a:defRPr/>
            </a:pPr>
            <a:r>
              <a:rPr lang="it-IT"/>
              <a:t>Fare clic sull'icona per inserire un'immagine</a:t>
            </a:r>
            <a:endParaRPr lang="it-IT" dirty="0"/>
          </a:p>
        </p:txBody>
      </p:sp>
      <p:sp>
        <p:nvSpPr>
          <p:cNvPr id="3" name="Segnaposto numero diapositiva 2">
            <a:extLst>
              <a:ext uri="{FF2B5EF4-FFF2-40B4-BE49-F238E27FC236}">
                <a16:creationId xmlns:a16="http://schemas.microsoft.com/office/drawing/2014/main" id="{2A5C4FFC-D4BE-BB4F-92DA-D862EC4EB343}"/>
              </a:ext>
            </a:extLst>
          </p:cNvPr>
          <p:cNvSpPr>
            <a:spLocks noGrp="1"/>
          </p:cNvSpPr>
          <p:nvPr>
            <p:ph type="sldNum" sz="quarter" idx="12"/>
          </p:nvPr>
        </p:nvSpPr>
        <p:spPr/>
        <p:txBody>
          <a:bodyPr/>
          <a:lstStyle/>
          <a:p>
            <a:fld id="{FEC4A954-C260-E84D-8B85-4D54550A05DF}" type="slidenum">
              <a:rPr lang="it-IT" smtClean="0"/>
              <a:pPr/>
              <a:t>‹N›</a:t>
            </a:fld>
            <a:endParaRPr lang="it-IT"/>
          </a:p>
        </p:txBody>
      </p:sp>
      <p:sp>
        <p:nvSpPr>
          <p:cNvPr id="10" name="Segnaposto titolo 1">
            <a:extLst>
              <a:ext uri="{FF2B5EF4-FFF2-40B4-BE49-F238E27FC236}">
                <a16:creationId xmlns:a16="http://schemas.microsoft.com/office/drawing/2014/main" id="{E6275BA2-C88F-D442-BB44-16AD120A3F65}"/>
              </a:ext>
            </a:extLst>
          </p:cNvPr>
          <p:cNvSpPr>
            <a:spLocks noGrp="1"/>
          </p:cNvSpPr>
          <p:nvPr>
            <p:ph type="title"/>
          </p:nvPr>
        </p:nvSpPr>
        <p:spPr>
          <a:xfrm>
            <a:off x="628650" y="365126"/>
            <a:ext cx="7886700" cy="988662"/>
          </a:xfrm>
          <a:prstGeom prst="rect">
            <a:avLst/>
          </a:prstGeom>
        </p:spPr>
        <p:txBody>
          <a:bodyPr vert="horz" lIns="91440" tIns="45720" rIns="91440" bIns="45720" rtlCol="0" anchor="t">
            <a:noAutofit/>
          </a:bodyPr>
          <a:lstStyle>
            <a:lvl1pPr>
              <a:defRPr sz="2100"/>
            </a:lvl1pPr>
          </a:lstStyle>
          <a:p>
            <a:r>
              <a:rPr lang="it-IT"/>
              <a:t>Fare clic per modificare lo stile del titolo</a:t>
            </a:r>
            <a:endParaRPr lang="it-IT" dirty="0"/>
          </a:p>
        </p:txBody>
      </p:sp>
    </p:spTree>
    <p:extLst>
      <p:ext uri="{BB962C8B-B14F-4D97-AF65-F5344CB8AC3E}">
        <p14:creationId xmlns:p14="http://schemas.microsoft.com/office/powerpoint/2010/main" val="40337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olo e testo">
    <p:spTree>
      <p:nvGrpSpPr>
        <p:cNvPr id="1" name=""/>
        <p:cNvGrpSpPr/>
        <p:nvPr/>
      </p:nvGrpSpPr>
      <p:grpSpPr>
        <a:xfrm>
          <a:off x="0" y="0"/>
          <a:ext cx="0" cy="0"/>
          <a:chOff x="0" y="0"/>
          <a:chExt cx="0" cy="0"/>
        </a:xfrm>
      </p:grpSpPr>
      <p:sp>
        <p:nvSpPr>
          <p:cNvPr id="15" name="Segnaposto titolo 1">
            <a:extLst>
              <a:ext uri="{FF2B5EF4-FFF2-40B4-BE49-F238E27FC236}">
                <a16:creationId xmlns:a16="http://schemas.microsoft.com/office/drawing/2014/main" id="{4A68EDD3-8B24-5E4A-A507-BC4297B68394}"/>
              </a:ext>
            </a:extLst>
          </p:cNvPr>
          <p:cNvSpPr>
            <a:spLocks noGrp="1"/>
          </p:cNvSpPr>
          <p:nvPr>
            <p:ph type="title"/>
          </p:nvPr>
        </p:nvSpPr>
        <p:spPr>
          <a:xfrm>
            <a:off x="628650" y="365126"/>
            <a:ext cx="7886700" cy="988662"/>
          </a:xfrm>
          <a:prstGeom prst="rect">
            <a:avLst/>
          </a:prstGeom>
        </p:spPr>
        <p:txBody>
          <a:bodyPr vert="horz" lIns="91440" tIns="45720" rIns="91440" bIns="45720" rtlCol="0" anchor="t">
            <a:noAutofit/>
          </a:bodyPr>
          <a:lstStyle>
            <a:lvl1pPr>
              <a:defRPr sz="2100"/>
            </a:lvl1pPr>
          </a:lstStyle>
          <a:p>
            <a:r>
              <a:rPr lang="it-IT"/>
              <a:t>Fare clic per modificare lo stile del titolo</a:t>
            </a:r>
            <a:endParaRPr lang="it-IT" dirty="0"/>
          </a:p>
        </p:txBody>
      </p:sp>
      <p:sp>
        <p:nvSpPr>
          <p:cNvPr id="4" name="Segnaposto numero diapositiva 3">
            <a:extLst>
              <a:ext uri="{FF2B5EF4-FFF2-40B4-BE49-F238E27FC236}">
                <a16:creationId xmlns:a16="http://schemas.microsoft.com/office/drawing/2014/main" id="{97747EE5-0480-854D-A548-B2B40F2E638A}"/>
              </a:ext>
            </a:extLst>
          </p:cNvPr>
          <p:cNvSpPr>
            <a:spLocks noGrp="1"/>
          </p:cNvSpPr>
          <p:nvPr>
            <p:ph type="sldNum" sz="quarter" idx="11"/>
          </p:nvPr>
        </p:nvSpPr>
        <p:spPr/>
        <p:txBody>
          <a:bodyPr/>
          <a:lstStyle/>
          <a:p>
            <a:fld id="{FEC4A954-C260-E84D-8B85-4D54550A05DF}" type="slidenum">
              <a:rPr lang="it-IT" smtClean="0"/>
              <a:pPr/>
              <a:t>‹N›</a:t>
            </a:fld>
            <a:endParaRPr lang="it-IT"/>
          </a:p>
        </p:txBody>
      </p:sp>
      <p:sp>
        <p:nvSpPr>
          <p:cNvPr id="10" name="Segnaposto contenuto 2">
            <a:extLst>
              <a:ext uri="{FF2B5EF4-FFF2-40B4-BE49-F238E27FC236}">
                <a16:creationId xmlns:a16="http://schemas.microsoft.com/office/drawing/2014/main" id="{1AB9F965-5489-F944-AC9B-8A7ABDD5E406}"/>
              </a:ext>
            </a:extLst>
          </p:cNvPr>
          <p:cNvSpPr>
            <a:spLocks noGrp="1"/>
          </p:cNvSpPr>
          <p:nvPr>
            <p:ph idx="12"/>
          </p:nvPr>
        </p:nvSpPr>
        <p:spPr>
          <a:xfrm>
            <a:off x="628650" y="1531917"/>
            <a:ext cx="7886700" cy="4037029"/>
          </a:xfrm>
        </p:spPr>
        <p:txBody>
          <a:bodyPr anchor="ctr"/>
          <a:lstStyle>
            <a:lvl1pPr marL="0" indent="0">
              <a:lnSpc>
                <a:spcPct val="150000"/>
              </a:lnSpc>
              <a:buClr>
                <a:schemeClr val="tx1">
                  <a:lumMod val="85000"/>
                  <a:lumOff val="15000"/>
                </a:schemeClr>
              </a:buClr>
              <a:buFont typeface="Fira Sans" panose="020B0503050000020004" pitchFamily="34" charset="0"/>
              <a:buNone/>
              <a:defRPr sz="1500" b="0" i="0">
                <a:latin typeface="Fira Sans Medium" panose="020B0503050000020004" pitchFamily="34" charset="0"/>
              </a:defRPr>
            </a:lvl1pPr>
            <a:lvl2pPr marL="385744" marR="0" indent="-128582" algn="l" defTabSz="514325" rtl="0" eaLnBrk="1" fontAlgn="auto" latinLnBrk="0" hangingPunct="1">
              <a:lnSpc>
                <a:spcPct val="150000"/>
              </a:lnSpc>
              <a:spcBef>
                <a:spcPts val="281"/>
              </a:spcBef>
              <a:spcAft>
                <a:spcPts val="0"/>
              </a:spcAft>
              <a:buClrTx/>
              <a:buSzTx/>
              <a:buFont typeface="Arial" panose="020B0604020202020204" pitchFamily="34" charset="0"/>
              <a:buChar char="•"/>
              <a:tabLst/>
              <a:defRPr sz="1200"/>
            </a:lvl2pPr>
            <a:lvl3pPr marL="610761" marR="0" indent="-128582" algn="l" defTabSz="514325" rtl="0" eaLnBrk="1" fontAlgn="auto" latinLnBrk="0" hangingPunct="1">
              <a:lnSpc>
                <a:spcPct val="150000"/>
              </a:lnSpc>
              <a:spcBef>
                <a:spcPts val="281"/>
              </a:spcBef>
              <a:spcAft>
                <a:spcPts val="0"/>
              </a:spcAft>
              <a:buClrTx/>
              <a:buSzTx/>
              <a:buFont typeface="Arial" panose="020B0604020202020204" pitchFamily="34" charset="0"/>
              <a:buChar char="•"/>
              <a:tabLst/>
              <a:defRPr sz="1050"/>
            </a:lvl3pPr>
            <a:lvl4pPr>
              <a:defRPr sz="900" b="0" i="0">
                <a:latin typeface="Fira Sans" panose="020B0503050000020004" pitchFamily="34" charset="0"/>
              </a:defRPr>
            </a:lvl4pPr>
          </a:lstStyle>
          <a:p>
            <a:pPr lvl="0"/>
            <a:r>
              <a:rPr lang="it-IT"/>
              <a:t>Modifica gli stili del testo dello schema</a:t>
            </a:r>
          </a:p>
        </p:txBody>
      </p:sp>
    </p:spTree>
    <p:extLst>
      <p:ext uri="{BB962C8B-B14F-4D97-AF65-F5344CB8AC3E}">
        <p14:creationId xmlns:p14="http://schemas.microsoft.com/office/powerpoint/2010/main" val="221019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5.xml"/><Relationship Id="rId16"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8.png"/><Relationship Id="rId5" Type="http://schemas.openxmlformats.org/officeDocument/2006/relationships/slideLayout" Target="../slideLayouts/slideLayout8.xml"/><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slideLayout" Target="../slideLayouts/slideLayout7.xml"/><Relationship Id="rId9" Type="http://schemas.openxmlformats.org/officeDocument/2006/relationships/image" Target="../media/image6.png"/><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6CC1A-F514-42AD-8318-B283F28C798C}" type="datetimeFigureOut">
              <a:rPr lang="es-ES" smtClean="0"/>
              <a:t>30/11/2022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0000"/>
                </a:solidFill>
              </a:rPr>
              <a:t>Title Presentation - edit "header- and footer"</a:t>
            </a:r>
            <a:endParaRPr lang="de-DE"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07BF-9610-4DCA-A632-B81271577532}" type="slidenum">
              <a:rPr lang="de-DE" smtClean="0"/>
              <a:pPr/>
              <a:t>‹N›</a:t>
            </a:fld>
            <a:endParaRPr lang="de-DE" dirty="0"/>
          </a:p>
        </p:txBody>
      </p:sp>
      <p:pic>
        <p:nvPicPr>
          <p:cNvPr id="16" name="Immagine 15">
            <a:extLst>
              <a:ext uri="{FF2B5EF4-FFF2-40B4-BE49-F238E27FC236}">
                <a16:creationId xmlns:a16="http://schemas.microsoft.com/office/drawing/2014/main" id="{278A23AC-FD21-4CA1-8C9E-9ADC979A38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824" y="230190"/>
            <a:ext cx="960286" cy="720000"/>
          </a:xfrm>
          <a:prstGeom prst="rect">
            <a:avLst/>
          </a:prstGeom>
        </p:spPr>
      </p:pic>
      <p:pic>
        <p:nvPicPr>
          <p:cNvPr id="17" name="Immagine 16">
            <a:extLst>
              <a:ext uri="{FF2B5EF4-FFF2-40B4-BE49-F238E27FC236}">
                <a16:creationId xmlns:a16="http://schemas.microsoft.com/office/drawing/2014/main" id="{2838BB96-5D9D-4DA6-9132-A3EF525C4399}"/>
              </a:ext>
            </a:extLst>
          </p:cNvPr>
          <p:cNvPicPr>
            <a:picLocks noChangeAspect="1"/>
          </p:cNvPicPr>
          <p:nvPr userDrawn="1"/>
        </p:nvPicPr>
        <p:blipFill>
          <a:blip r:embed="rId5"/>
          <a:stretch>
            <a:fillRect/>
          </a:stretch>
        </p:blipFill>
        <p:spPr>
          <a:xfrm>
            <a:off x="655319" y="230190"/>
            <a:ext cx="2448617" cy="540000"/>
          </a:xfrm>
          <a:prstGeom prst="rect">
            <a:avLst/>
          </a:prstGeom>
        </p:spPr>
      </p:pic>
    </p:spTree>
    <p:extLst>
      <p:ext uri="{BB962C8B-B14F-4D97-AF65-F5344CB8AC3E}">
        <p14:creationId xmlns:p14="http://schemas.microsoft.com/office/powerpoint/2010/main" val="2633033227"/>
      </p:ext>
    </p:extLst>
  </p:cSld>
  <p:clrMap bg1="lt1" tx1="dk1" bg2="lt2" tx2="dk2" accent1="accent1" accent2="accent2" accent3="accent3" accent4="accent4" accent5="accent5" accent6="accent6" hlink="hlink" folHlink="folHlink"/>
  <p:sldLayoutIdLst>
    <p:sldLayoutId id="2147483743" r:id="rId1"/>
    <p:sldLayoutId id="214748375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2DC8D2-BFD3-4394-94DC-9CD8C52B4EFF}"/>
              </a:ext>
            </a:extLst>
          </p:cNvPr>
          <p:cNvSpPr>
            <a:spLocks noGrp="1"/>
          </p:cNvSpPr>
          <p:nvPr>
            <p:ph type="title"/>
          </p:nvPr>
        </p:nvSpPr>
        <p:spPr>
          <a:xfrm>
            <a:off x="628650" y="1073149"/>
            <a:ext cx="7886700" cy="1325563"/>
          </a:xfrm>
          <a:prstGeom prst="rect">
            <a:avLst/>
          </a:prstGeom>
        </p:spPr>
        <p:txBody>
          <a:bodyPr vert="horz" lIns="91440" tIns="45720" rIns="91440" bIns="45720" rtlCol="0" anchor="ctr">
            <a:normAutofit/>
          </a:bodyPr>
          <a:lstStyle/>
          <a:p>
            <a:r>
              <a:rPr lang="de-DE"/>
              <a:t>Mastertitelformat bearbeiten</a:t>
            </a:r>
            <a:endParaRPr lang="es-ES"/>
          </a:p>
        </p:txBody>
      </p:sp>
      <p:sp>
        <p:nvSpPr>
          <p:cNvPr id="3" name="Textplatzhalter 2">
            <a:extLst>
              <a:ext uri="{FF2B5EF4-FFF2-40B4-BE49-F238E27FC236}">
                <a16:creationId xmlns:a16="http://schemas.microsoft.com/office/drawing/2014/main" id="{7FFCF2E6-690D-45D8-9C01-879B110BCD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ES"/>
          </a:p>
        </p:txBody>
      </p:sp>
      <p:sp>
        <p:nvSpPr>
          <p:cNvPr id="4" name="Datumsplatzhalter 3">
            <a:extLst>
              <a:ext uri="{FF2B5EF4-FFF2-40B4-BE49-F238E27FC236}">
                <a16:creationId xmlns:a16="http://schemas.microsoft.com/office/drawing/2014/main" id="{883792A0-B2D3-475A-93FE-D28F1C715D30}"/>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91"/>
            <a:fld id="{7616CC1A-F514-42AD-8318-B283F28C798C}" type="datetimeFigureOut">
              <a:rPr lang="es-ES" smtClean="0">
                <a:solidFill>
                  <a:prstClr val="black">
                    <a:tint val="75000"/>
                  </a:prstClr>
                </a:solidFill>
              </a:rPr>
              <a:pPr defTabSz="685891"/>
              <a:t>30/11/2022</a:t>
            </a:fld>
            <a:endParaRPr lang="es-ES">
              <a:solidFill>
                <a:prstClr val="black">
                  <a:tint val="75000"/>
                </a:prstClr>
              </a:solidFill>
            </a:endParaRPr>
          </a:p>
        </p:txBody>
      </p:sp>
      <p:sp>
        <p:nvSpPr>
          <p:cNvPr id="5" name="Fußzeilenplatzhalter 4">
            <a:extLst>
              <a:ext uri="{FF2B5EF4-FFF2-40B4-BE49-F238E27FC236}">
                <a16:creationId xmlns:a16="http://schemas.microsoft.com/office/drawing/2014/main" id="{06EE8FA4-318F-41F2-A5C6-93EF2DF02C5D}"/>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91"/>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8C659DE5-92BF-4E69-8619-DDBBF2DD841C}"/>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91"/>
            <a:fld id="{610207BF-9610-4DCA-A632-B81271577532}" type="slidenum">
              <a:rPr lang="de-DE" smtClean="0">
                <a:solidFill>
                  <a:prstClr val="black">
                    <a:tint val="75000"/>
                  </a:prstClr>
                </a:solidFill>
              </a:rPr>
              <a:pPr defTabSz="685891"/>
              <a:t>‹N›</a:t>
            </a:fld>
            <a:endParaRPr lang="de-DE" dirty="0">
              <a:solidFill>
                <a:prstClr val="black">
                  <a:tint val="75000"/>
                </a:prstClr>
              </a:solidFill>
            </a:endParaRPr>
          </a:p>
        </p:txBody>
      </p:sp>
      <p:pic>
        <p:nvPicPr>
          <p:cNvPr id="8" name="Imagen 1" descr="Imagen que contiene firmar, alimentos, dibujo&#10;&#10;Descripción generada automáticamente">
            <a:extLst>
              <a:ext uri="{FF2B5EF4-FFF2-40B4-BE49-F238E27FC236}">
                <a16:creationId xmlns:a16="http://schemas.microsoft.com/office/drawing/2014/main" id="{185B5937-81CF-4A1D-8D0F-82D4B77B6A90}"/>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463" y="240306"/>
            <a:ext cx="904711" cy="622891"/>
          </a:xfrm>
          <a:prstGeom prst="rect">
            <a:avLst/>
          </a:prstGeom>
        </p:spPr>
      </p:pic>
      <p:pic>
        <p:nvPicPr>
          <p:cNvPr id="13" name="Picture 15">
            <a:extLst>
              <a:ext uri="{FF2B5EF4-FFF2-40B4-BE49-F238E27FC236}">
                <a16:creationId xmlns:a16="http://schemas.microsoft.com/office/drawing/2014/main" id="{CF25EBCB-611F-4FB7-B5C4-D9C7381AE872}"/>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4202" y="332570"/>
            <a:ext cx="1383428" cy="358775"/>
          </a:xfrm>
          <a:prstGeom prst="rect">
            <a:avLst/>
          </a:prstGeom>
          <a:noFill/>
          <a:ln>
            <a:noFill/>
          </a:ln>
        </p:spPr>
      </p:pic>
      <p:pic>
        <p:nvPicPr>
          <p:cNvPr id="9" name="Grafik 12">
            <a:extLst>
              <a:ext uri="{FF2B5EF4-FFF2-40B4-BE49-F238E27FC236}">
                <a16:creationId xmlns:a16="http://schemas.microsoft.com/office/drawing/2014/main" id="{193A9C1E-8B57-4657-832B-C1A44714E6C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4194" r="71089"/>
          <a:stretch/>
        </p:blipFill>
        <p:spPr>
          <a:xfrm flipH="1">
            <a:off x="251400" y="827000"/>
            <a:ext cx="2743200" cy="729740"/>
          </a:xfrm>
          <a:prstGeom prst="rect">
            <a:avLst/>
          </a:prstGeom>
        </p:spPr>
      </p:pic>
    </p:spTree>
    <p:extLst>
      <p:ext uri="{BB962C8B-B14F-4D97-AF65-F5344CB8AC3E}">
        <p14:creationId xmlns:p14="http://schemas.microsoft.com/office/powerpoint/2010/main" val="855234492"/>
      </p:ext>
    </p:extLst>
  </p:cSld>
  <p:clrMap bg1="lt1" tx1="dk1" bg2="lt2" tx2="dk2" accent1="accent1" accent2="accent2" accent3="accent3" accent4="accent4" accent5="accent5" accent6="accent6" hlink="hlink" folHlink="folHlink"/>
  <p:sldLayoutIdLst>
    <p:sldLayoutId id="2147483787" r:id="rId1"/>
  </p:sldLayoutIdLst>
  <p:hf hdr="0" dt="0"/>
  <p:txStyles>
    <p:titleStyle>
      <a:lvl1pPr algn="l" defTabSz="68582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6" indent="-171456" algn="l" defTabSz="68582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7" indent="-171456" algn="l" defTabSz="68582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9" indent="-171456" algn="l" defTabSz="68582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0"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01"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13"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24"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36"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47" indent="-171456" algn="l" defTabSz="68582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23" rtl="0" eaLnBrk="1" latinLnBrk="0" hangingPunct="1">
        <a:defRPr sz="1350" kern="1200">
          <a:solidFill>
            <a:schemeClr val="tx1"/>
          </a:solidFill>
          <a:latin typeface="+mn-lt"/>
          <a:ea typeface="+mn-ea"/>
          <a:cs typeface="+mn-cs"/>
        </a:defRPr>
      </a:lvl1pPr>
      <a:lvl2pPr marL="342911" algn="l" defTabSz="685823" rtl="0" eaLnBrk="1" latinLnBrk="0" hangingPunct="1">
        <a:defRPr sz="1350" kern="1200">
          <a:solidFill>
            <a:schemeClr val="tx1"/>
          </a:solidFill>
          <a:latin typeface="+mn-lt"/>
          <a:ea typeface="+mn-ea"/>
          <a:cs typeface="+mn-cs"/>
        </a:defRPr>
      </a:lvl2pPr>
      <a:lvl3pPr marL="685823" algn="l" defTabSz="685823" rtl="0" eaLnBrk="1" latinLnBrk="0" hangingPunct="1">
        <a:defRPr sz="1350" kern="1200">
          <a:solidFill>
            <a:schemeClr val="tx1"/>
          </a:solidFill>
          <a:latin typeface="+mn-lt"/>
          <a:ea typeface="+mn-ea"/>
          <a:cs typeface="+mn-cs"/>
        </a:defRPr>
      </a:lvl3pPr>
      <a:lvl4pPr marL="1028734" algn="l" defTabSz="685823" rtl="0" eaLnBrk="1" latinLnBrk="0" hangingPunct="1">
        <a:defRPr sz="1350" kern="1200">
          <a:solidFill>
            <a:schemeClr val="tx1"/>
          </a:solidFill>
          <a:latin typeface="+mn-lt"/>
          <a:ea typeface="+mn-ea"/>
          <a:cs typeface="+mn-cs"/>
        </a:defRPr>
      </a:lvl4pPr>
      <a:lvl5pPr marL="1371646" algn="l" defTabSz="685823" rtl="0" eaLnBrk="1" latinLnBrk="0" hangingPunct="1">
        <a:defRPr sz="1350" kern="1200">
          <a:solidFill>
            <a:schemeClr val="tx1"/>
          </a:solidFill>
          <a:latin typeface="+mn-lt"/>
          <a:ea typeface="+mn-ea"/>
          <a:cs typeface="+mn-cs"/>
        </a:defRPr>
      </a:lvl5pPr>
      <a:lvl6pPr marL="1714557" algn="l" defTabSz="685823" rtl="0" eaLnBrk="1" latinLnBrk="0" hangingPunct="1">
        <a:defRPr sz="1350" kern="1200">
          <a:solidFill>
            <a:schemeClr val="tx1"/>
          </a:solidFill>
          <a:latin typeface="+mn-lt"/>
          <a:ea typeface="+mn-ea"/>
          <a:cs typeface="+mn-cs"/>
        </a:defRPr>
      </a:lvl6pPr>
      <a:lvl7pPr marL="2057469" algn="l" defTabSz="685823" rtl="0" eaLnBrk="1" latinLnBrk="0" hangingPunct="1">
        <a:defRPr sz="1350" kern="1200">
          <a:solidFill>
            <a:schemeClr val="tx1"/>
          </a:solidFill>
          <a:latin typeface="+mn-lt"/>
          <a:ea typeface="+mn-ea"/>
          <a:cs typeface="+mn-cs"/>
        </a:defRPr>
      </a:lvl7pPr>
      <a:lvl8pPr marL="2400380" algn="l" defTabSz="685823" rtl="0" eaLnBrk="1" latinLnBrk="0" hangingPunct="1">
        <a:defRPr sz="1350" kern="1200">
          <a:solidFill>
            <a:schemeClr val="tx1"/>
          </a:solidFill>
          <a:latin typeface="+mn-lt"/>
          <a:ea typeface="+mn-ea"/>
          <a:cs typeface="+mn-cs"/>
        </a:defRPr>
      </a:lvl8pPr>
      <a:lvl9pPr marL="2743291" algn="l" defTabSz="68582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descr="Imagen que contiene rojo, firmar, alimentos, gente&#10;&#10;Descripción generada automáticamente">
            <a:extLst>
              <a:ext uri="{FF2B5EF4-FFF2-40B4-BE49-F238E27FC236}">
                <a16:creationId xmlns:a16="http://schemas.microsoft.com/office/drawing/2014/main" id="{36307DDC-7680-2E4F-A4BF-0AED687E695E}"/>
              </a:ext>
            </a:extLst>
          </p:cNvPr>
          <p:cNvPicPr>
            <a:picLocks noChangeAspect="1"/>
          </p:cNvPicPr>
          <p:nvPr userDrawn="1"/>
        </p:nvPicPr>
        <p:blipFill>
          <a:blip r:embed="rId9"/>
          <a:stretch>
            <a:fillRect/>
          </a:stretch>
        </p:blipFill>
        <p:spPr>
          <a:xfrm>
            <a:off x="7704471" y="294081"/>
            <a:ext cx="1213246" cy="352944"/>
          </a:xfrm>
          <a:prstGeom prst="rect">
            <a:avLst/>
          </a:prstGeom>
        </p:spPr>
      </p:pic>
      <p:sp>
        <p:nvSpPr>
          <p:cNvPr id="9" name="CuadroTexto 8">
            <a:extLst>
              <a:ext uri="{FF2B5EF4-FFF2-40B4-BE49-F238E27FC236}">
                <a16:creationId xmlns:a16="http://schemas.microsoft.com/office/drawing/2014/main" id="{B0494B5E-38E0-ED43-96AA-66E5CFA211FA}"/>
              </a:ext>
            </a:extLst>
          </p:cNvPr>
          <p:cNvSpPr txBox="1"/>
          <p:nvPr userDrawn="1"/>
        </p:nvSpPr>
        <p:spPr>
          <a:xfrm>
            <a:off x="3940553" y="6621191"/>
            <a:ext cx="14847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600" b="0" kern="1200" dirty="0">
                <a:solidFill>
                  <a:schemeClr val="tx1"/>
                </a:solidFill>
                <a:effectLst/>
                <a:latin typeface="+mn-lt"/>
                <a:ea typeface="+mn-ea"/>
                <a:cs typeface="+mn-cs"/>
              </a:rPr>
              <a:t>610391-EPP-1-2019-1-IT-EPPKA2-CBHE-JP</a:t>
            </a:r>
            <a:endParaRPr lang="es-ES" sz="600" b="0" dirty="0">
              <a:latin typeface="Arial" panose="020B0604020202020204" pitchFamily="34" charset="0"/>
            </a:endParaRPr>
          </a:p>
          <a:p>
            <a:endParaRPr lang="es-ES" sz="600" dirty="0"/>
          </a:p>
        </p:txBody>
      </p:sp>
      <p:pic>
        <p:nvPicPr>
          <p:cNvPr id="3" name="Imagen 2" descr="Imagen que contiene firmar, alimentos, dibujo&#10;&#10;Descripción generada automáticamente">
            <a:extLst>
              <a:ext uri="{FF2B5EF4-FFF2-40B4-BE49-F238E27FC236}">
                <a16:creationId xmlns:a16="http://schemas.microsoft.com/office/drawing/2014/main" id="{F4603044-B8E1-8344-A94E-26177BF29B4A}"/>
              </a:ext>
            </a:extLst>
          </p:cNvPr>
          <p:cNvPicPr>
            <a:picLocks noChangeAspect="1"/>
          </p:cNvPicPr>
          <p:nvPr userDrawn="1"/>
        </p:nvPicPr>
        <p:blipFill>
          <a:blip r:embed="rId10"/>
          <a:stretch>
            <a:fillRect/>
          </a:stretch>
        </p:blipFill>
        <p:spPr>
          <a:xfrm>
            <a:off x="232578" y="152311"/>
            <a:ext cx="1126849" cy="989428"/>
          </a:xfrm>
          <a:prstGeom prst="rect">
            <a:avLst/>
          </a:prstGeom>
        </p:spPr>
      </p:pic>
      <p:pic>
        <p:nvPicPr>
          <p:cNvPr id="18" name="Imagen 17" descr="Imagen que contiene dibujo, reloj, señal&#10;&#10;Descripción generada automáticamente">
            <a:extLst>
              <a:ext uri="{FF2B5EF4-FFF2-40B4-BE49-F238E27FC236}">
                <a16:creationId xmlns:a16="http://schemas.microsoft.com/office/drawing/2014/main" id="{64068905-170E-6646-95C1-0EE1D74F9960}"/>
              </a:ext>
            </a:extLst>
          </p:cNvPr>
          <p:cNvPicPr/>
          <p:nvPr userDrawn="1"/>
        </p:nvPicPr>
        <p:blipFill>
          <a:blip r:embed="rId11" cstate="print">
            <a:extLst>
              <a:ext uri="{28A0092B-C50C-407E-A947-70E740481C1C}">
                <a14:useLocalDpi xmlns:a14="http://schemas.microsoft.com/office/drawing/2010/main" val="0"/>
              </a:ext>
            </a:extLst>
          </a:blip>
          <a:stretch>
            <a:fillRect/>
          </a:stretch>
        </p:blipFill>
        <p:spPr>
          <a:xfrm>
            <a:off x="1508792" y="6002922"/>
            <a:ext cx="350100" cy="618269"/>
          </a:xfrm>
          <a:prstGeom prst="rect">
            <a:avLst/>
          </a:prstGeom>
        </p:spPr>
      </p:pic>
      <p:pic>
        <p:nvPicPr>
          <p:cNvPr id="19" name="Imagen 18" descr="Imagen que contiene camiseta&#10;&#10;Descripción generada automáticamente">
            <a:extLst>
              <a:ext uri="{FF2B5EF4-FFF2-40B4-BE49-F238E27FC236}">
                <a16:creationId xmlns:a16="http://schemas.microsoft.com/office/drawing/2014/main" id="{19ED3B46-ADDB-1348-96B0-1C62CCBD4BD8}"/>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a:xfrm>
            <a:off x="2088325" y="6002922"/>
            <a:ext cx="757001" cy="629285"/>
          </a:xfrm>
          <a:prstGeom prst="rect">
            <a:avLst/>
          </a:prstGeom>
        </p:spPr>
      </p:pic>
      <p:pic>
        <p:nvPicPr>
          <p:cNvPr id="20" name="Imagen 19" descr="Imagen que contiene oscuro, foto, luz, parada&#10;&#10;Descripción generada automáticamente">
            <a:extLst>
              <a:ext uri="{FF2B5EF4-FFF2-40B4-BE49-F238E27FC236}">
                <a16:creationId xmlns:a16="http://schemas.microsoft.com/office/drawing/2014/main" id="{0052006C-FFF8-2A4F-945E-A34993569E76}"/>
              </a:ext>
            </a:extLst>
          </p:cNvPr>
          <p:cNvPicPr/>
          <p:nvPr userDrawn="1"/>
        </p:nvPicPr>
        <p:blipFill>
          <a:blip r:embed="rId13" cstate="print">
            <a:extLst>
              <a:ext uri="{28A0092B-C50C-407E-A947-70E740481C1C}">
                <a14:useLocalDpi xmlns:a14="http://schemas.microsoft.com/office/drawing/2010/main" val="0"/>
              </a:ext>
            </a:extLst>
          </a:blip>
          <a:stretch>
            <a:fillRect/>
          </a:stretch>
        </p:blipFill>
        <p:spPr>
          <a:xfrm>
            <a:off x="3122674" y="6186960"/>
            <a:ext cx="814388" cy="250190"/>
          </a:xfrm>
          <a:prstGeom prst="rect">
            <a:avLst/>
          </a:prstGeom>
        </p:spPr>
      </p:pic>
      <p:pic>
        <p:nvPicPr>
          <p:cNvPr id="21" name="Imagen 20" descr="Imagen que contiene señal, firmar, camiseta, dibujo&#10;&#10;Descripción generada automáticamente">
            <a:extLst>
              <a:ext uri="{FF2B5EF4-FFF2-40B4-BE49-F238E27FC236}">
                <a16:creationId xmlns:a16="http://schemas.microsoft.com/office/drawing/2014/main" id="{6D1194EC-3D90-9D40-8042-863DDCC92A8C}"/>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4240230" y="6017362"/>
            <a:ext cx="420529" cy="560705"/>
          </a:xfrm>
          <a:prstGeom prst="rect">
            <a:avLst/>
          </a:prstGeom>
        </p:spPr>
      </p:pic>
      <p:pic>
        <p:nvPicPr>
          <p:cNvPr id="22" name="Imagen 21" descr="Imagen que contiene señal, cuarto&#10;&#10;Descripción generada automáticamente">
            <a:extLst>
              <a:ext uri="{FF2B5EF4-FFF2-40B4-BE49-F238E27FC236}">
                <a16:creationId xmlns:a16="http://schemas.microsoft.com/office/drawing/2014/main" id="{CD88241F-8D99-1743-9C6A-629E7A6517C3}"/>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4960311" y="6038951"/>
            <a:ext cx="359569" cy="517525"/>
          </a:xfrm>
          <a:prstGeom prst="rect">
            <a:avLst/>
          </a:prstGeom>
        </p:spPr>
      </p:pic>
      <p:pic>
        <p:nvPicPr>
          <p:cNvPr id="23" name="Imagen 22">
            <a:extLst>
              <a:ext uri="{FF2B5EF4-FFF2-40B4-BE49-F238E27FC236}">
                <a16:creationId xmlns:a16="http://schemas.microsoft.com/office/drawing/2014/main" id="{44FDA411-A8A8-BC46-91BC-522AD9F3185C}"/>
              </a:ext>
            </a:extLst>
          </p:cNvPr>
          <p:cNvPicPr/>
          <p:nvPr userDrawn="1"/>
        </p:nvPicPr>
        <p:blipFill>
          <a:blip r:embed="rId16" cstate="print">
            <a:extLst>
              <a:ext uri="{28A0092B-C50C-407E-A947-70E740481C1C}">
                <a14:useLocalDpi xmlns:a14="http://schemas.microsoft.com/office/drawing/2010/main" val="0"/>
              </a:ext>
            </a:extLst>
          </a:blip>
          <a:stretch>
            <a:fillRect/>
          </a:stretch>
        </p:blipFill>
        <p:spPr>
          <a:xfrm>
            <a:off x="5546426" y="6016206"/>
            <a:ext cx="418624" cy="558165"/>
          </a:xfrm>
          <a:prstGeom prst="rect">
            <a:avLst/>
          </a:prstGeom>
        </p:spPr>
      </p:pic>
      <p:pic>
        <p:nvPicPr>
          <p:cNvPr id="24" name="Imagen 23">
            <a:extLst>
              <a:ext uri="{FF2B5EF4-FFF2-40B4-BE49-F238E27FC236}">
                <a16:creationId xmlns:a16="http://schemas.microsoft.com/office/drawing/2014/main" id="{7C335603-4B55-8E45-B0C3-005336464A45}"/>
              </a:ext>
            </a:extLst>
          </p:cNvPr>
          <p:cNvPicPr/>
          <p:nvPr userDrawn="1"/>
        </p:nvPicPr>
        <p:blipFill>
          <a:blip r:embed="rId17" cstate="print">
            <a:extLst>
              <a:ext uri="{28A0092B-C50C-407E-A947-70E740481C1C}">
                <a14:useLocalDpi xmlns:a14="http://schemas.microsoft.com/office/drawing/2010/main" val="0"/>
              </a:ext>
            </a:extLst>
          </a:blip>
          <a:stretch>
            <a:fillRect/>
          </a:stretch>
        </p:blipFill>
        <p:spPr>
          <a:xfrm>
            <a:off x="6173963" y="5991209"/>
            <a:ext cx="420529" cy="629285"/>
          </a:xfrm>
          <a:prstGeom prst="rect">
            <a:avLst/>
          </a:prstGeom>
        </p:spPr>
      </p:pic>
      <p:pic>
        <p:nvPicPr>
          <p:cNvPr id="25" name="Imagen 24">
            <a:extLst>
              <a:ext uri="{FF2B5EF4-FFF2-40B4-BE49-F238E27FC236}">
                <a16:creationId xmlns:a16="http://schemas.microsoft.com/office/drawing/2014/main" id="{37EDCC6D-9FBF-7F4B-96DF-688597F0B41D}"/>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6823395" y="6046550"/>
            <a:ext cx="407194" cy="542925"/>
          </a:xfrm>
          <a:prstGeom prst="rect">
            <a:avLst/>
          </a:prstGeom>
        </p:spPr>
      </p:pic>
      <p:pic>
        <p:nvPicPr>
          <p:cNvPr id="26" name="Imagen 25" descr="Imagen que contiene alimentos, vidrio&#10;&#10;Descripción generada automáticamente">
            <a:extLst>
              <a:ext uri="{FF2B5EF4-FFF2-40B4-BE49-F238E27FC236}">
                <a16:creationId xmlns:a16="http://schemas.microsoft.com/office/drawing/2014/main" id="{DDFF5F90-7898-5240-82AB-58BD1B5D891E}"/>
              </a:ext>
            </a:extLst>
          </p:cNvPr>
          <p:cNvPicPr/>
          <p:nvPr userDrawn="1"/>
        </p:nvPicPr>
        <p:blipFill>
          <a:blip r:embed="rId19" cstate="print">
            <a:extLst>
              <a:ext uri="{28A0092B-C50C-407E-A947-70E740481C1C}">
                <a14:useLocalDpi xmlns:a14="http://schemas.microsoft.com/office/drawing/2010/main" val="0"/>
              </a:ext>
            </a:extLst>
          </a:blip>
          <a:stretch>
            <a:fillRect/>
          </a:stretch>
        </p:blipFill>
        <p:spPr>
          <a:xfrm>
            <a:off x="7459491" y="6035887"/>
            <a:ext cx="407194" cy="542925"/>
          </a:xfrm>
          <a:prstGeom prst="rect">
            <a:avLst/>
          </a:prstGeom>
        </p:spPr>
      </p:pic>
    </p:spTree>
    <p:extLst>
      <p:ext uri="{BB962C8B-B14F-4D97-AF65-F5344CB8AC3E}">
        <p14:creationId xmlns:p14="http://schemas.microsoft.com/office/powerpoint/2010/main" val="87560911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https://www.aamc.org/sites/default/files/Stratetic-Planning-Process-Toolkit-1156104567_0.jpg" TargetMode="External"/><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file:////var/folders/ht/l7730jf51cbfr_87z7qtb_000000gn/T/com.microsoft.Word/WebArchiveCopyPasteTempFiles/page9image60778864"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https://upload.wikimedia.org/wikipedia/commons/thumb/0/0b/SWOT_en.svg/1200px-SWOT_en.svg.png"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https://www.researchgate.net/profile/Milad_Kalantari_Shahijan/publication/280655946/figure/fig1/AS:670042442194948@1536761975193/HEI-internationalisation-SWOT-analysis.png"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file:////var/folders/ht/l7730jf51cbfr_87z7qtb_000000gn/T/com.microsoft.Word/WebArchiveCopyPasteTempFiles/page8image22738336"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file:////var/folders/ht/l7730jf51cbfr_87z7qtb_000000gn/T/com.microsoft.Word/WebArchiveCopyPasteTempFiles/page10image53339488"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https://www.cde.ca.gov/ta/ac/cm/images/newcolorscale.JPG" TargetMode="External"/><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https://www.researchgate.net/profile/Florentin_Popescu/publication/311856768/figure/fig1/AS:442555306385409@1482524815704/CIGE-Model-for-Comprehensive-Internationalization-CIGE-2013.png"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A8B8209-0C2F-4949-AF25-BF511B77A39A}"/>
              </a:ext>
            </a:extLst>
          </p:cNvPr>
          <p:cNvSpPr>
            <a:spLocks noGrp="1"/>
          </p:cNvSpPr>
          <p:nvPr>
            <p:ph type="ctrTitle"/>
          </p:nvPr>
        </p:nvSpPr>
        <p:spPr>
          <a:xfrm>
            <a:off x="3275820" y="1240066"/>
            <a:ext cx="5544770" cy="2188934"/>
          </a:xfrm>
        </p:spPr>
        <p:txBody>
          <a:bodyPr wrap="square" lIns="36000" tIns="36000" rIns="36000" bIns="36000" anchor="t" anchorCtr="1">
            <a:noAutofit/>
          </a:bodyPr>
          <a:lstStyle/>
          <a:p>
            <a:r>
              <a:rPr lang="en-GB" sz="3600" b="1" dirty="0"/>
              <a:t>To build a Strategic Plan in order to strengthen </a:t>
            </a:r>
            <a:br>
              <a:rPr lang="it-IT" sz="3600" dirty="0"/>
            </a:br>
            <a:r>
              <a:rPr lang="en-GB" sz="3600" b="1" dirty="0"/>
              <a:t>internationalization processes of Universities</a:t>
            </a:r>
            <a:br>
              <a:rPr lang="it-IT" dirty="0"/>
            </a:br>
            <a:endParaRPr lang="en-GB" sz="3600" i="1" dirty="0">
              <a:effectLst>
                <a:outerShdw blurRad="38100" dist="38100" dir="2700000" algn="tl">
                  <a:srgbClr val="000000">
                    <a:alpha val="43137"/>
                  </a:srgbClr>
                </a:outerShdw>
              </a:effectLst>
              <a:latin typeface="+mn-lt"/>
            </a:endParaRPr>
          </a:p>
        </p:txBody>
      </p:sp>
      <p:sp>
        <p:nvSpPr>
          <p:cNvPr id="5" name="Untertitel 4"/>
          <p:cNvSpPr>
            <a:spLocks noGrp="1"/>
          </p:cNvSpPr>
          <p:nvPr>
            <p:ph type="subTitle" idx="1"/>
          </p:nvPr>
        </p:nvSpPr>
        <p:spPr>
          <a:xfrm>
            <a:off x="3275821" y="3606302"/>
            <a:ext cx="5544769" cy="1334908"/>
          </a:xfrm>
        </p:spPr>
        <p:txBody>
          <a:bodyPr lIns="36000" tIns="0" rIns="36000" bIns="36000" anchor="t" anchorCtr="0">
            <a:noAutofit/>
          </a:bodyPr>
          <a:lstStyle/>
          <a:p>
            <a:pPr>
              <a:lnSpc>
                <a:spcPct val="100000"/>
              </a:lnSpc>
            </a:pPr>
            <a:r>
              <a:rPr lang="en-GB" sz="3200" b="1" dirty="0">
                <a:latin typeface="+mj-lt"/>
              </a:rPr>
              <a:t>«MERGE» </a:t>
            </a:r>
            <a:r>
              <a:rPr lang="en-GB" sz="2600" b="1" dirty="0">
                <a:latin typeface="+mj-lt"/>
              </a:rPr>
              <a:t>ERASMUS+ CBHE PROJECT</a:t>
            </a:r>
          </a:p>
          <a:p>
            <a:pPr>
              <a:lnSpc>
                <a:spcPct val="100000"/>
              </a:lnSpc>
            </a:pPr>
            <a:r>
              <a:rPr lang="en-GB" sz="2600" b="1" cap="small" dirty="0">
                <a:latin typeface="+mj-lt"/>
              </a:rPr>
              <a:t>1</a:t>
            </a:r>
            <a:r>
              <a:rPr lang="en-GB" sz="2600" b="1" cap="small" baseline="30000" dirty="0">
                <a:latin typeface="+mj-lt"/>
              </a:rPr>
              <a:t>st</a:t>
            </a:r>
            <a:r>
              <a:rPr lang="en-GB" sz="2600" b="1" cap="small" dirty="0">
                <a:latin typeface="+mj-lt"/>
              </a:rPr>
              <a:t> Training Event in the Framework of W.P. 2 «Human Capacity Building» </a:t>
            </a:r>
          </a:p>
        </p:txBody>
      </p:sp>
      <p:pic>
        <p:nvPicPr>
          <p:cNvPr id="10" name="Bildplatzhalter 9"/>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53718" r="73"/>
          <a:stretch/>
        </p:blipFill>
        <p:spPr>
          <a:xfrm>
            <a:off x="9" y="1233320"/>
            <a:ext cx="3131791" cy="3702249"/>
          </a:xfrm>
        </p:spPr>
      </p:pic>
      <p:sp>
        <p:nvSpPr>
          <p:cNvPr id="9" name="Textfeld 8"/>
          <p:cNvSpPr txBox="1">
            <a:spLocks noChangeAspect="1"/>
          </p:cNvSpPr>
          <p:nvPr/>
        </p:nvSpPr>
        <p:spPr>
          <a:xfrm>
            <a:off x="251400" y="5877340"/>
            <a:ext cx="6480900" cy="674262"/>
          </a:xfrm>
          <a:prstGeom prst="rect">
            <a:avLst/>
          </a:prstGeom>
          <a:solidFill>
            <a:schemeClr val="bg1"/>
          </a:solidFill>
        </p:spPr>
        <p:txBody>
          <a:bodyPr wrap="square" lIns="36000" tIns="36000" rIns="36000" bIns="36000" rtlCol="0" anchor="t" anchorCtr="0">
            <a:noAutofit/>
          </a:bodyPr>
          <a:lstStyle/>
          <a:p>
            <a:pPr>
              <a:lnSpc>
                <a:spcPct val="100000"/>
              </a:lnSpc>
            </a:pPr>
            <a:r>
              <a:rPr lang="en-GB" sz="2000" b="1" dirty="0">
                <a:latin typeface="+mj-lt"/>
              </a:rPr>
              <a:t>Andrea Mignone, Monica </a:t>
            </a:r>
            <a:r>
              <a:rPr lang="en-GB" sz="2000" b="1" dirty="0" err="1">
                <a:latin typeface="+mj-lt"/>
              </a:rPr>
              <a:t>Penco</a:t>
            </a:r>
            <a:endParaRPr lang="en-GB" sz="2000" b="1" dirty="0">
              <a:latin typeface="+mj-lt"/>
            </a:endParaRPr>
          </a:p>
          <a:p>
            <a:pPr>
              <a:lnSpc>
                <a:spcPct val="100000"/>
              </a:lnSpc>
            </a:pPr>
            <a:r>
              <a:rPr lang="en-GB" sz="2000" b="1" dirty="0">
                <a:latin typeface="+mj-lt"/>
              </a:rPr>
              <a:t>University of Genoa, Italy</a:t>
            </a:r>
          </a:p>
        </p:txBody>
      </p:sp>
    </p:spTree>
    <p:extLst>
      <p:ext uri="{BB962C8B-B14F-4D97-AF65-F5344CB8AC3E}">
        <p14:creationId xmlns:p14="http://schemas.microsoft.com/office/powerpoint/2010/main" val="373199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431948-3436-3F48-8F8A-6467976042DA}"/>
              </a:ext>
            </a:extLst>
          </p:cNvPr>
          <p:cNvSpPr>
            <a:spLocks noGrp="1"/>
          </p:cNvSpPr>
          <p:nvPr>
            <p:ph type="ctrTitle"/>
          </p:nvPr>
        </p:nvSpPr>
        <p:spPr>
          <a:xfrm>
            <a:off x="614966" y="880051"/>
            <a:ext cx="7557534" cy="691550"/>
          </a:xfrm>
        </p:spPr>
        <p:txBody>
          <a:bodyPr>
            <a:normAutofit/>
          </a:bodyPr>
          <a:lstStyle/>
          <a:p>
            <a:pPr algn="l"/>
            <a:r>
              <a:rPr lang="en-US" sz="2100" b="1" dirty="0">
                <a:latin typeface="Times New Roman" panose="02020603050405020304" pitchFamily="18" charset="0"/>
                <a:cs typeface="Times New Roman" panose="02020603050405020304" pitchFamily="18" charset="0"/>
              </a:rPr>
              <a:t>Strategic plan of internationalization as a part (or not) of the general Strategic plan of university</a:t>
            </a:r>
            <a:endParaRPr lang="it-IT" sz="2100" dirty="0"/>
          </a:p>
        </p:txBody>
      </p:sp>
      <p:sp>
        <p:nvSpPr>
          <p:cNvPr id="3" name="Sottotitolo 2">
            <a:extLst>
              <a:ext uri="{FF2B5EF4-FFF2-40B4-BE49-F238E27FC236}">
                <a16:creationId xmlns:a16="http://schemas.microsoft.com/office/drawing/2014/main" id="{2FDAE36F-4BF2-7B49-BBBC-659DABA48EB9}"/>
              </a:ext>
            </a:extLst>
          </p:cNvPr>
          <p:cNvSpPr>
            <a:spLocks noGrp="1"/>
          </p:cNvSpPr>
          <p:nvPr>
            <p:ph type="subTitle" idx="1"/>
          </p:nvPr>
        </p:nvSpPr>
        <p:spPr>
          <a:xfrm>
            <a:off x="465804" y="1988800"/>
            <a:ext cx="7855857" cy="3657599"/>
          </a:xfrm>
        </p:spPr>
        <p:txBody>
          <a:bodyPr>
            <a:noAutofit/>
          </a:bodyPr>
          <a:lstStyle/>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Internationalization is a </a:t>
            </a:r>
            <a:r>
              <a:rPr lang="en-US" sz="2400" b="1" dirty="0">
                <a:latin typeface="Times New Roman" panose="02020603050405020304" pitchFamily="18" charset="0"/>
                <a:cs typeface="Times New Roman" panose="02020603050405020304" pitchFamily="18" charset="0"/>
              </a:rPr>
              <a:t>strategic element</a:t>
            </a:r>
            <a:r>
              <a:rPr lang="en-US" sz="2400" dirty="0">
                <a:latin typeface="Times New Roman" panose="02020603050405020304" pitchFamily="18" charset="0"/>
                <a:cs typeface="Times New Roman" panose="02020603050405020304" pitchFamily="18" charset="0"/>
              </a:rPr>
              <a:t>. Moreover, it may be a part of a more general Strategic plan of the university or an autonomous plan separate from the other.</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There is another difference: internationalization is seen as a transversal competence and a key strategic element, thus influencing all the so-called “strategic challenges” included in the plan and which have to do with international projects and networks, transfer or results at national and international level, and being considered a strategic partner by other universities, companies and institutions worldwide. On the other side, it may be a unitary policy administered by a single structure or directorate.</a:t>
            </a:r>
            <a:endParaRPr lang="it-IT" sz="2400" dirty="0">
              <a:latin typeface="Times New Roman" panose="02020603050405020304" pitchFamily="18" charset="0"/>
              <a:cs typeface="Times New Roman" panose="02020603050405020304" pitchFamily="18" charset="0"/>
            </a:endParaRPr>
          </a:p>
          <a:p>
            <a:pPr>
              <a:lnSpc>
                <a:spcPct val="100000"/>
              </a:lnSpc>
              <a:spcBef>
                <a:spcPts val="600"/>
              </a:spcBef>
            </a:pPr>
            <a:endParaRPr lang="it-IT" dirty="0"/>
          </a:p>
        </p:txBody>
      </p:sp>
      <p:sp>
        <p:nvSpPr>
          <p:cNvPr id="4" name="Foliennummernplatzhalter 2">
            <a:extLst>
              <a:ext uri="{FF2B5EF4-FFF2-40B4-BE49-F238E27FC236}">
                <a16:creationId xmlns:a16="http://schemas.microsoft.com/office/drawing/2014/main" id="{F0B40BC0-089B-4FAD-A563-AA8A8C3CCD82}"/>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80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A83DA2-06EB-B64C-AE70-AB7D8D79238F}"/>
              </a:ext>
            </a:extLst>
          </p:cNvPr>
          <p:cNvSpPr>
            <a:spLocks noGrp="1"/>
          </p:cNvSpPr>
          <p:nvPr>
            <p:ph type="ctrTitle"/>
          </p:nvPr>
        </p:nvSpPr>
        <p:spPr>
          <a:xfrm>
            <a:off x="628650" y="899449"/>
            <a:ext cx="6858000" cy="504070"/>
          </a:xfrm>
        </p:spPr>
        <p:txBody>
          <a:bodyPr>
            <a:normAutofit/>
          </a:bodyPr>
          <a:lstStyle/>
          <a:p>
            <a:pPr algn="l"/>
            <a:r>
              <a:rPr lang="it-IT" sz="2800" b="1" dirty="0">
                <a:latin typeface="Times New Roman" panose="02020603050405020304" pitchFamily="18" charset="0"/>
                <a:cs typeface="Times New Roman" panose="02020603050405020304" pitchFamily="18" charset="0"/>
              </a:rPr>
              <a:t>Strategic Plan</a:t>
            </a:r>
          </a:p>
        </p:txBody>
      </p:sp>
      <p:sp>
        <p:nvSpPr>
          <p:cNvPr id="3" name="Sottotitolo 2">
            <a:extLst>
              <a:ext uri="{FF2B5EF4-FFF2-40B4-BE49-F238E27FC236}">
                <a16:creationId xmlns:a16="http://schemas.microsoft.com/office/drawing/2014/main" id="{28DE32C9-31F0-7D43-879F-F44C98247377}"/>
              </a:ext>
            </a:extLst>
          </p:cNvPr>
          <p:cNvSpPr>
            <a:spLocks noGrp="1"/>
          </p:cNvSpPr>
          <p:nvPr>
            <p:ph type="subTitle" idx="1"/>
          </p:nvPr>
        </p:nvSpPr>
        <p:spPr>
          <a:xfrm>
            <a:off x="1143000" y="1700760"/>
            <a:ext cx="6858000" cy="3557040"/>
          </a:xfrm>
        </p:spPr>
        <p:txBody>
          <a:bodyPr>
            <a:normAutofit/>
          </a:bodyPr>
          <a:lstStyle/>
          <a:p>
            <a:pPr algn="just"/>
            <a:r>
              <a:rPr lang="it-IT" sz="2800" b="1" dirty="0">
                <a:latin typeface="Times New Roman" panose="02020603050405020304" pitchFamily="18" charset="0"/>
                <a:cs typeface="Times New Roman" panose="02020603050405020304" pitchFamily="18" charset="0"/>
              </a:rPr>
              <a:t>Strategic Plan </a:t>
            </a:r>
            <a:r>
              <a:rPr lang="it-IT" sz="2800" dirty="0" err="1">
                <a:latin typeface="Times New Roman" panose="02020603050405020304" pitchFamily="18" charset="0"/>
                <a:cs typeface="Times New Roman" panose="02020603050405020304" pitchFamily="18" charset="0"/>
              </a:rPr>
              <a:t>is</a:t>
            </a:r>
            <a:r>
              <a:rPr lang="it-IT" sz="28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it-IT" sz="2800" dirty="0" err="1">
                <a:latin typeface="Times New Roman" panose="02020603050405020304" pitchFamily="18" charset="0"/>
                <a:cs typeface="Times New Roman" panose="02020603050405020304" pitchFamily="18" charset="0"/>
              </a:rPr>
              <a:t>About</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positioning</a:t>
            </a:r>
            <a:r>
              <a:rPr lang="it-IT" sz="2800" dirty="0">
                <a:latin typeface="Times New Roman" panose="02020603050405020304" pitchFamily="18" charset="0"/>
                <a:cs typeface="Times New Roman" panose="02020603050405020304" pitchFamily="18" charset="0"/>
              </a:rPr>
              <a:t> the </a:t>
            </a:r>
            <a:r>
              <a:rPr lang="it-IT" sz="2800" dirty="0" err="1">
                <a:latin typeface="Times New Roman" panose="02020603050405020304" pitchFamily="18" charset="0"/>
                <a:cs typeface="Times New Roman" panose="02020603050405020304" pitchFamily="18" charset="0"/>
              </a:rPr>
              <a:t>university</a:t>
            </a:r>
            <a:endParaRPr lang="it-IT"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it-IT" sz="2800" dirty="0" err="1">
                <a:latin typeface="Times New Roman" panose="02020603050405020304" pitchFamily="18" charset="0"/>
                <a:cs typeface="Times New Roman" panose="02020603050405020304" pitchFamily="18" charset="0"/>
              </a:rPr>
              <a:t>Designed</a:t>
            </a:r>
            <a:r>
              <a:rPr lang="it-IT" sz="2800" dirty="0">
                <a:latin typeface="Times New Roman" panose="02020603050405020304" pitchFamily="18" charset="0"/>
                <a:cs typeface="Times New Roman" panose="02020603050405020304" pitchFamily="18" charset="0"/>
              </a:rPr>
              <a:t> to </a:t>
            </a:r>
            <a:r>
              <a:rPr lang="it-IT" sz="2800" dirty="0" err="1">
                <a:latin typeface="Times New Roman" panose="02020603050405020304" pitchFamily="18" charset="0"/>
                <a:cs typeface="Times New Roman" panose="02020603050405020304" pitchFamily="18" charset="0"/>
              </a:rPr>
              <a:t>strengthen</a:t>
            </a:r>
            <a:r>
              <a:rPr lang="it-IT" sz="2800" dirty="0">
                <a:latin typeface="Times New Roman" panose="02020603050405020304" pitchFamily="18" charset="0"/>
                <a:cs typeface="Times New Roman" panose="02020603050405020304" pitchFamily="18" charset="0"/>
              </a:rPr>
              <a:t> and </a:t>
            </a:r>
            <a:r>
              <a:rPr lang="it-IT" sz="2800" dirty="0" err="1">
                <a:latin typeface="Times New Roman" panose="02020603050405020304" pitchFamily="18" charset="0"/>
                <a:cs typeface="Times New Roman" panose="02020603050405020304" pitchFamily="18" charset="0"/>
              </a:rPr>
              <a:t>enhance</a:t>
            </a:r>
            <a:r>
              <a:rPr lang="it-IT" sz="2800" dirty="0">
                <a:latin typeface="Times New Roman" panose="02020603050405020304" pitchFamily="18" charset="0"/>
                <a:cs typeface="Times New Roman" panose="02020603050405020304" pitchFamily="18" charset="0"/>
              </a:rPr>
              <a:t> the performance and </a:t>
            </a:r>
            <a:r>
              <a:rPr lang="it-IT" sz="2800" dirty="0" err="1">
                <a:latin typeface="Times New Roman" panose="02020603050405020304" pitchFamily="18" charset="0"/>
                <a:cs typeface="Times New Roman" panose="02020603050405020304" pitchFamily="18" charset="0"/>
              </a:rPr>
              <a:t>quality</a:t>
            </a:r>
            <a:r>
              <a:rPr lang="it-IT" sz="2800" dirty="0">
                <a:latin typeface="Times New Roman" panose="02020603050405020304" pitchFamily="18" charset="0"/>
                <a:cs typeface="Times New Roman" panose="02020603050405020304" pitchFamily="18" charset="0"/>
              </a:rPr>
              <a:t> of </a:t>
            </a:r>
            <a:r>
              <a:rPr lang="it-IT" sz="2800" dirty="0" err="1">
                <a:latin typeface="Times New Roman" panose="02020603050405020304" pitchFamily="18" charset="0"/>
                <a:cs typeface="Times New Roman" panose="02020603050405020304" pitchFamily="18" charset="0"/>
              </a:rPr>
              <a:t>university</a:t>
            </a:r>
            <a:endParaRPr lang="it-IT"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it-IT" sz="2800" dirty="0" err="1">
                <a:latin typeface="Times New Roman" panose="02020603050405020304" pitchFamily="18" charset="0"/>
                <a:cs typeface="Times New Roman" panose="02020603050405020304" pitchFamily="18" charset="0"/>
              </a:rPr>
              <a:t>Dynamic</a:t>
            </a:r>
            <a:r>
              <a:rPr lang="it-IT" sz="2800" dirty="0">
                <a:latin typeface="Times New Roman" panose="02020603050405020304" pitchFamily="18" charset="0"/>
                <a:cs typeface="Times New Roman" panose="02020603050405020304" pitchFamily="18" charset="0"/>
              </a:rPr>
              <a:t>, partecipative, and future </a:t>
            </a:r>
            <a:r>
              <a:rPr lang="it-IT" sz="2800" dirty="0" err="1">
                <a:latin typeface="Times New Roman" panose="02020603050405020304" pitchFamily="18" charset="0"/>
                <a:cs typeface="Times New Roman" panose="02020603050405020304" pitchFamily="18" charset="0"/>
              </a:rPr>
              <a:t>focused</a:t>
            </a:r>
            <a:endParaRPr lang="it-IT"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it-IT" sz="2800" dirty="0" err="1">
                <a:latin typeface="Times New Roman" panose="02020603050405020304" pitchFamily="18" charset="0"/>
                <a:cs typeface="Times New Roman" panose="02020603050405020304" pitchFamily="18" charset="0"/>
              </a:rPr>
              <a:t>Fundamentally</a:t>
            </a:r>
            <a:r>
              <a:rPr lang="it-IT" sz="2800" dirty="0">
                <a:latin typeface="Times New Roman" panose="02020603050405020304" pitchFamily="18" charset="0"/>
                <a:cs typeface="Times New Roman" panose="02020603050405020304" pitchFamily="18" charset="0"/>
              </a:rPr>
              <a:t> a </a:t>
            </a:r>
            <a:r>
              <a:rPr lang="it-IT" sz="2800" dirty="0" err="1">
                <a:latin typeface="Times New Roman" panose="02020603050405020304" pitchFamily="18" charset="0"/>
                <a:cs typeface="Times New Roman" panose="02020603050405020304" pitchFamily="18" charset="0"/>
              </a:rPr>
              <a:t>change</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process</a:t>
            </a:r>
            <a:endParaRPr lang="it-IT"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it-IT" sz="2800" dirty="0" err="1">
                <a:latin typeface="Times New Roman" panose="02020603050405020304" pitchFamily="18" charset="0"/>
                <a:cs typeface="Times New Roman" panose="02020603050405020304" pitchFamily="18" charset="0"/>
              </a:rPr>
              <a:t>About</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decisions</a:t>
            </a:r>
            <a:r>
              <a:rPr lang="it-IT" sz="2800" dirty="0">
                <a:latin typeface="Times New Roman" panose="02020603050405020304" pitchFamily="18" charset="0"/>
                <a:cs typeface="Times New Roman" panose="02020603050405020304" pitchFamily="18" charset="0"/>
              </a:rPr>
              <a:t> and </a:t>
            </a:r>
            <a:r>
              <a:rPr lang="it-IT" sz="2800" dirty="0" err="1">
                <a:latin typeface="Times New Roman" panose="02020603050405020304" pitchFamily="18" charset="0"/>
                <a:cs typeface="Times New Roman" panose="02020603050405020304" pitchFamily="18" charset="0"/>
              </a:rPr>
              <a:t>actions</a:t>
            </a:r>
            <a:endParaRPr lang="it-IT" sz="28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DE3E092F-8E10-477C-A024-71046454C4D9}"/>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72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89B97-008A-A347-9310-FC7C88852B05}"/>
              </a:ext>
            </a:extLst>
          </p:cNvPr>
          <p:cNvSpPr>
            <a:spLocks noGrp="1"/>
          </p:cNvSpPr>
          <p:nvPr>
            <p:ph type="ctrTitle"/>
          </p:nvPr>
        </p:nvSpPr>
        <p:spPr>
          <a:xfrm>
            <a:off x="628650" y="785824"/>
            <a:ext cx="6858000" cy="648090"/>
          </a:xfrm>
        </p:spPr>
        <p:txBody>
          <a:bodyPr>
            <a:normAutofit/>
          </a:bodyPr>
          <a:lstStyle/>
          <a:p>
            <a:pPr algn="l"/>
            <a:r>
              <a:rPr lang="it-IT" sz="2800" b="1" dirty="0">
                <a:latin typeface="Times New Roman" panose="02020603050405020304" pitchFamily="18" charset="0"/>
                <a:cs typeface="Times New Roman" panose="02020603050405020304" pitchFamily="18" charset="0"/>
              </a:rPr>
              <a:t>Benefits of a Strategic Plan</a:t>
            </a:r>
          </a:p>
        </p:txBody>
      </p:sp>
      <p:sp>
        <p:nvSpPr>
          <p:cNvPr id="3" name="Sottotitolo 2">
            <a:extLst>
              <a:ext uri="{FF2B5EF4-FFF2-40B4-BE49-F238E27FC236}">
                <a16:creationId xmlns:a16="http://schemas.microsoft.com/office/drawing/2014/main" id="{62BA47CF-8B65-E74B-B5B2-8D77205BC8C6}"/>
              </a:ext>
            </a:extLst>
          </p:cNvPr>
          <p:cNvSpPr>
            <a:spLocks noGrp="1"/>
          </p:cNvSpPr>
          <p:nvPr>
            <p:ph type="subTitle" idx="1"/>
          </p:nvPr>
        </p:nvSpPr>
        <p:spPr>
          <a:xfrm>
            <a:off x="1143000" y="1628750"/>
            <a:ext cx="6858000" cy="3629050"/>
          </a:xfrm>
        </p:spPr>
        <p:txBody>
          <a:bodyPr>
            <a:normAutofit lnSpcReduction="10000"/>
          </a:bodyPr>
          <a:lstStyle/>
          <a:p>
            <a:pPr algn="just"/>
            <a:r>
              <a:rPr lang="it-IT" sz="2000" b="1" dirty="0">
                <a:latin typeface="Times New Roman" panose="02020603050405020304" pitchFamily="18" charset="0"/>
                <a:cs typeface="Times New Roman" panose="02020603050405020304" pitchFamily="18" charset="0"/>
              </a:rPr>
              <a:t>Strategic Plan </a:t>
            </a:r>
            <a:r>
              <a:rPr lang="it-IT" sz="2000" b="1" dirty="0" err="1">
                <a:latin typeface="Times New Roman" panose="02020603050405020304" pitchFamily="18" charset="0"/>
                <a:cs typeface="Times New Roman" panose="02020603050405020304" pitchFamily="18" charset="0"/>
              </a:rPr>
              <a:t>offers</a:t>
            </a:r>
            <a:r>
              <a:rPr lang="it-IT" sz="2000" b="1" dirty="0">
                <a:latin typeface="Times New Roman" panose="02020603050405020304" pitchFamily="18" charset="0"/>
                <a:cs typeface="Times New Roman" panose="02020603050405020304" pitchFamily="18" charset="0"/>
              </a:rPr>
              <a:t> the </a:t>
            </a:r>
            <a:r>
              <a:rPr lang="it-IT" sz="2000" b="1" dirty="0" err="1">
                <a:latin typeface="Times New Roman" panose="02020603050405020304" pitchFamily="18" charset="0"/>
                <a:cs typeface="Times New Roman" panose="02020603050405020304" pitchFamily="18" charset="0"/>
              </a:rPr>
              <a:t>opportunity</a:t>
            </a:r>
            <a:r>
              <a:rPr lang="it-IT" sz="2000" b="1" dirty="0">
                <a:latin typeface="Times New Roman" panose="02020603050405020304" pitchFamily="18" charset="0"/>
                <a:cs typeface="Times New Roman" panose="02020603050405020304" pitchFamily="18" charset="0"/>
              </a:rPr>
              <a:t> to:</a:t>
            </a:r>
          </a:p>
          <a:p>
            <a:pPr marL="342900" indent="-342900" algn="just">
              <a:buFont typeface="Arial" panose="020B0604020202020204" pitchFamily="34" charset="0"/>
              <a:buChar char="•"/>
            </a:pPr>
            <a:r>
              <a:rPr lang="it-IT" sz="2000" dirty="0" err="1">
                <a:latin typeface="Times New Roman" panose="02020603050405020304" pitchFamily="18" charset="0"/>
                <a:cs typeface="Times New Roman" panose="02020603050405020304" pitchFamily="18" charset="0"/>
              </a:rPr>
              <a:t>Align</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organization</a:t>
            </a:r>
            <a:r>
              <a:rPr lang="it-IT" sz="2000" dirty="0">
                <a:latin typeface="Times New Roman" panose="02020603050405020304" pitchFamily="18" charset="0"/>
                <a:cs typeface="Times New Roman" panose="02020603050405020304" pitchFamily="18" charset="0"/>
              </a:rPr>
              <a:t> with </a:t>
            </a:r>
            <a:r>
              <a:rPr lang="it-IT" sz="2000" dirty="0" err="1">
                <a:latin typeface="Times New Roman" panose="02020603050405020304" pitchFamily="18" charset="0"/>
                <a:cs typeface="Times New Roman" panose="02020603050405020304" pitchFamily="18" charset="0"/>
              </a:rPr>
              <a:t>its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environment</a:t>
            </a:r>
            <a:endParaRPr lang="it-IT"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dirty="0" err="1">
                <a:latin typeface="Times New Roman" panose="02020603050405020304" pitchFamily="18" charset="0"/>
                <a:cs typeface="Times New Roman" panose="02020603050405020304" pitchFamily="18" charset="0"/>
              </a:rPr>
              <a:t>Establish</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vision</a:t>
            </a:r>
            <a:endParaRPr lang="it-IT"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Create a </a:t>
            </a:r>
            <a:r>
              <a:rPr lang="it-IT" sz="2000" dirty="0" err="1">
                <a:latin typeface="Times New Roman" panose="02020603050405020304" pitchFamily="18" charset="0"/>
                <a:cs typeface="Times New Roman" panose="02020603050405020304" pitchFamily="18" charset="0"/>
              </a:rPr>
              <a:t>framework</a:t>
            </a:r>
            <a:r>
              <a:rPr lang="it-IT" sz="2000" dirty="0">
                <a:latin typeface="Times New Roman" panose="02020603050405020304" pitchFamily="18" charset="0"/>
                <a:cs typeface="Times New Roman" panose="02020603050405020304" pitchFamily="18" charset="0"/>
              </a:rPr>
              <a:t> for future </a:t>
            </a:r>
            <a:r>
              <a:rPr lang="it-IT" sz="2000" dirty="0" err="1">
                <a:latin typeface="Times New Roman" panose="02020603050405020304" pitchFamily="18" charset="0"/>
                <a:cs typeface="Times New Roman" panose="02020603050405020304" pitchFamily="18" charset="0"/>
              </a:rPr>
              <a:t>direction</a:t>
            </a:r>
            <a:endParaRPr lang="it-IT"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Set </a:t>
            </a:r>
            <a:r>
              <a:rPr lang="it-IT" sz="2000" dirty="0" err="1">
                <a:latin typeface="Times New Roman" panose="02020603050405020304" pitchFamily="18" charset="0"/>
                <a:cs typeface="Times New Roman" panose="02020603050405020304" pitchFamily="18" charset="0"/>
              </a:rPr>
              <a:t>clear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priorities</a:t>
            </a:r>
            <a:endParaRPr lang="it-IT"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Create a </a:t>
            </a:r>
            <a:r>
              <a:rPr lang="it-IT" sz="2000" dirty="0" err="1">
                <a:latin typeface="Times New Roman" panose="02020603050405020304" pitchFamily="18" charset="0"/>
                <a:cs typeface="Times New Roman" panose="02020603050405020304" pitchFamily="18" charset="0"/>
              </a:rPr>
              <a:t>process</a:t>
            </a:r>
            <a:r>
              <a:rPr lang="it-IT" sz="2000" dirty="0">
                <a:latin typeface="Times New Roman" panose="02020603050405020304" pitchFamily="18" charset="0"/>
                <a:cs typeface="Times New Roman" panose="02020603050405020304" pitchFamily="18" charset="0"/>
              </a:rPr>
              <a:t> for </a:t>
            </a:r>
            <a:r>
              <a:rPr lang="it-IT" sz="2000" dirty="0" err="1">
                <a:latin typeface="Times New Roman" panose="02020603050405020304" pitchFamily="18" charset="0"/>
                <a:cs typeface="Times New Roman" panose="02020603050405020304" pitchFamily="18" charset="0"/>
              </a:rPr>
              <a:t>implementation</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review</a:t>
            </a:r>
            <a:endParaRPr lang="it-IT"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dirty="0" err="1">
                <a:latin typeface="Times New Roman" panose="02020603050405020304" pitchFamily="18" charset="0"/>
                <a:cs typeface="Times New Roman" panose="02020603050405020304" pitchFamily="18" charset="0"/>
              </a:rPr>
              <a:t>Develop</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criteria</a:t>
            </a:r>
            <a:r>
              <a:rPr lang="it-IT" sz="2000" dirty="0">
                <a:latin typeface="Times New Roman" panose="02020603050405020304" pitchFamily="18" charset="0"/>
                <a:cs typeface="Times New Roman" panose="02020603050405020304" pitchFamily="18" charset="0"/>
              </a:rPr>
              <a:t> for </a:t>
            </a:r>
            <a:r>
              <a:rPr lang="it-IT" sz="2000" dirty="0" err="1">
                <a:latin typeface="Times New Roman" panose="02020603050405020304" pitchFamily="18" charset="0"/>
                <a:cs typeface="Times New Roman" panose="02020603050405020304" pitchFamily="18" charset="0"/>
              </a:rPr>
              <a:t>resource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acquisition</a:t>
            </a:r>
            <a:endParaRPr lang="it-IT"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Benchmark with </a:t>
            </a:r>
            <a:r>
              <a:rPr lang="it-IT" sz="2000" dirty="0" err="1">
                <a:latin typeface="Times New Roman" panose="02020603050405020304" pitchFamily="18" charset="0"/>
                <a:cs typeface="Times New Roman" panose="02020603050405020304" pitchFamily="18" charset="0"/>
              </a:rPr>
              <a:t>good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practices</a:t>
            </a:r>
            <a:endParaRPr lang="it-IT"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dirty="0">
                <a:latin typeface="Times New Roman" panose="02020603050405020304" pitchFamily="18" charset="0"/>
                <a:cs typeface="Times New Roman" panose="02020603050405020304" pitchFamily="18" charset="0"/>
              </a:rPr>
              <a:t>Take </a:t>
            </a:r>
            <a:r>
              <a:rPr lang="it-IT" sz="2000" dirty="0" err="1">
                <a:latin typeface="Times New Roman" panose="02020603050405020304" pitchFamily="18" charset="0"/>
                <a:cs typeface="Times New Roman" panose="02020603050405020304" pitchFamily="18" charset="0"/>
              </a:rPr>
              <a:t>greater</a:t>
            </a:r>
            <a:r>
              <a:rPr lang="it-IT" sz="2000" dirty="0">
                <a:latin typeface="Times New Roman" panose="02020603050405020304" pitchFamily="18" charset="0"/>
                <a:cs typeface="Times New Roman" panose="02020603050405020304" pitchFamily="18" charset="0"/>
              </a:rPr>
              <a:t> control of </a:t>
            </a:r>
            <a:r>
              <a:rPr lang="it-IT" sz="2000" dirty="0" err="1">
                <a:latin typeface="Times New Roman" panose="02020603050405020304" pitchFamily="18" charset="0"/>
                <a:cs typeface="Times New Roman" panose="02020603050405020304" pitchFamily="18" charset="0"/>
              </a:rPr>
              <a:t>events</a:t>
            </a:r>
            <a:endParaRPr lang="it-IT"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000" dirty="0" err="1">
                <a:latin typeface="Times New Roman" panose="02020603050405020304" pitchFamily="18" charset="0"/>
                <a:cs typeface="Times New Roman" panose="02020603050405020304" pitchFamily="18" charset="0"/>
              </a:rPr>
              <a:t>Build</a:t>
            </a:r>
            <a:r>
              <a:rPr lang="it-IT" sz="2000" dirty="0">
                <a:latin typeface="Times New Roman" panose="02020603050405020304" pitchFamily="18" charset="0"/>
                <a:cs typeface="Times New Roman" panose="02020603050405020304" pitchFamily="18" charset="0"/>
              </a:rPr>
              <a:t> a </a:t>
            </a:r>
            <a:r>
              <a:rPr lang="it-IT" sz="2000" dirty="0" err="1">
                <a:latin typeface="Times New Roman" panose="02020603050405020304" pitchFamily="18" charset="0"/>
                <a:cs typeface="Times New Roman" panose="02020603050405020304" pitchFamily="18" charset="0"/>
              </a:rPr>
              <a:t>stronger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organizational</a:t>
            </a:r>
            <a:r>
              <a:rPr lang="it-IT" sz="2000" dirty="0">
                <a:latin typeface="Times New Roman" panose="02020603050405020304" pitchFamily="18" charset="0"/>
                <a:cs typeface="Times New Roman" panose="02020603050405020304" pitchFamily="18" charset="0"/>
              </a:rPr>
              <a:t> culture</a:t>
            </a:r>
          </a:p>
        </p:txBody>
      </p:sp>
      <p:sp>
        <p:nvSpPr>
          <p:cNvPr id="4" name="Foliennummernplatzhalter 2">
            <a:extLst>
              <a:ext uri="{FF2B5EF4-FFF2-40B4-BE49-F238E27FC236}">
                <a16:creationId xmlns:a16="http://schemas.microsoft.com/office/drawing/2014/main" id="{2ED75371-9222-4158-AA06-708290437A76}"/>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4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59736-C6F7-C34A-AAA7-00A61B702B13}"/>
              </a:ext>
            </a:extLst>
          </p:cNvPr>
          <p:cNvSpPr>
            <a:spLocks noGrp="1"/>
          </p:cNvSpPr>
          <p:nvPr>
            <p:ph type="ctrTitle"/>
          </p:nvPr>
        </p:nvSpPr>
        <p:spPr>
          <a:xfrm>
            <a:off x="656081" y="908650"/>
            <a:ext cx="6858000" cy="432060"/>
          </a:xfrm>
        </p:spPr>
        <p:txBody>
          <a:bodyPr>
            <a:normAutofit fontScale="90000"/>
          </a:bodyPr>
          <a:lstStyle/>
          <a:p>
            <a:pPr algn="l"/>
            <a:r>
              <a:rPr lang="en-GB" sz="2700" b="1" dirty="0">
                <a:latin typeface="Times New Roman" panose="02020603050405020304" pitchFamily="18" charset="0"/>
                <a:cs typeface="Times New Roman" panose="02020603050405020304" pitchFamily="18" charset="0"/>
              </a:rPr>
              <a:t>Definition of a Strategic Plan</a:t>
            </a:r>
            <a:endParaRPr lang="it-IT" sz="2400" dirty="0"/>
          </a:p>
        </p:txBody>
      </p:sp>
      <p:sp>
        <p:nvSpPr>
          <p:cNvPr id="3" name="Sottotitolo 2">
            <a:extLst>
              <a:ext uri="{FF2B5EF4-FFF2-40B4-BE49-F238E27FC236}">
                <a16:creationId xmlns:a16="http://schemas.microsoft.com/office/drawing/2014/main" id="{61ED7F5C-8BC2-4D48-8563-FFDEC5E3D07B}"/>
              </a:ext>
            </a:extLst>
          </p:cNvPr>
          <p:cNvSpPr>
            <a:spLocks noGrp="1"/>
          </p:cNvSpPr>
          <p:nvPr>
            <p:ph type="subTitle" idx="1"/>
          </p:nvPr>
        </p:nvSpPr>
        <p:spPr>
          <a:xfrm>
            <a:off x="683485" y="1628750"/>
            <a:ext cx="7777029" cy="5016758"/>
          </a:xfrm>
        </p:spPr>
        <p:txBody>
          <a:bodyPr wrap="square">
            <a:spAutoFit/>
          </a:bodyPr>
          <a:lstStyle/>
          <a:p>
            <a:pPr algn="just">
              <a:lnSpc>
                <a:spcPct val="100000"/>
              </a:lnSpc>
              <a:spcBef>
                <a:spcPts val="600"/>
              </a:spcBef>
            </a:pPr>
            <a:r>
              <a:rPr lang="en-US" sz="2000" dirty="0">
                <a:latin typeface="Times New Roman" panose="02020603050405020304" pitchFamily="18" charset="0"/>
                <a:cs typeface="Times New Roman" panose="02020603050405020304" pitchFamily="18" charset="0"/>
              </a:rPr>
              <a:t>Strategic planning is a </a:t>
            </a:r>
            <a:r>
              <a:rPr lang="en-US" sz="2000" b="1" dirty="0">
                <a:latin typeface="Times New Roman" panose="02020603050405020304" pitchFamily="18" charset="0"/>
                <a:cs typeface="Times New Roman" panose="02020603050405020304" pitchFamily="18" charset="0"/>
              </a:rPr>
              <a:t>systematic process </a:t>
            </a:r>
            <a:r>
              <a:rPr lang="en-US" sz="2000" dirty="0">
                <a:latin typeface="Times New Roman" panose="02020603050405020304" pitchFamily="18" charset="0"/>
                <a:cs typeface="Times New Roman" panose="02020603050405020304" pitchFamily="18" charset="0"/>
              </a:rPr>
              <a:t>through which an organization agrees on – and builds commitment among key stakeholders to – priorities that are essential to its mission and are responsive to the environment. Strategic planning guides the acquisition and allocation of the context of higher education; a strategic plan is ideally developed through an </a:t>
            </a:r>
            <a:r>
              <a:rPr lang="en-US" sz="2000" b="1" dirty="0">
                <a:latin typeface="Times New Roman" panose="02020603050405020304" pitchFamily="18" charset="0"/>
                <a:cs typeface="Times New Roman" panose="02020603050405020304" pitchFamily="18" charset="0"/>
              </a:rPr>
              <a:t>inclusive, collective process </a:t>
            </a:r>
            <a:r>
              <a:rPr lang="en-US" sz="2000" dirty="0">
                <a:latin typeface="Times New Roman" panose="02020603050405020304" pitchFamily="18" charset="0"/>
                <a:cs typeface="Times New Roman" panose="02020603050405020304" pitchFamily="18" charset="0"/>
              </a:rPr>
              <a:t>through which the participants develop a mission and a set of priorities to move the university toward an aspirational, but attainable, future state over a period of five or more years. Ideally, a strategic plan brings all stakeholders together to work toward common goals, in the process improving their understanding of the institution’s mission and vision while fostering a sense of ownership and belonging. A good strategic plan outlines </a:t>
            </a:r>
            <a:r>
              <a:rPr lang="en-US" sz="2000" b="1" dirty="0">
                <a:latin typeface="Times New Roman" panose="02020603050405020304" pitchFamily="18" charset="0"/>
                <a:cs typeface="Times New Roman" panose="02020603050405020304" pitchFamily="18" charset="0"/>
              </a:rPr>
              <a:t>clear, measurable steps </a:t>
            </a:r>
            <a:r>
              <a:rPr lang="en-US" sz="2000" dirty="0">
                <a:latin typeface="Times New Roman" panose="02020603050405020304" pitchFamily="18" charset="0"/>
                <a:cs typeface="Times New Roman" panose="02020603050405020304" pitchFamily="18" charset="0"/>
              </a:rPr>
              <a:t>to attain desired outcomes, but is </a:t>
            </a:r>
            <a:r>
              <a:rPr lang="en-US" sz="2000" b="1" dirty="0">
                <a:latin typeface="Times New Roman" panose="02020603050405020304" pitchFamily="18" charset="0"/>
                <a:cs typeface="Times New Roman" panose="02020603050405020304" pitchFamily="18" charset="0"/>
              </a:rPr>
              <a:t>not a rigid document</a:t>
            </a:r>
            <a:r>
              <a:rPr lang="en-US" sz="2000" dirty="0">
                <a:latin typeface="Times New Roman" panose="02020603050405020304" pitchFamily="18" charset="0"/>
                <a:cs typeface="Times New Roman" panose="02020603050405020304" pitchFamily="18" charset="0"/>
              </a:rPr>
              <a:t>. Rather, through </a:t>
            </a:r>
            <a:r>
              <a:rPr lang="en-US" sz="2000" b="1" dirty="0">
                <a:latin typeface="Times New Roman" panose="02020603050405020304" pitchFamily="18" charset="0"/>
                <a:cs typeface="Times New Roman" panose="02020603050405020304" pitchFamily="18" charset="0"/>
              </a:rPr>
              <a:t>periodic assessment </a:t>
            </a:r>
            <a:r>
              <a:rPr lang="en-US" sz="2000" dirty="0">
                <a:latin typeface="Times New Roman" panose="02020603050405020304" pitchFamily="18" charset="0"/>
                <a:cs typeface="Times New Roman" panose="02020603050405020304" pitchFamily="18" charset="0"/>
              </a:rPr>
              <a:t>of the progress made toward the goals identified in the plan, the plan is adjusted to meet unforeseen circumstances and new opportunities, thus remaining fresh and relevant throughout its tenure. </a:t>
            </a:r>
            <a:endParaRPr lang="it-IT" sz="2000" dirty="0"/>
          </a:p>
        </p:txBody>
      </p:sp>
      <p:sp>
        <p:nvSpPr>
          <p:cNvPr id="4" name="Foliennummernplatzhalter 2">
            <a:extLst>
              <a:ext uri="{FF2B5EF4-FFF2-40B4-BE49-F238E27FC236}">
                <a16:creationId xmlns:a16="http://schemas.microsoft.com/office/drawing/2014/main" id="{883BD93F-4EDB-416B-BE02-459378CC02AF}"/>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56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3851CF-152B-A345-8C36-06F5FAAF4D36}"/>
              </a:ext>
            </a:extLst>
          </p:cNvPr>
          <p:cNvSpPr>
            <a:spLocks noGrp="1"/>
          </p:cNvSpPr>
          <p:nvPr>
            <p:ph type="ctrTitle"/>
          </p:nvPr>
        </p:nvSpPr>
        <p:spPr>
          <a:xfrm>
            <a:off x="648594" y="901366"/>
            <a:ext cx="6858000" cy="576080"/>
          </a:xfrm>
        </p:spPr>
        <p:txBody>
          <a:bodyPr>
            <a:normAutofit/>
          </a:bodyPr>
          <a:lstStyle/>
          <a:p>
            <a:pPr algn="l"/>
            <a:r>
              <a:rPr lang="en-US" sz="3100" b="1" dirty="0">
                <a:latin typeface="Times New Roman" panose="02020603050405020304" pitchFamily="18" charset="0"/>
                <a:cs typeface="Times New Roman" panose="02020603050405020304" pitchFamily="18" charset="0"/>
              </a:rPr>
              <a:t>Preamble to the Strategic Plan</a:t>
            </a:r>
            <a:endParaRPr lang="it-IT" sz="2800" dirty="0"/>
          </a:p>
        </p:txBody>
      </p:sp>
      <p:sp>
        <p:nvSpPr>
          <p:cNvPr id="3" name="Sottotitolo 2">
            <a:extLst>
              <a:ext uri="{FF2B5EF4-FFF2-40B4-BE49-F238E27FC236}">
                <a16:creationId xmlns:a16="http://schemas.microsoft.com/office/drawing/2014/main" id="{5DFBA5AC-E523-4845-87D0-4F12423C3570}"/>
              </a:ext>
            </a:extLst>
          </p:cNvPr>
          <p:cNvSpPr>
            <a:spLocks noGrp="1"/>
          </p:cNvSpPr>
          <p:nvPr>
            <p:ph type="subTitle" idx="1"/>
          </p:nvPr>
        </p:nvSpPr>
        <p:spPr>
          <a:xfrm>
            <a:off x="949235" y="1678148"/>
            <a:ext cx="7245530" cy="4678204"/>
          </a:xfrm>
        </p:spPr>
        <p:txBody>
          <a:bodyPr wrap="square">
            <a:spAutoFit/>
          </a:bodyPr>
          <a:lstStyle/>
          <a:p>
            <a:pPr algn="just">
              <a:lnSpc>
                <a:spcPct val="100000"/>
              </a:lnSpc>
              <a:spcBef>
                <a:spcPts val="600"/>
              </a:spcBef>
            </a:pPr>
            <a:r>
              <a:rPr lang="en-US" dirty="0">
                <a:latin typeface="Times New Roman" panose="02020603050405020304" pitchFamily="18" charset="0"/>
                <a:cs typeface="Times New Roman" panose="02020603050405020304" pitchFamily="18" charset="0"/>
              </a:rPr>
              <a:t>The Strategic Plan for Internationalization will be developed to prioritize selective investment in high-impact areas of internationalization. The plan is intended to focus internationalization activity by promoting deliberate and strategic decision-making among all institutional stakeholders. It provides </a:t>
            </a:r>
            <a:r>
              <a:rPr lang="en-US" b="1" dirty="0">
                <a:latin typeface="Times New Roman" panose="02020603050405020304" pitchFamily="18" charset="0"/>
                <a:cs typeface="Times New Roman" panose="02020603050405020304" pitchFamily="18" charset="0"/>
              </a:rPr>
              <a:t>a set of thematic goals and measurable objectives</a:t>
            </a:r>
            <a:r>
              <a:rPr lang="en-US" dirty="0">
                <a:latin typeface="Times New Roman" panose="02020603050405020304" pitchFamily="18" charset="0"/>
                <a:cs typeface="Times New Roman" panose="02020603050405020304" pitchFamily="18" charset="0"/>
              </a:rPr>
              <a:t> for advancing the international vision and mission.</a:t>
            </a:r>
            <a:endParaRPr lang="it-IT"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dirty="0">
                <a:latin typeface="Times New Roman" panose="02020603050405020304" pitchFamily="18" charset="0"/>
                <a:cs typeface="Times New Roman" panose="02020603050405020304" pitchFamily="18" charset="0"/>
              </a:rPr>
              <a:t>The Strategic Plan for Internationalization is intended to guide internationalization activity for the entire University community and therefore builds directly upon the broader goals and objectives of the University Strategic Plan. </a:t>
            </a:r>
            <a:endParaRPr lang="it-IT"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dirty="0">
                <a:latin typeface="Times New Roman" panose="02020603050405020304" pitchFamily="18" charset="0"/>
                <a:cs typeface="Times New Roman" panose="02020603050405020304" pitchFamily="18" charset="0"/>
              </a:rPr>
              <a:t>The Strategic Plan for Internationalization is intended to guide international initiatives abroad, but it is </a:t>
            </a:r>
            <a:r>
              <a:rPr lang="en-US" b="1" dirty="0">
                <a:latin typeface="Times New Roman" panose="02020603050405020304" pitchFamily="18" charset="0"/>
                <a:cs typeface="Times New Roman" panose="02020603050405020304" pitchFamily="18" charset="0"/>
              </a:rPr>
              <a:t>also intended to increase local opportunities for global engagement</a:t>
            </a:r>
            <a:r>
              <a:rPr lang="en-US" dirty="0">
                <a:latin typeface="Times New Roman" panose="02020603050405020304" pitchFamily="18" charset="0"/>
                <a:cs typeface="Times New Roman" panose="02020603050405020304" pitchFamily="18" charset="0"/>
              </a:rPr>
              <a:t>. Indeed, the plan conceives of internationalization and multiculturalism as two sides of the same coin and aims to promote these perspectives through both local and global opportunities for teaching, learning, scholarship and service. </a:t>
            </a:r>
            <a:endParaRPr lang="it-IT"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BBFE7BD0-EACE-4E74-B394-4EC4F6FEE64B}"/>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13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820CDF-260E-CB40-BC40-1B335A92FF72}"/>
              </a:ext>
            </a:extLst>
          </p:cNvPr>
          <p:cNvSpPr>
            <a:spLocks noGrp="1"/>
          </p:cNvSpPr>
          <p:nvPr>
            <p:ph type="ctrTitle"/>
          </p:nvPr>
        </p:nvSpPr>
        <p:spPr>
          <a:xfrm>
            <a:off x="628650" y="875490"/>
            <a:ext cx="6858000" cy="609240"/>
          </a:xfrm>
        </p:spPr>
        <p:txBody>
          <a:bodyPr>
            <a:noAutofit/>
          </a:bodyPr>
          <a:lstStyle/>
          <a:p>
            <a:pPr algn="l"/>
            <a:r>
              <a:rPr lang="en-US" sz="2400" b="1" dirty="0">
                <a:latin typeface="Times New Roman" panose="02020603050405020304" pitchFamily="18" charset="0"/>
                <a:cs typeface="Times New Roman" panose="02020603050405020304" pitchFamily="18" charset="0"/>
              </a:rPr>
              <a:t>General overview of strategic plan process</a:t>
            </a:r>
            <a:r>
              <a:rPr lang="it-IT" sz="2400" dirty="0">
                <a:latin typeface="Times New Roman" panose="02020603050405020304" pitchFamily="18" charset="0"/>
                <a:cs typeface="Times New Roman" panose="02020603050405020304" pitchFamily="18" charset="0"/>
              </a:rPr>
              <a:t> </a:t>
            </a:r>
          </a:p>
        </p:txBody>
      </p:sp>
      <p:sp>
        <p:nvSpPr>
          <p:cNvPr id="4" name="Rectangle 2">
            <a:extLst>
              <a:ext uri="{FF2B5EF4-FFF2-40B4-BE49-F238E27FC236}">
                <a16:creationId xmlns:a16="http://schemas.microsoft.com/office/drawing/2014/main" id="{59C3E771-8413-C24C-9672-DBF6DD427154}"/>
              </a:ext>
            </a:extLst>
          </p:cNvPr>
          <p:cNvSpPr>
            <a:spLocks noChangeArrowheads="1"/>
          </p:cNvSpPr>
          <p:nvPr/>
        </p:nvSpPr>
        <p:spPr bwMode="auto">
          <a:xfrm>
            <a:off x="6950159" y="-1"/>
            <a:ext cx="54203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 name="Immagine 4" descr="Risultato immagini per strategic planning university step and tools">
            <a:extLst>
              <a:ext uri="{FF2B5EF4-FFF2-40B4-BE49-F238E27FC236}">
                <a16:creationId xmlns:a16="http://schemas.microsoft.com/office/drawing/2014/main" id="{C22A7E56-5DF1-1B46-A7D1-BC75928B10F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59333" y="1772770"/>
            <a:ext cx="4490825" cy="4209740"/>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2">
            <a:extLst>
              <a:ext uri="{FF2B5EF4-FFF2-40B4-BE49-F238E27FC236}">
                <a16:creationId xmlns:a16="http://schemas.microsoft.com/office/drawing/2014/main" id="{9CA44B7C-1876-40D5-95BF-D85D9B5C9D95}"/>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15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D77D5F-65E7-CD43-AEB7-479EF0D2E396}"/>
              </a:ext>
            </a:extLst>
          </p:cNvPr>
          <p:cNvSpPr>
            <a:spLocks noGrp="1"/>
          </p:cNvSpPr>
          <p:nvPr>
            <p:ph type="ctrTitle"/>
          </p:nvPr>
        </p:nvSpPr>
        <p:spPr>
          <a:xfrm>
            <a:off x="628650" y="989714"/>
            <a:ext cx="6858000" cy="362367"/>
          </a:xfrm>
        </p:spPr>
        <p:txBody>
          <a:bodyPr>
            <a:noAutofit/>
          </a:bodyPr>
          <a:lstStyle/>
          <a:p>
            <a:pPr algn="l"/>
            <a:r>
              <a:rPr lang="it-IT" sz="2400" b="1" dirty="0" err="1">
                <a:latin typeface="Times New Roman" panose="02020603050405020304" pitchFamily="18" charset="0"/>
                <a:cs typeface="Times New Roman" panose="02020603050405020304" pitchFamily="18" charset="0"/>
              </a:rPr>
              <a:t>Steps</a:t>
            </a:r>
            <a:r>
              <a:rPr lang="it-IT" sz="2400" b="1" dirty="0">
                <a:latin typeface="Times New Roman" panose="02020603050405020304" pitchFamily="18" charset="0"/>
                <a:cs typeface="Times New Roman" panose="02020603050405020304" pitchFamily="18" charset="0"/>
              </a:rPr>
              <a:t> of the Strategic Plan</a:t>
            </a:r>
          </a:p>
        </p:txBody>
      </p:sp>
      <p:sp>
        <p:nvSpPr>
          <p:cNvPr id="3" name="Sottotitolo 2">
            <a:extLst>
              <a:ext uri="{FF2B5EF4-FFF2-40B4-BE49-F238E27FC236}">
                <a16:creationId xmlns:a16="http://schemas.microsoft.com/office/drawing/2014/main" id="{052DF62E-EF20-7F44-957A-0027AAB3D443}"/>
              </a:ext>
            </a:extLst>
          </p:cNvPr>
          <p:cNvSpPr>
            <a:spLocks noGrp="1"/>
          </p:cNvSpPr>
          <p:nvPr>
            <p:ph type="subTitle" idx="1"/>
          </p:nvPr>
        </p:nvSpPr>
        <p:spPr>
          <a:xfrm>
            <a:off x="697200" y="1628750"/>
            <a:ext cx="7749600" cy="3888540"/>
          </a:xfrm>
        </p:spPr>
        <p:txBody>
          <a:bodyPr>
            <a:noAutofit/>
          </a:bodyPr>
          <a:lstStyle/>
          <a:p>
            <a:pPr algn="just"/>
            <a:r>
              <a:rPr lang="en-US" sz="1500" dirty="0">
                <a:latin typeface="Times New Roman" panose="02020603050405020304" pitchFamily="18" charset="0"/>
                <a:cs typeface="Times New Roman" panose="02020603050405020304" pitchFamily="18" charset="0"/>
              </a:rPr>
              <a:t>We outline each step of the general strategic process from the angle of internationalization. We prepare detailed guidelines on how to carry out each step of the strategic process in university internationalization, which involves environmental analysis, internal resource evaluation, setting achievable goals and objectives, formulating and evaluating strategic options, planning for implementation and executing the derived strategies. The steps are:</a:t>
            </a:r>
            <a:endParaRPr lang="it-IT" sz="15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Define the </a:t>
            </a:r>
            <a:r>
              <a:rPr lang="en-US" sz="1500" b="1" dirty="0">
                <a:latin typeface="Times New Roman" panose="02020603050405020304" pitchFamily="18" charset="0"/>
                <a:cs typeface="Times New Roman" panose="02020603050405020304" pitchFamily="18" charset="0"/>
              </a:rPr>
              <a:t>organizational mission</a:t>
            </a:r>
            <a:r>
              <a:rPr lang="en-US" sz="1500" dirty="0">
                <a:latin typeface="Times New Roman" panose="02020603050405020304" pitchFamily="18" charset="0"/>
                <a:cs typeface="Times New Roman" panose="02020603050405020304" pitchFamily="18" charset="0"/>
              </a:rPr>
              <a:t>, create a mission statement</a:t>
            </a:r>
            <a:endParaRPr lang="it-IT" sz="15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Acquire and </a:t>
            </a:r>
            <a:r>
              <a:rPr lang="en-US" sz="1500" b="1" dirty="0">
                <a:latin typeface="Times New Roman" panose="02020603050405020304" pitchFamily="18" charset="0"/>
                <a:cs typeface="Times New Roman" panose="02020603050405020304" pitchFamily="18" charset="0"/>
              </a:rPr>
              <a:t>analyze data</a:t>
            </a:r>
            <a:r>
              <a:rPr lang="en-US" sz="1500" dirty="0">
                <a:latin typeface="Times New Roman" panose="02020603050405020304" pitchFamily="18" charset="0"/>
                <a:cs typeface="Times New Roman" panose="02020603050405020304" pitchFamily="18" charset="0"/>
              </a:rPr>
              <a:t>. A SP has to be based on the best data available (from surveys and other sources). </a:t>
            </a:r>
            <a:r>
              <a:rPr lang="en-US" sz="1500" b="1" dirty="0">
                <a:latin typeface="Times New Roman" panose="02020603050405020304" pitchFamily="18" charset="0"/>
                <a:cs typeface="Times New Roman" panose="02020603050405020304" pitchFamily="18" charset="0"/>
              </a:rPr>
              <a:t>SWOT model </a:t>
            </a:r>
            <a:r>
              <a:rPr lang="en-US" sz="1500" dirty="0">
                <a:latin typeface="Times New Roman" panose="02020603050405020304" pitchFamily="18" charset="0"/>
                <a:cs typeface="Times New Roman" panose="02020603050405020304" pitchFamily="18" charset="0"/>
              </a:rPr>
              <a:t>is one of many analytical tools for this type of analysis</a:t>
            </a:r>
            <a:endParaRPr lang="it-IT" sz="15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Set strategic priorities. To identify 3-5 major priorities that have emerged from the data and analysis conducted. </a:t>
            </a:r>
            <a:r>
              <a:rPr lang="en-US" sz="1500" b="1" dirty="0">
                <a:latin typeface="Times New Roman" panose="02020603050405020304" pitchFamily="18" charset="0"/>
                <a:cs typeface="Times New Roman" panose="02020603050405020304" pitchFamily="18" charset="0"/>
              </a:rPr>
              <a:t>Strategic priorities</a:t>
            </a:r>
            <a:r>
              <a:rPr lang="en-US" sz="1500" dirty="0">
                <a:latin typeface="Times New Roman" panose="02020603050405020304" pitchFamily="18" charset="0"/>
                <a:cs typeface="Times New Roman" panose="02020603050405020304" pitchFamily="18" charset="0"/>
              </a:rPr>
              <a:t> are </a:t>
            </a:r>
            <a:r>
              <a:rPr lang="en-US" sz="1500" b="1" dirty="0">
                <a:latin typeface="Times New Roman" panose="02020603050405020304" pitchFamily="18" charset="0"/>
                <a:cs typeface="Times New Roman" panose="02020603050405020304" pitchFamily="18" charset="0"/>
              </a:rPr>
              <a:t>broad goals</a:t>
            </a:r>
            <a:r>
              <a:rPr lang="en-US" sz="1500" dirty="0">
                <a:latin typeface="Times New Roman" panose="02020603050405020304" pitchFamily="18" charset="0"/>
                <a:cs typeface="Times New Roman" panose="02020603050405020304" pitchFamily="18" charset="0"/>
              </a:rPr>
              <a:t> that will move the institution towards the fulfillment of its mission and vision. The priorities are accomplished through </a:t>
            </a:r>
            <a:r>
              <a:rPr lang="en-US" sz="1500" b="1" dirty="0">
                <a:latin typeface="Times New Roman" panose="02020603050405020304" pitchFamily="18" charset="0"/>
                <a:cs typeface="Times New Roman" panose="02020603050405020304" pitchFamily="18" charset="0"/>
              </a:rPr>
              <a:t>concrete action plans</a:t>
            </a:r>
            <a:r>
              <a:rPr lang="en-US" sz="1500" dirty="0">
                <a:latin typeface="Times New Roman" panose="02020603050405020304" pitchFamily="18" charset="0"/>
                <a:cs typeface="Times New Roman" panose="02020603050405020304" pitchFamily="18" charset="0"/>
              </a:rPr>
              <a:t> defining the </a:t>
            </a:r>
            <a:r>
              <a:rPr lang="en-US" sz="1500" b="1" dirty="0">
                <a:latin typeface="Times New Roman" panose="02020603050405020304" pitchFamily="18" charset="0"/>
                <a:cs typeface="Times New Roman" panose="02020603050405020304" pitchFamily="18" charset="0"/>
              </a:rPr>
              <a:t>specific steps</a:t>
            </a:r>
            <a:r>
              <a:rPr lang="en-US" sz="1500" dirty="0">
                <a:latin typeface="Times New Roman" panose="02020603050405020304" pitchFamily="18" charset="0"/>
                <a:cs typeface="Times New Roman" panose="02020603050405020304" pitchFamily="18" charset="0"/>
              </a:rPr>
              <a:t> that must be accomplished over the life of the plan. Action steps should be </a:t>
            </a:r>
            <a:r>
              <a:rPr lang="en-US" sz="1500" b="1" dirty="0">
                <a:latin typeface="Times New Roman" panose="02020603050405020304" pitchFamily="18" charset="0"/>
                <a:cs typeface="Times New Roman" panose="02020603050405020304" pitchFamily="18" charset="0"/>
              </a:rPr>
              <a:t>SMART</a:t>
            </a:r>
            <a:r>
              <a:rPr lang="en-US" sz="1500" dirty="0">
                <a:latin typeface="Times New Roman" panose="02020603050405020304" pitchFamily="18" charset="0"/>
                <a:cs typeface="Times New Roman" panose="02020603050405020304" pitchFamily="18" charset="0"/>
              </a:rPr>
              <a:t>: specific, measurable, achievable, realistic/relevant, time-limited</a:t>
            </a:r>
            <a:endParaRPr lang="it-IT" sz="15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Assess and measure progress</a:t>
            </a:r>
            <a:r>
              <a:rPr lang="en-US" sz="1500" dirty="0">
                <a:latin typeface="Times New Roman" panose="02020603050405020304" pitchFamily="18" charset="0"/>
                <a:cs typeface="Times New Roman" panose="02020603050405020304" pitchFamily="18" charset="0"/>
              </a:rPr>
              <a:t>. A critical step in every SP is to determine the standards by which success will be measured. SP needs to be adaptive to survive changing or unintended consequences and to environmental challenges. A SP should be living documents, it needs to be fine-tuned and adjusted at least annually by applying the assessment methods to determine what has been accomplished, identifying obstacles blocking progress and consider emerging opportunities that warrant adjustment in the plan. Every process has its challenges</a:t>
            </a:r>
            <a:endParaRPr lang="it-IT" sz="15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0EFDE10F-3709-47BD-896A-8AC2F14A5E3D}"/>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32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FC9D91-CFFC-CB47-BE2B-99FBC7BAEBAB}"/>
              </a:ext>
            </a:extLst>
          </p:cNvPr>
          <p:cNvSpPr>
            <a:spLocks noGrp="1"/>
          </p:cNvSpPr>
          <p:nvPr>
            <p:ph type="ctrTitle"/>
          </p:nvPr>
        </p:nvSpPr>
        <p:spPr>
          <a:xfrm>
            <a:off x="628650" y="934883"/>
            <a:ext cx="6858000" cy="477837"/>
          </a:xfrm>
        </p:spPr>
        <p:txBody>
          <a:bodyPr>
            <a:normAutofit/>
          </a:bodyPr>
          <a:lstStyle/>
          <a:p>
            <a:pPr algn="l"/>
            <a:r>
              <a:rPr lang="it-IT" sz="2800" b="1" dirty="0">
                <a:latin typeface="Times New Roman" panose="02020603050405020304" pitchFamily="18" charset="0"/>
                <a:cs typeface="Times New Roman" panose="02020603050405020304" pitchFamily="18" charset="0"/>
              </a:rPr>
              <a:t>Components of a Strategic Plan</a:t>
            </a:r>
          </a:p>
        </p:txBody>
      </p:sp>
      <p:sp>
        <p:nvSpPr>
          <p:cNvPr id="4" name="Rectangle 2">
            <a:extLst>
              <a:ext uri="{FF2B5EF4-FFF2-40B4-BE49-F238E27FC236}">
                <a16:creationId xmlns:a16="http://schemas.microsoft.com/office/drawing/2014/main" id="{C4A37DDB-26C1-5846-9922-1C120D738440}"/>
              </a:ext>
            </a:extLst>
          </p:cNvPr>
          <p:cNvSpPr>
            <a:spLocks noChangeArrowheads="1"/>
          </p:cNvSpPr>
          <p:nvPr/>
        </p:nvSpPr>
        <p:spPr bwMode="auto">
          <a:xfrm>
            <a:off x="5880904" y="-1"/>
            <a:ext cx="137594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 name="Immagine 59" descr="page9image60778864">
            <a:extLst>
              <a:ext uri="{FF2B5EF4-FFF2-40B4-BE49-F238E27FC236}">
                <a16:creationId xmlns:a16="http://schemas.microsoft.com/office/drawing/2014/main" id="{18E98955-C5F0-054F-B1F6-C00E310C372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23659" y="1560072"/>
            <a:ext cx="5288765" cy="3885208"/>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2">
            <a:extLst>
              <a:ext uri="{FF2B5EF4-FFF2-40B4-BE49-F238E27FC236}">
                <a16:creationId xmlns:a16="http://schemas.microsoft.com/office/drawing/2014/main" id="{FC6E64D9-320C-47CC-AADA-2F3F7DB48FE1}"/>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90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EC496-B524-6A40-89AA-0950B4A1ABBF}"/>
              </a:ext>
            </a:extLst>
          </p:cNvPr>
          <p:cNvSpPr>
            <a:spLocks noGrp="1"/>
          </p:cNvSpPr>
          <p:nvPr>
            <p:ph type="ctrTitle"/>
          </p:nvPr>
        </p:nvSpPr>
        <p:spPr>
          <a:xfrm>
            <a:off x="604123" y="836640"/>
            <a:ext cx="6858000" cy="648090"/>
          </a:xfrm>
        </p:spPr>
        <p:txBody>
          <a:bodyPr>
            <a:normAutofit/>
          </a:bodyPr>
          <a:lstStyle/>
          <a:p>
            <a:pPr algn="l"/>
            <a:r>
              <a:rPr lang="it-IT" sz="2800" b="1" dirty="0" err="1">
                <a:latin typeface="Times New Roman" panose="02020603050405020304" pitchFamily="18" charset="0"/>
                <a:cs typeface="Times New Roman" panose="02020603050405020304" pitchFamily="18" charset="0"/>
              </a:rPr>
              <a:t>Contents</a:t>
            </a:r>
            <a:r>
              <a:rPr lang="it-IT" sz="2800" b="1" dirty="0">
                <a:latin typeface="Times New Roman" panose="02020603050405020304" pitchFamily="18" charset="0"/>
                <a:cs typeface="Times New Roman" panose="02020603050405020304" pitchFamily="18" charset="0"/>
              </a:rPr>
              <a:t> of a Strategic Plan</a:t>
            </a:r>
          </a:p>
        </p:txBody>
      </p:sp>
      <p:sp>
        <p:nvSpPr>
          <p:cNvPr id="3" name="Sottotitolo 2">
            <a:extLst>
              <a:ext uri="{FF2B5EF4-FFF2-40B4-BE49-F238E27FC236}">
                <a16:creationId xmlns:a16="http://schemas.microsoft.com/office/drawing/2014/main" id="{34BF53CB-D26E-0A40-9AF9-2A770CCA2857}"/>
              </a:ext>
            </a:extLst>
          </p:cNvPr>
          <p:cNvSpPr>
            <a:spLocks noGrp="1"/>
          </p:cNvSpPr>
          <p:nvPr>
            <p:ph type="subTitle" idx="1"/>
          </p:nvPr>
        </p:nvSpPr>
        <p:spPr>
          <a:xfrm>
            <a:off x="1143000" y="1628750"/>
            <a:ext cx="6858000" cy="3629050"/>
          </a:xfrm>
        </p:spPr>
        <p:txBody>
          <a:bodyPr>
            <a:normAutofit/>
          </a:bodyPr>
          <a:lstStyle/>
          <a:p>
            <a:pPr algn="just"/>
            <a:r>
              <a:rPr lang="it-IT" sz="2400" dirty="0" err="1">
                <a:latin typeface="Times New Roman" panose="02020603050405020304" pitchFamily="18" charset="0"/>
                <a:cs typeface="Times New Roman" panose="02020603050405020304" pitchFamily="18" charset="0"/>
              </a:rPr>
              <a:t>Timeframe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temporal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validity</a:t>
            </a:r>
            <a:r>
              <a:rPr lang="it-IT" sz="2400" dirty="0">
                <a:latin typeface="Times New Roman" panose="02020603050405020304" pitchFamily="18" charset="0"/>
                <a:cs typeface="Times New Roman" panose="02020603050405020304" pitchFamily="18" charset="0"/>
              </a:rPr>
              <a:t> of the </a:t>
            </a:r>
            <a:r>
              <a:rPr lang="it-IT" sz="2400" dirty="0" err="1">
                <a:latin typeface="Times New Roman" panose="02020603050405020304" pitchFamily="18" charset="0"/>
                <a:cs typeface="Times New Roman" panose="02020603050405020304" pitchFamily="18" charset="0"/>
              </a:rPr>
              <a:t>plan</a:t>
            </a:r>
            <a:r>
              <a:rPr lang="it-IT" sz="2400" dirty="0">
                <a:latin typeface="Times New Roman" panose="02020603050405020304" pitchFamily="18" charset="0"/>
                <a:cs typeface="Times New Roman" panose="02020603050405020304" pitchFamily="18" charset="0"/>
              </a:rPr>
              <a:t>)</a:t>
            </a:r>
          </a:p>
          <a:p>
            <a:pPr algn="just"/>
            <a:r>
              <a:rPr lang="it-IT" sz="2400" dirty="0" err="1">
                <a:latin typeface="Times New Roman" panose="02020603050405020304" pitchFamily="18" charset="0"/>
                <a:cs typeface="Times New Roman" panose="02020603050405020304" pitchFamily="18" charset="0"/>
              </a:rPr>
              <a:t>Mission</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vision</a:t>
            </a:r>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SWOT </a:t>
            </a:r>
            <a:r>
              <a:rPr lang="it-IT" sz="2400" dirty="0" err="1">
                <a:latin typeface="Times New Roman" panose="02020603050405020304" pitchFamily="18" charset="0"/>
                <a:cs typeface="Times New Roman" panose="02020603050405020304" pitchFamily="18" charset="0"/>
              </a:rPr>
              <a:t>analysis</a:t>
            </a:r>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Strategic </a:t>
            </a:r>
            <a:r>
              <a:rPr lang="it-IT" sz="2400" dirty="0" err="1">
                <a:latin typeface="Times New Roman" panose="02020603050405020304" pitchFamily="18" charset="0"/>
                <a:cs typeface="Times New Roman" panose="02020603050405020304" pitchFamily="18" charset="0"/>
              </a:rPr>
              <a:t>goals</a:t>
            </a:r>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SMART </a:t>
            </a:r>
            <a:r>
              <a:rPr lang="it-IT" sz="2400" dirty="0" err="1">
                <a:latin typeface="Times New Roman" panose="02020603050405020304" pitchFamily="18" charset="0"/>
                <a:cs typeface="Times New Roman" panose="02020603050405020304" pitchFamily="18" charset="0"/>
              </a:rPr>
              <a:t>Objectives</a:t>
            </a:r>
            <a:endParaRPr lang="it-IT" sz="2400" dirty="0">
              <a:latin typeface="Times New Roman" panose="02020603050405020304" pitchFamily="18" charset="0"/>
              <a:cs typeface="Times New Roman" panose="02020603050405020304" pitchFamily="18" charset="0"/>
            </a:endParaRPr>
          </a:p>
          <a:p>
            <a:pPr algn="just"/>
            <a:r>
              <a:rPr lang="it-IT" sz="2400" dirty="0" err="1">
                <a:latin typeface="Times New Roman" panose="02020603050405020304" pitchFamily="18" charset="0"/>
                <a:cs typeface="Times New Roman" panose="02020603050405020304" pitchFamily="18" charset="0"/>
              </a:rPr>
              <a:t>Workplan</a:t>
            </a:r>
            <a:endParaRPr lang="it-IT" sz="2400" dirty="0">
              <a:latin typeface="Times New Roman" panose="02020603050405020304" pitchFamily="18" charset="0"/>
              <a:cs typeface="Times New Roman" panose="02020603050405020304" pitchFamily="18" charset="0"/>
            </a:endParaRPr>
          </a:p>
          <a:p>
            <a:pPr algn="just"/>
            <a:r>
              <a:rPr lang="it-IT" sz="2400" dirty="0" err="1">
                <a:latin typeface="Times New Roman" panose="02020603050405020304" pitchFamily="18" charset="0"/>
                <a:cs typeface="Times New Roman" panose="02020603050405020304" pitchFamily="18" charset="0"/>
              </a:rPr>
              <a:t>KPIs</a:t>
            </a:r>
            <a:endParaRPr lang="it-IT" sz="2400" dirty="0">
              <a:latin typeface="Times New Roman" panose="02020603050405020304" pitchFamily="18" charset="0"/>
              <a:cs typeface="Times New Roman" panose="02020603050405020304" pitchFamily="18" charset="0"/>
            </a:endParaRPr>
          </a:p>
          <a:p>
            <a:pPr algn="just"/>
            <a:r>
              <a:rPr lang="it-IT" sz="2400" dirty="0" err="1">
                <a:latin typeface="Times New Roman" panose="02020603050405020304" pitchFamily="18" charset="0"/>
                <a:cs typeface="Times New Roman" panose="02020603050405020304" pitchFamily="18" charset="0"/>
              </a:rPr>
              <a:t>Review</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ongoing</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evaluation</a:t>
            </a:r>
            <a:r>
              <a:rPr lang="it-IT" sz="2400" dirty="0">
                <a:latin typeface="Times New Roman" panose="02020603050405020304" pitchFamily="18" charset="0"/>
                <a:cs typeface="Times New Roman" panose="02020603050405020304" pitchFamily="18" charset="0"/>
              </a:rPr>
              <a:t> </a:t>
            </a:r>
          </a:p>
        </p:txBody>
      </p:sp>
      <p:sp>
        <p:nvSpPr>
          <p:cNvPr id="4" name="Foliennummernplatzhalter 2">
            <a:extLst>
              <a:ext uri="{FF2B5EF4-FFF2-40B4-BE49-F238E27FC236}">
                <a16:creationId xmlns:a16="http://schemas.microsoft.com/office/drawing/2014/main" id="{79ED7A5E-B3D2-4D07-AD26-89F9C04564A5}"/>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67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3C2D6-FF37-774E-9862-C8760205A4D9}"/>
              </a:ext>
            </a:extLst>
          </p:cNvPr>
          <p:cNvSpPr>
            <a:spLocks noGrp="1"/>
          </p:cNvSpPr>
          <p:nvPr>
            <p:ph type="ctrTitle"/>
          </p:nvPr>
        </p:nvSpPr>
        <p:spPr>
          <a:xfrm>
            <a:off x="647196" y="908650"/>
            <a:ext cx="6858000" cy="477837"/>
          </a:xfrm>
        </p:spPr>
        <p:txBody>
          <a:bodyPr>
            <a:normAutofit/>
          </a:bodyPr>
          <a:lstStyle/>
          <a:p>
            <a:pPr algn="l"/>
            <a:r>
              <a:rPr lang="it-IT" sz="2800" b="1" dirty="0" err="1">
                <a:latin typeface="Times New Roman" panose="02020603050405020304" pitchFamily="18" charset="0"/>
                <a:cs typeface="Times New Roman" panose="02020603050405020304" pitchFamily="18" charset="0"/>
              </a:rPr>
              <a:t>Timeframe</a:t>
            </a:r>
            <a:endParaRPr lang="it-IT" sz="28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EDB7A610-FDD6-9A42-B4E5-85EC8CB35CFE}"/>
              </a:ext>
            </a:extLst>
          </p:cNvPr>
          <p:cNvSpPr>
            <a:spLocks noGrp="1"/>
          </p:cNvSpPr>
          <p:nvPr>
            <p:ph type="subTitle" idx="1"/>
          </p:nvPr>
        </p:nvSpPr>
        <p:spPr>
          <a:xfrm>
            <a:off x="1143000" y="1772770"/>
            <a:ext cx="6858000" cy="3485030"/>
          </a:xfrm>
        </p:spPr>
        <p:txBody>
          <a:bodyPr>
            <a:normAutofit/>
          </a:bodyPr>
          <a:lstStyle/>
          <a:p>
            <a:pPr algn="just"/>
            <a:r>
              <a:rPr lang="it-IT" sz="2800" dirty="0">
                <a:latin typeface="Times New Roman" panose="02020603050405020304" pitchFamily="18" charset="0"/>
                <a:cs typeface="Times New Roman" panose="02020603050405020304" pitchFamily="18" charset="0"/>
              </a:rPr>
              <a:t>The </a:t>
            </a:r>
            <a:r>
              <a:rPr lang="it-IT" sz="2800" dirty="0" err="1">
                <a:latin typeface="Times New Roman" panose="02020603050405020304" pitchFamily="18" charset="0"/>
                <a:cs typeface="Times New Roman" panose="02020603050405020304" pitchFamily="18" charset="0"/>
              </a:rPr>
              <a:t>timeframe</a:t>
            </a:r>
            <a:r>
              <a:rPr lang="it-IT" sz="2800" dirty="0">
                <a:latin typeface="Times New Roman" panose="02020603050405020304" pitchFamily="18" charset="0"/>
                <a:cs typeface="Times New Roman" panose="02020603050405020304" pitchFamily="18" charset="0"/>
              </a:rPr>
              <a:t> for </a:t>
            </a:r>
            <a:r>
              <a:rPr lang="it-IT" sz="2800" dirty="0" err="1">
                <a:latin typeface="Times New Roman" panose="02020603050405020304" pitchFamily="18" charset="0"/>
                <a:cs typeface="Times New Roman" panose="02020603050405020304" pitchFamily="18" charset="0"/>
              </a:rPr>
              <a:t>strategic</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plans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is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often</a:t>
            </a:r>
            <a:r>
              <a:rPr lang="it-IT" sz="2800" dirty="0">
                <a:latin typeface="Times New Roman" panose="02020603050405020304" pitchFamily="18" charset="0"/>
                <a:cs typeface="Times New Roman" panose="02020603050405020304" pitchFamily="18" charset="0"/>
              </a:rPr>
              <a:t> 3-5 </a:t>
            </a:r>
            <a:r>
              <a:rPr lang="it-IT" sz="2800" dirty="0" err="1">
                <a:latin typeface="Times New Roman" panose="02020603050405020304" pitchFamily="18" charset="0"/>
                <a:cs typeface="Times New Roman" panose="02020603050405020304" pitchFamily="18" charset="0"/>
              </a:rPr>
              <a:t>years</a:t>
            </a:r>
            <a:r>
              <a:rPr lang="it-IT" sz="2800" dirty="0">
                <a:latin typeface="Times New Roman" panose="02020603050405020304" pitchFamily="18" charset="0"/>
                <a:cs typeface="Times New Roman" panose="02020603050405020304" pitchFamily="18" charset="0"/>
              </a:rPr>
              <a:t>.</a:t>
            </a:r>
          </a:p>
          <a:p>
            <a:pPr algn="just"/>
            <a:r>
              <a:rPr lang="it-IT" sz="2800" dirty="0">
                <a:latin typeface="Times New Roman" panose="02020603050405020304" pitchFamily="18" charset="0"/>
                <a:cs typeface="Times New Roman" panose="02020603050405020304" pitchFamily="18" charset="0"/>
              </a:rPr>
              <a:t>A </a:t>
            </a:r>
            <a:r>
              <a:rPr lang="it-IT" sz="2800" dirty="0" err="1">
                <a:latin typeface="Times New Roman" panose="02020603050405020304" pitchFamily="18" charset="0"/>
                <a:cs typeface="Times New Roman" panose="02020603050405020304" pitchFamily="18" charset="0"/>
              </a:rPr>
              <a:t>dynamic</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strategic</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plan</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evolves</a:t>
            </a:r>
            <a:r>
              <a:rPr lang="it-IT" sz="2800" dirty="0">
                <a:latin typeface="Times New Roman" panose="02020603050405020304" pitchFamily="18" charset="0"/>
                <a:cs typeface="Times New Roman" panose="02020603050405020304" pitchFamily="18" charset="0"/>
              </a:rPr>
              <a:t> by </a:t>
            </a:r>
            <a:r>
              <a:rPr lang="it-IT" sz="2800" dirty="0" err="1">
                <a:latin typeface="Times New Roman" panose="02020603050405020304" pitchFamily="18" charset="0"/>
                <a:cs typeface="Times New Roman" panose="02020603050405020304" pitchFamily="18" charset="0"/>
              </a:rPr>
              <a:t>responding</a:t>
            </a:r>
            <a:r>
              <a:rPr lang="it-IT" sz="2800" dirty="0">
                <a:latin typeface="Times New Roman" panose="02020603050405020304" pitchFamily="18" charset="0"/>
                <a:cs typeface="Times New Roman" panose="02020603050405020304" pitchFamily="18" charset="0"/>
              </a:rPr>
              <a:t> to </a:t>
            </a:r>
            <a:r>
              <a:rPr lang="it-IT" sz="2800" dirty="0" err="1">
                <a:latin typeface="Times New Roman" panose="02020603050405020304" pitchFamily="18" charset="0"/>
                <a:cs typeface="Times New Roman" panose="02020603050405020304" pitchFamily="18" charset="0"/>
              </a:rPr>
              <a:t>changes</a:t>
            </a:r>
            <a:r>
              <a:rPr lang="it-IT" sz="2800" dirty="0">
                <a:latin typeface="Times New Roman" panose="02020603050405020304" pitchFamily="18" charset="0"/>
                <a:cs typeface="Times New Roman" panose="02020603050405020304" pitchFamily="18" charset="0"/>
              </a:rPr>
              <a:t> in the </a:t>
            </a:r>
            <a:r>
              <a:rPr lang="it-IT" sz="2800" dirty="0" err="1">
                <a:latin typeface="Times New Roman" panose="02020603050405020304" pitchFamily="18" charset="0"/>
                <a:cs typeface="Times New Roman" panose="02020603050405020304" pitchFamily="18" charset="0"/>
              </a:rPr>
              <a:t>organization</a:t>
            </a:r>
            <a:r>
              <a:rPr lang="it-IT" sz="2800" dirty="0">
                <a:latin typeface="Times New Roman" panose="02020603050405020304" pitchFamily="18" charset="0"/>
                <a:cs typeface="Times New Roman" panose="02020603050405020304" pitchFamily="18" charset="0"/>
              </a:rPr>
              <a:t> and in the </a:t>
            </a:r>
            <a:r>
              <a:rPr lang="it-IT" sz="2800" dirty="0" err="1">
                <a:latin typeface="Times New Roman" panose="02020603050405020304" pitchFamily="18" charset="0"/>
                <a:cs typeface="Times New Roman" panose="02020603050405020304" pitchFamily="18" charset="0"/>
              </a:rPr>
              <a:t>environment</a:t>
            </a:r>
            <a:r>
              <a:rPr lang="it-IT" sz="2800" dirty="0">
                <a:latin typeface="Times New Roman" panose="02020603050405020304" pitchFamily="18" charset="0"/>
                <a:cs typeface="Times New Roman" panose="02020603050405020304" pitchFamily="18" charset="0"/>
              </a:rPr>
              <a:t>.</a:t>
            </a:r>
          </a:p>
          <a:p>
            <a:pPr algn="just"/>
            <a:r>
              <a:rPr lang="it-IT" sz="2800" dirty="0" err="1">
                <a:latin typeface="Times New Roman" panose="02020603050405020304" pitchFamily="18" charset="0"/>
                <a:cs typeface="Times New Roman" panose="02020603050405020304" pitchFamily="18" charset="0"/>
              </a:rPr>
              <a:t>It</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elicits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dialogue</a:t>
            </a:r>
            <a:r>
              <a:rPr lang="it-IT" sz="2800" dirty="0">
                <a:latin typeface="Times New Roman" panose="02020603050405020304" pitchFamily="18" charset="0"/>
                <a:cs typeface="Times New Roman" panose="02020603050405020304" pitchFamily="18" charset="0"/>
              </a:rPr>
              <a:t> and can be </a:t>
            </a:r>
            <a:r>
              <a:rPr lang="it-IT" sz="2800" dirty="0" err="1">
                <a:latin typeface="Times New Roman" panose="02020603050405020304" pitchFamily="18" charset="0"/>
                <a:cs typeface="Times New Roman" panose="02020603050405020304" pitchFamily="18" charset="0"/>
              </a:rPr>
              <a:t>continually</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reformed</a:t>
            </a:r>
            <a:r>
              <a:rPr lang="it-IT" sz="2800" dirty="0">
                <a:latin typeface="Times New Roman" panose="02020603050405020304" pitchFamily="18" charset="0"/>
                <a:cs typeface="Times New Roman" panose="02020603050405020304" pitchFamily="18" charset="0"/>
              </a:rPr>
              <a:t> and </a:t>
            </a:r>
            <a:r>
              <a:rPr lang="it-IT" sz="2800" dirty="0" err="1">
                <a:latin typeface="Times New Roman" panose="02020603050405020304" pitchFamily="18" charset="0"/>
                <a:cs typeface="Times New Roman" panose="02020603050405020304" pitchFamily="18" charset="0"/>
              </a:rPr>
              <a:t>improved</a:t>
            </a:r>
            <a:r>
              <a:rPr lang="it-IT" sz="2800" dirty="0">
                <a:latin typeface="Times New Roman" panose="02020603050405020304" pitchFamily="18" charset="0"/>
                <a:cs typeface="Times New Roman" panose="02020603050405020304" pitchFamily="18" charset="0"/>
              </a:rPr>
              <a:t>.</a:t>
            </a:r>
          </a:p>
        </p:txBody>
      </p:sp>
      <p:sp>
        <p:nvSpPr>
          <p:cNvPr id="4" name="Foliennummernplatzhalter 2">
            <a:extLst>
              <a:ext uri="{FF2B5EF4-FFF2-40B4-BE49-F238E27FC236}">
                <a16:creationId xmlns:a16="http://schemas.microsoft.com/office/drawing/2014/main" id="{5EE0D0BC-5743-4DD7-A687-AD32FC7439E8}"/>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96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11450" y="804857"/>
            <a:ext cx="2376330" cy="720100"/>
          </a:xfrm>
        </p:spPr>
        <p:txBody>
          <a:bodyPr lIns="72000" tIns="72000" bIns="72000" anchor="ctr" anchorCtr="1">
            <a:noAutofit/>
          </a:bodyPr>
          <a:lstStyle/>
          <a:p>
            <a:pPr>
              <a:lnSpc>
                <a:spcPct val="100000"/>
              </a:lnSpc>
            </a:pPr>
            <a:r>
              <a:rPr lang="de-DE" sz="4000" b="1" i="1" dirty="0">
                <a:solidFill>
                  <a:schemeClr val="accent1">
                    <a:lumMod val="50000"/>
                  </a:schemeClr>
                </a:solidFill>
                <a:effectLst>
                  <a:outerShdw blurRad="38100" dist="38100" dir="2700000" algn="tl">
                    <a:srgbClr val="000000">
                      <a:alpha val="43137"/>
                    </a:srgbClr>
                  </a:outerShdw>
                </a:effectLst>
              </a:rPr>
              <a:t>Summary</a:t>
            </a:r>
          </a:p>
        </p:txBody>
      </p:sp>
      <p:sp>
        <p:nvSpPr>
          <p:cNvPr id="7" name="Inhaltsplatzhalter 6"/>
          <p:cNvSpPr>
            <a:spLocks noGrp="1"/>
          </p:cNvSpPr>
          <p:nvPr>
            <p:ph type="subTitle" idx="1"/>
          </p:nvPr>
        </p:nvSpPr>
        <p:spPr>
          <a:xfrm>
            <a:off x="971500" y="1556740"/>
            <a:ext cx="7201000" cy="4968690"/>
          </a:xfrm>
          <a:ln>
            <a:solidFill>
              <a:schemeClr val="tx1"/>
            </a:solidFill>
          </a:ln>
        </p:spPr>
        <p:txBody>
          <a:bodyPr>
            <a:noAutofit/>
          </a:bodyPr>
          <a:lstStyle/>
          <a:p>
            <a:pPr algn="just"/>
            <a:r>
              <a:rPr lang="en-GB" sz="2400" dirty="0">
                <a:latin typeface="Times New Roman" panose="02020603050405020304" pitchFamily="18" charset="0"/>
                <a:cs typeface="Times New Roman" panose="02020603050405020304" pitchFamily="18" charset="0"/>
              </a:rPr>
              <a:t>To define a strategic plan: institutional</a:t>
            </a:r>
            <a:r>
              <a:rPr lang="en-US" sz="2400" dirty="0">
                <a:latin typeface="Times New Roman" panose="02020603050405020304" pitchFamily="18" charset="0"/>
                <a:cs typeface="Times New Roman" panose="02020603050405020304" pitchFamily="18" charset="0"/>
              </a:rPr>
              <a:t> strategies (e.g. change strategic plans, better governance, etc.); mission, vision, leading values, goals and objectives (30 minutes)</a:t>
            </a:r>
            <a:endParaRPr lang="it-IT"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Break 10 minutes: discussion</a:t>
            </a:r>
            <a:endParaRPr lang="it-IT"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KPI (Key Performance Indicators) and good practices for the development of internationalization / reorganization of IROs (personnel / structures / tools and technological equipment). Methodology for external evaluation of results: balanced scorecard and dashboard instruments (30 minutes)</a:t>
            </a:r>
            <a:endParaRPr lang="it-IT"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Break 20 minutes: proposal of a questionnaire on the lessons carried out and presentation of a SWOT analysis by the participants, with reference to their own universities</a:t>
            </a:r>
            <a:endParaRPr lang="it-IT" sz="2400" dirty="0">
              <a:latin typeface="Times New Roman" panose="02020603050405020304" pitchFamily="18" charset="0"/>
              <a:cs typeface="Times New Roman" panose="02020603050405020304" pitchFamily="18" charset="0"/>
            </a:endParaRPr>
          </a:p>
          <a:p>
            <a:pPr indent="0" algn="l">
              <a:lnSpc>
                <a:spcPct val="100000"/>
              </a:lnSpc>
              <a:spcBef>
                <a:spcPts val="0"/>
              </a:spcBef>
              <a:buNone/>
            </a:pPr>
            <a:endParaRPr lang="de-DE" sz="2400" b="0" dirty="0">
              <a:solidFill>
                <a:schemeClr val="accent1">
                  <a:lumMod val="50000"/>
                </a:schemeClr>
              </a:solidFill>
              <a:latin typeface="+mj-lt"/>
            </a:endParaRPr>
          </a:p>
        </p:txBody>
      </p:sp>
      <p:sp>
        <p:nvSpPr>
          <p:cNvPr id="3" name="Foliennummernplatzhalter 2"/>
          <p:cNvSpPr>
            <a:spLocks noGrp="1"/>
          </p:cNvSpPr>
          <p:nvPr>
            <p:ph type="sldNum" sz="quarter" idx="12"/>
          </p:nvPr>
        </p:nvSpPr>
        <p:spPr/>
        <p:txBody>
          <a:bodyPr/>
          <a:lstStyle/>
          <a:p>
            <a:fld id="{610207BF-9610-4DCA-A632-B81271577532}" type="slidenum">
              <a:rPr lang="de-DE" smtClean="0">
                <a:solidFill>
                  <a:schemeClr val="accent1">
                    <a:lumMod val="50000"/>
                  </a:schemeClr>
                </a:solidFill>
              </a:rPr>
              <a:pPr/>
              <a:t>2</a:t>
            </a:fld>
            <a:endParaRPr lang="de-DE" dirty="0">
              <a:solidFill>
                <a:schemeClr val="accent1">
                  <a:lumMod val="50000"/>
                </a:schemeClr>
              </a:solidFill>
            </a:endParaRPr>
          </a:p>
        </p:txBody>
      </p:sp>
    </p:spTree>
    <p:extLst>
      <p:ext uri="{BB962C8B-B14F-4D97-AF65-F5344CB8AC3E}">
        <p14:creationId xmlns:p14="http://schemas.microsoft.com/office/powerpoint/2010/main" val="332646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DE9D41-5BEA-7B44-AFD8-7F55C3C33999}"/>
              </a:ext>
            </a:extLst>
          </p:cNvPr>
          <p:cNvSpPr>
            <a:spLocks noGrp="1"/>
          </p:cNvSpPr>
          <p:nvPr>
            <p:ph type="ctrTitle"/>
          </p:nvPr>
        </p:nvSpPr>
        <p:spPr>
          <a:xfrm>
            <a:off x="663676" y="945865"/>
            <a:ext cx="6858000" cy="477837"/>
          </a:xfrm>
        </p:spPr>
        <p:txBody>
          <a:bodyPr>
            <a:normAutofit/>
          </a:bodyPr>
          <a:lstStyle/>
          <a:p>
            <a:pPr algn="l"/>
            <a:r>
              <a:rPr lang="it-IT" sz="2800" b="1" dirty="0" err="1">
                <a:latin typeface="Times New Roman" panose="02020603050405020304" pitchFamily="18" charset="0"/>
                <a:cs typeface="Times New Roman" panose="02020603050405020304" pitchFamily="18" charset="0"/>
              </a:rPr>
              <a:t>Mission</a:t>
            </a:r>
            <a:endParaRPr lang="it-IT" sz="28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CA091A4F-7553-8343-A33C-C8BC452038D0}"/>
              </a:ext>
            </a:extLst>
          </p:cNvPr>
          <p:cNvSpPr>
            <a:spLocks noGrp="1"/>
          </p:cNvSpPr>
          <p:nvPr>
            <p:ph type="subTitle" idx="1"/>
          </p:nvPr>
        </p:nvSpPr>
        <p:spPr>
          <a:xfrm>
            <a:off x="949235" y="1650480"/>
            <a:ext cx="7245530" cy="3557040"/>
          </a:xfrm>
        </p:spPr>
        <p:txBody>
          <a:bodyPr>
            <a:noAutofit/>
          </a:bodyPr>
          <a:lstStyle/>
          <a:p>
            <a:pPr algn="just">
              <a:lnSpc>
                <a:spcPct val="100000"/>
              </a:lnSpc>
              <a:spcBef>
                <a:spcPts val="600"/>
              </a:spcBef>
            </a:pPr>
            <a:r>
              <a:rPr lang="en-US" sz="2100" b="1" dirty="0">
                <a:latin typeface="Times New Roman" panose="02020603050405020304" pitchFamily="18" charset="0"/>
                <a:cs typeface="Times New Roman" panose="02020603050405020304" pitchFamily="18" charset="0"/>
              </a:rPr>
              <a:t>Mission </a:t>
            </a:r>
            <a:endParaRPr lang="it-IT" sz="21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100" dirty="0">
                <a:latin typeface="Times New Roman" panose="02020603050405020304" pitchFamily="18" charset="0"/>
                <a:cs typeface="Times New Roman" panose="02020603050405020304" pitchFamily="18" charset="0"/>
              </a:rPr>
              <a:t>The foundation of any strategic plan is the institutional mission statement. This statement delineates, in concise language, why the institution exists and what its operations are intended to achieve. For publicly controlled institutions, this statement of purpose may be dictated by the state, but for all institutions the statement serves as the explanation for the existence of the organization. </a:t>
            </a:r>
            <a:endParaRPr lang="it-IT" sz="21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100" dirty="0">
                <a:latin typeface="Times New Roman" panose="02020603050405020304" pitchFamily="18" charset="0"/>
                <a:cs typeface="Times New Roman" panose="02020603050405020304" pitchFamily="18" charset="0"/>
              </a:rPr>
              <a:t>In our case, the mission is to expand and consolidate strategies that could improve the internationalization processes of universities.</a:t>
            </a:r>
            <a:endParaRPr lang="it-IT" sz="21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100" dirty="0">
                <a:latin typeface="Times New Roman" panose="02020603050405020304" pitchFamily="18" charset="0"/>
                <a:cs typeface="Times New Roman" panose="02020603050405020304" pitchFamily="18" charset="0"/>
              </a:rPr>
              <a:t>A mission statement talks about </a:t>
            </a:r>
            <a:r>
              <a:rPr lang="en-US" sz="2100" b="1" dirty="0">
                <a:latin typeface="Times New Roman" panose="02020603050405020304" pitchFamily="18" charset="0"/>
                <a:cs typeface="Times New Roman" panose="02020603050405020304" pitchFamily="18" charset="0"/>
              </a:rPr>
              <a:t>how</a:t>
            </a:r>
            <a:r>
              <a:rPr lang="en-US" sz="2100" dirty="0">
                <a:latin typeface="Times New Roman" panose="02020603050405020304" pitchFamily="18" charset="0"/>
                <a:cs typeface="Times New Roman" panose="02020603050405020304" pitchFamily="18" charset="0"/>
              </a:rPr>
              <a:t> the university will get to where it want to be.</a:t>
            </a:r>
            <a:endParaRPr lang="it-IT" sz="21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7FB3D9AF-C5C8-4A55-B660-343DA1453CD0}"/>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78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14CFB-1568-E141-A790-0DF7BAA9C4B2}"/>
              </a:ext>
            </a:extLst>
          </p:cNvPr>
          <p:cNvSpPr>
            <a:spLocks noGrp="1"/>
          </p:cNvSpPr>
          <p:nvPr>
            <p:ph type="ctrTitle"/>
          </p:nvPr>
        </p:nvSpPr>
        <p:spPr>
          <a:xfrm>
            <a:off x="683460" y="950876"/>
            <a:ext cx="6858000" cy="504069"/>
          </a:xfrm>
        </p:spPr>
        <p:txBody>
          <a:bodyPr>
            <a:noAutofit/>
          </a:bodyPr>
          <a:lstStyle/>
          <a:p>
            <a:pPr algn="l"/>
            <a:r>
              <a:rPr lang="it-IT" sz="2800" b="1" dirty="0">
                <a:latin typeface="Times New Roman" panose="02020603050405020304" pitchFamily="18" charset="0"/>
                <a:cs typeface="Times New Roman" panose="02020603050405020304" pitchFamily="18" charset="0"/>
              </a:rPr>
              <a:t>Vision and </a:t>
            </a:r>
            <a:r>
              <a:rPr lang="it-IT" sz="2800" b="1" dirty="0" err="1">
                <a:latin typeface="Times New Roman" panose="02020603050405020304" pitchFamily="18" charset="0"/>
                <a:cs typeface="Times New Roman" panose="02020603050405020304" pitchFamily="18" charset="0"/>
              </a:rPr>
              <a:t>values</a:t>
            </a:r>
            <a:endParaRPr lang="it-IT" sz="28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69CE8A10-4CA6-374E-827C-9DD90E527A76}"/>
              </a:ext>
            </a:extLst>
          </p:cNvPr>
          <p:cNvSpPr>
            <a:spLocks noGrp="1"/>
          </p:cNvSpPr>
          <p:nvPr>
            <p:ph type="subTitle" idx="1"/>
          </p:nvPr>
        </p:nvSpPr>
        <p:spPr>
          <a:xfrm>
            <a:off x="1143000" y="1628750"/>
            <a:ext cx="6858000" cy="3888540"/>
          </a:xfrm>
        </p:spPr>
        <p:txBody>
          <a:bodyPr>
            <a:noAutofit/>
          </a:bodyPr>
          <a:lstStyle/>
          <a:p>
            <a:pPr algn="just">
              <a:lnSpc>
                <a:spcPct val="100000"/>
              </a:lnSpc>
              <a:spcBef>
                <a:spcPts val="600"/>
              </a:spcBef>
            </a:pPr>
            <a:r>
              <a:rPr lang="it-IT" sz="2000" b="1" dirty="0">
                <a:latin typeface="Times New Roman" panose="02020603050405020304" pitchFamily="18" charset="0"/>
                <a:cs typeface="Times New Roman" panose="02020603050405020304" pitchFamily="18" charset="0"/>
              </a:rPr>
              <a:t>Vision</a:t>
            </a:r>
            <a:r>
              <a:rPr lang="it-IT" sz="2000" dirty="0">
                <a:latin typeface="Times New Roman" panose="02020603050405020304" pitchFamily="18" charset="0"/>
                <a:cs typeface="Times New Roman" panose="02020603050405020304" pitchFamily="18" charset="0"/>
              </a:rPr>
              <a:t> – </a:t>
            </a:r>
          </a:p>
          <a:p>
            <a:pPr algn="just">
              <a:lnSpc>
                <a:spcPct val="100000"/>
              </a:lnSpc>
              <a:spcBef>
                <a:spcPts val="600"/>
              </a:spcBef>
            </a:pPr>
            <a:r>
              <a:rPr lang="it-IT" sz="2000" dirty="0">
                <a:latin typeface="Times New Roman" panose="02020603050405020304" pitchFamily="18" charset="0"/>
                <a:cs typeface="Times New Roman" panose="02020603050405020304" pitchFamily="18" charset="0"/>
              </a:rPr>
              <a:t>A </a:t>
            </a:r>
            <a:r>
              <a:rPr lang="it-IT" sz="2000" dirty="0" err="1">
                <a:latin typeface="Times New Roman" panose="02020603050405020304" pitchFamily="18" charset="0"/>
                <a:cs typeface="Times New Roman" panose="02020603050405020304" pitchFamily="18" charset="0"/>
              </a:rPr>
              <a:t>vision</a:t>
            </a:r>
            <a:r>
              <a:rPr lang="it-IT" sz="2000" dirty="0">
                <a:latin typeface="Times New Roman" panose="02020603050405020304" pitchFamily="18" charset="0"/>
                <a:cs typeface="Times New Roman" panose="02020603050405020304" pitchFamily="18" charset="0"/>
              </a:rPr>
              <a:t> statement </a:t>
            </a:r>
            <a:r>
              <a:rPr lang="it-IT" sz="2000" dirty="0" err="1">
                <a:latin typeface="Times New Roman" panose="02020603050405020304" pitchFamily="18" charset="0"/>
                <a:cs typeface="Times New Roman" panose="02020603050405020304" pitchFamily="18" charset="0"/>
              </a:rPr>
              <a:t>describes</a:t>
            </a:r>
            <a:r>
              <a:rPr lang="it-IT" sz="2000" dirty="0">
                <a:latin typeface="Times New Roman" panose="02020603050405020304" pitchFamily="18" charset="0"/>
                <a:cs typeface="Times New Roman" panose="02020603050405020304" pitchFamily="18" charset="0"/>
              </a:rPr>
              <a:t> the </a:t>
            </a:r>
            <a:r>
              <a:rPr lang="it-IT" sz="2000" b="1" dirty="0" err="1">
                <a:latin typeface="Times New Roman" panose="02020603050405020304" pitchFamily="18" charset="0"/>
                <a:cs typeface="Times New Roman" panose="02020603050405020304" pitchFamily="18" charset="0"/>
              </a:rPr>
              <a:t>desired</a:t>
            </a:r>
            <a:r>
              <a:rPr lang="it-IT" sz="2000" b="1" dirty="0">
                <a:latin typeface="Times New Roman" panose="02020603050405020304" pitchFamily="18" charset="0"/>
                <a:cs typeface="Times New Roman" panose="02020603050405020304" pitchFamily="18" charset="0"/>
              </a:rPr>
              <a:t> future </a:t>
            </a:r>
            <a:r>
              <a:rPr lang="it-IT" sz="2000" dirty="0">
                <a:latin typeface="Times New Roman" panose="02020603050405020304" pitchFamily="18" charset="0"/>
                <a:cs typeface="Times New Roman" panose="02020603050405020304" pitchFamily="18" charset="0"/>
              </a:rPr>
              <a:t>position of the </a:t>
            </a:r>
            <a:r>
              <a:rPr lang="it-IT" sz="2000" dirty="0" err="1">
                <a:latin typeface="Times New Roman" panose="02020603050405020304" pitchFamily="18" charset="0"/>
                <a:cs typeface="Times New Roman" panose="02020603050405020304" pitchFamily="18" charset="0"/>
              </a:rPr>
              <a:t>institution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University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wishes</a:t>
            </a:r>
            <a:r>
              <a:rPr lang="it-IT" sz="2000" dirty="0">
                <a:latin typeface="Times New Roman" panose="02020603050405020304" pitchFamily="18" charset="0"/>
                <a:cs typeface="Times New Roman" panose="02020603050405020304" pitchFamily="18" charset="0"/>
              </a:rPr>
              <a:t> to consolidate, </a:t>
            </a:r>
            <a:r>
              <a:rPr lang="it-IT" sz="2000" dirty="0" err="1">
                <a:latin typeface="Times New Roman" panose="02020603050405020304" pitchFamily="18" charset="0"/>
                <a:cs typeface="Times New Roman" panose="02020603050405020304" pitchFamily="18" charset="0"/>
              </a:rPr>
              <a:t>expand</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become</a:t>
            </a:r>
            <a:r>
              <a:rPr lang="it-IT" sz="2000" dirty="0">
                <a:latin typeface="Times New Roman" panose="02020603050405020304" pitchFamily="18" charset="0"/>
                <a:cs typeface="Times New Roman" panose="02020603050405020304" pitchFamily="18" charset="0"/>
              </a:rPr>
              <a:t> an </a:t>
            </a:r>
            <a:r>
              <a:rPr lang="it-IT" sz="2000" dirty="0" err="1">
                <a:latin typeface="Times New Roman" panose="02020603050405020304" pitchFamily="18" charset="0"/>
                <a:cs typeface="Times New Roman" panose="02020603050405020304" pitchFamily="18" charset="0"/>
              </a:rPr>
              <a:t>international</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reference</a:t>
            </a:r>
            <a:r>
              <a:rPr lang="it-IT" sz="2000" dirty="0">
                <a:latin typeface="Times New Roman" panose="02020603050405020304" pitchFamily="18" charset="0"/>
                <a:cs typeface="Times New Roman" panose="02020603050405020304" pitchFamily="18" charset="0"/>
              </a:rPr>
              <a:t> in </a:t>
            </a:r>
            <a:r>
              <a:rPr lang="it-IT" sz="2000" dirty="0" err="1">
                <a:latin typeface="Times New Roman" panose="02020603050405020304" pitchFamily="18" charset="0"/>
                <a:cs typeface="Times New Roman" panose="02020603050405020304" pitchFamily="18" charset="0"/>
              </a:rPr>
              <a:t>its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strategic</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areas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reinforcing</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formation</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highly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qualified</a:t>
            </a:r>
            <a:r>
              <a:rPr lang="it-IT" sz="2000" dirty="0">
                <a:latin typeface="Times New Roman" panose="02020603050405020304" pitchFamily="18" charset="0"/>
                <a:cs typeface="Times New Roman" panose="02020603050405020304" pitchFamily="18" charset="0"/>
              </a:rPr>
              <a:t> human </a:t>
            </a:r>
            <a:r>
              <a:rPr lang="it-IT" sz="2000" dirty="0" err="1">
                <a:latin typeface="Times New Roman" panose="02020603050405020304" pitchFamily="18" charset="0"/>
                <a:cs typeface="Times New Roman" panose="02020603050405020304" pitchFamily="18" charset="0"/>
              </a:rPr>
              <a:t>resources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nationally</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internationally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recognized</a:t>
            </a:r>
            <a:endParaRPr lang="it-IT" sz="20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it-IT" sz="2000" b="1" dirty="0" err="1">
                <a:latin typeface="Times New Roman" panose="02020603050405020304" pitchFamily="18" charset="0"/>
                <a:cs typeface="Times New Roman" panose="02020603050405020304" pitchFamily="18" charset="0"/>
              </a:rPr>
              <a:t>Values</a:t>
            </a:r>
            <a:r>
              <a:rPr lang="it-IT" sz="2000" dirty="0">
                <a:latin typeface="Times New Roman" panose="02020603050405020304" pitchFamily="18" charset="0"/>
                <a:cs typeface="Times New Roman" panose="02020603050405020304" pitchFamily="18" charset="0"/>
              </a:rPr>
              <a:t> –</a:t>
            </a:r>
          </a:p>
          <a:p>
            <a:pPr algn="just">
              <a:lnSpc>
                <a:spcPct val="100000"/>
              </a:lnSpc>
              <a:spcBef>
                <a:spcPts val="600"/>
              </a:spcBef>
            </a:pPr>
            <a:r>
              <a:rPr lang="it-IT" sz="2000" dirty="0" err="1">
                <a:latin typeface="Times New Roman" panose="02020603050405020304" pitchFamily="18" charset="0"/>
                <a:cs typeface="Times New Roman" panose="02020603050405020304" pitchFamily="18" charset="0"/>
              </a:rPr>
              <a:t>Excellence</a:t>
            </a:r>
            <a:r>
              <a:rPr lang="it-IT" sz="2000" dirty="0">
                <a:latin typeface="Times New Roman" panose="02020603050405020304" pitchFamily="18" charset="0"/>
                <a:cs typeface="Times New Roman" panose="02020603050405020304" pitchFamily="18" charset="0"/>
              </a:rPr>
              <a:t> in </a:t>
            </a:r>
            <a:r>
              <a:rPr lang="it-IT" sz="2000" dirty="0" err="1">
                <a:latin typeface="Times New Roman" panose="02020603050405020304" pitchFamily="18" charset="0"/>
                <a:cs typeface="Times New Roman" panose="02020603050405020304" pitchFamily="18" charset="0"/>
              </a:rPr>
              <a:t>international</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research</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innovation</a:t>
            </a:r>
            <a:endParaRPr lang="it-IT" sz="20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it-IT" sz="2000" dirty="0">
                <a:latin typeface="Times New Roman" panose="02020603050405020304" pitchFamily="18" charset="0"/>
                <a:cs typeface="Times New Roman" panose="02020603050405020304" pitchFamily="18" charset="0"/>
              </a:rPr>
              <a:t>International </a:t>
            </a:r>
            <a:r>
              <a:rPr lang="it-IT" sz="2000" dirty="0" err="1">
                <a:latin typeface="Times New Roman" panose="02020603050405020304" pitchFamily="18" charset="0"/>
                <a:cs typeface="Times New Roman" panose="02020603050405020304" pitchFamily="18" charset="0"/>
              </a:rPr>
              <a:t>visibility</a:t>
            </a:r>
            <a:endParaRPr lang="it-IT" sz="20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it-IT" sz="2000" dirty="0" err="1">
                <a:latin typeface="Times New Roman" panose="02020603050405020304" pitchFamily="18" charset="0"/>
                <a:cs typeface="Times New Roman" panose="02020603050405020304" pitchFamily="18" charset="0"/>
              </a:rPr>
              <a:t>Improvement</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international</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rankings</a:t>
            </a:r>
            <a:endParaRPr lang="it-IT" sz="20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it-IT" sz="2000" dirty="0" err="1">
                <a:latin typeface="Times New Roman" panose="02020603050405020304" pitchFamily="18" charset="0"/>
                <a:cs typeface="Times New Roman" panose="02020603050405020304" pitchFamily="18" charset="0"/>
              </a:rPr>
              <a:t>Continuous</a:t>
            </a:r>
            <a:r>
              <a:rPr lang="it-IT" sz="2000" dirty="0">
                <a:latin typeface="Times New Roman" panose="02020603050405020304" pitchFamily="18" charset="0"/>
                <a:cs typeface="Times New Roman" panose="02020603050405020304" pitchFamily="18" charset="0"/>
              </a:rPr>
              <a:t> promotion of </a:t>
            </a:r>
            <a:r>
              <a:rPr lang="it-IT" sz="2000" dirty="0" err="1">
                <a:latin typeface="Times New Roman" panose="02020603050405020304" pitchFamily="18" charset="0"/>
                <a:cs typeface="Times New Roman" panose="02020603050405020304" pitchFamily="18" charset="0"/>
              </a:rPr>
              <a:t>formation</a:t>
            </a:r>
            <a:endParaRPr lang="it-IT" sz="20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it-IT" sz="2000" dirty="0">
                <a:latin typeface="Times New Roman" panose="02020603050405020304" pitchFamily="18" charset="0"/>
                <a:cs typeface="Times New Roman" panose="02020603050405020304" pitchFamily="18" charset="0"/>
              </a:rPr>
              <a:t>Return of educational and </a:t>
            </a:r>
            <a:r>
              <a:rPr lang="it-IT" sz="2000" dirty="0" err="1">
                <a:latin typeface="Times New Roman" panose="02020603050405020304" pitchFamily="18" charset="0"/>
                <a:cs typeface="Times New Roman" panose="02020603050405020304" pitchFamily="18" charset="0"/>
              </a:rPr>
              <a:t>scientific</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investments</a:t>
            </a:r>
            <a:r>
              <a:rPr lang="it-IT" sz="2000" dirty="0">
                <a:latin typeface="Times New Roman" panose="02020603050405020304" pitchFamily="18" charset="0"/>
                <a:cs typeface="Times New Roman" panose="02020603050405020304" pitchFamily="18" charset="0"/>
              </a:rPr>
              <a:t> to society</a:t>
            </a:r>
          </a:p>
        </p:txBody>
      </p:sp>
      <p:sp>
        <p:nvSpPr>
          <p:cNvPr id="4" name="Foliennummernplatzhalter 2">
            <a:extLst>
              <a:ext uri="{FF2B5EF4-FFF2-40B4-BE49-F238E27FC236}">
                <a16:creationId xmlns:a16="http://schemas.microsoft.com/office/drawing/2014/main" id="{B53BCEF5-B751-40C2-A9CA-EE1C1148DA8C}"/>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15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C62C4F-6AEF-B74D-9E0B-454A78E2D1A6}"/>
              </a:ext>
            </a:extLst>
          </p:cNvPr>
          <p:cNvSpPr>
            <a:spLocks noGrp="1"/>
          </p:cNvSpPr>
          <p:nvPr>
            <p:ph type="ctrTitle"/>
          </p:nvPr>
        </p:nvSpPr>
        <p:spPr>
          <a:xfrm>
            <a:off x="643452" y="1027757"/>
            <a:ext cx="6858000" cy="362367"/>
          </a:xfrm>
        </p:spPr>
        <p:txBody>
          <a:bodyPr>
            <a:noAutofit/>
          </a:bodyPr>
          <a:lstStyle/>
          <a:p>
            <a:pPr algn="l"/>
            <a:r>
              <a:rPr lang="it-IT" sz="2800" b="1" dirty="0">
                <a:latin typeface="Times New Roman" panose="02020603050405020304" pitchFamily="18" charset="0"/>
                <a:cs typeface="Times New Roman" panose="02020603050405020304" pitchFamily="18" charset="0"/>
              </a:rPr>
              <a:t>SWOT Analysis</a:t>
            </a:r>
          </a:p>
        </p:txBody>
      </p:sp>
      <p:sp>
        <p:nvSpPr>
          <p:cNvPr id="3" name="Sottotitolo 2">
            <a:extLst>
              <a:ext uri="{FF2B5EF4-FFF2-40B4-BE49-F238E27FC236}">
                <a16:creationId xmlns:a16="http://schemas.microsoft.com/office/drawing/2014/main" id="{39E6027F-EB95-6343-862D-6D8804812083}"/>
              </a:ext>
            </a:extLst>
          </p:cNvPr>
          <p:cNvSpPr>
            <a:spLocks noGrp="1"/>
          </p:cNvSpPr>
          <p:nvPr>
            <p:ph type="subTitle" idx="1"/>
          </p:nvPr>
        </p:nvSpPr>
        <p:spPr>
          <a:xfrm>
            <a:off x="1143000" y="1628749"/>
            <a:ext cx="6858000" cy="4392611"/>
          </a:xfrm>
        </p:spPr>
        <p:txBody>
          <a:bodyPr>
            <a:noAutofit/>
          </a:bodyPr>
          <a:lstStyle/>
          <a:p>
            <a:pPr algn="just">
              <a:lnSpc>
                <a:spcPct val="100000"/>
              </a:lnSpc>
              <a:spcBef>
                <a:spcPts val="600"/>
              </a:spcBef>
            </a:pPr>
            <a:r>
              <a:rPr lang="it-IT" sz="2400" dirty="0">
                <a:latin typeface="Times New Roman" panose="02020603050405020304" pitchFamily="18" charset="0"/>
                <a:cs typeface="Times New Roman" panose="02020603050405020304" pitchFamily="18" charset="0"/>
              </a:rPr>
              <a:t>SWOT </a:t>
            </a:r>
            <a:r>
              <a:rPr lang="it-IT" sz="2400" dirty="0" err="1">
                <a:latin typeface="Times New Roman" panose="02020603050405020304" pitchFamily="18" charset="0"/>
                <a:cs typeface="Times New Roman" panose="02020603050405020304" pitchFamily="18" charset="0"/>
              </a:rPr>
              <a:t>analysis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the </a:t>
            </a:r>
            <a:r>
              <a:rPr lang="it-IT" sz="2400" dirty="0" err="1">
                <a:latin typeface="Times New Roman" panose="02020603050405020304" pitchFamily="18" charset="0"/>
                <a:cs typeface="Times New Roman" panose="02020603050405020304" pitchFamily="18" charset="0"/>
              </a:rPr>
              <a:t>strategic</a:t>
            </a:r>
            <a:r>
              <a:rPr lang="it-IT" sz="2400" dirty="0">
                <a:latin typeface="Times New Roman" panose="02020603050405020304" pitchFamily="18" charset="0"/>
                <a:cs typeface="Times New Roman" panose="02020603050405020304" pitchFamily="18" charset="0"/>
              </a:rPr>
              <a:t> planning </a:t>
            </a:r>
            <a:r>
              <a:rPr lang="it-IT" sz="2400" dirty="0" err="1">
                <a:latin typeface="Times New Roman" panose="02020603050405020304" pitchFamily="18" charset="0"/>
                <a:cs typeface="Times New Roman" panose="02020603050405020304" pitchFamily="18" charset="0"/>
              </a:rPr>
              <a:t>tool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generally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used</a:t>
            </a:r>
            <a:r>
              <a:rPr lang="it-IT" sz="2400" dirty="0">
                <a:latin typeface="Times New Roman" panose="02020603050405020304" pitchFamily="18" charset="0"/>
                <a:cs typeface="Times New Roman" panose="02020603050405020304" pitchFamily="18" charset="0"/>
              </a:rPr>
              <a:t> to </a:t>
            </a:r>
            <a:r>
              <a:rPr lang="it-IT" sz="2400" dirty="0" err="1">
                <a:latin typeface="Times New Roman" panose="02020603050405020304" pitchFamily="18" charset="0"/>
                <a:cs typeface="Times New Roman" panose="02020603050405020304" pitchFamily="18" charset="0"/>
              </a:rPr>
              <a:t>evaluate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Strengths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Weaknesses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Opportunities</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Threats</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order</a:t>
            </a:r>
            <a:r>
              <a:rPr lang="it-IT" sz="2400" dirty="0">
                <a:latin typeface="Times New Roman" panose="02020603050405020304" pitchFamily="18" charset="0"/>
                <a:cs typeface="Times New Roman" panose="02020603050405020304" pitchFamily="18" charset="0"/>
              </a:rPr>
              <a:t> to </a:t>
            </a:r>
            <a:r>
              <a:rPr lang="it-IT" sz="2400" dirty="0" err="1">
                <a:latin typeface="Times New Roman" panose="02020603050405020304" pitchFamily="18" charset="0"/>
                <a:cs typeface="Times New Roman" panose="02020603050405020304" pitchFamily="18" charset="0"/>
              </a:rPr>
              <a:t>achieve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strategic</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objectives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Strengths</a:t>
            </a:r>
            <a:r>
              <a:rPr lang="it-IT" sz="2400" dirty="0">
                <a:latin typeface="Times New Roman" panose="02020603050405020304" pitchFamily="18" charset="0"/>
                <a:cs typeface="Times New Roman" panose="02020603050405020304" pitchFamily="18" charset="0"/>
              </a:rPr>
              <a:t> are the </a:t>
            </a:r>
            <a:r>
              <a:rPr lang="it-IT" sz="2400" dirty="0" err="1">
                <a:latin typeface="Times New Roman" panose="02020603050405020304" pitchFamily="18" charset="0"/>
                <a:cs typeface="Times New Roman" panose="02020603050405020304" pitchFamily="18" charset="0"/>
              </a:rPr>
              <a:t>organization's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attributions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that</a:t>
            </a:r>
            <a:r>
              <a:rPr lang="it-IT" sz="2400" dirty="0">
                <a:latin typeface="Times New Roman" panose="02020603050405020304" pitchFamily="18" charset="0"/>
                <a:cs typeface="Times New Roman" panose="02020603050405020304" pitchFamily="18" charset="0"/>
              </a:rPr>
              <a:t> are </a:t>
            </a:r>
            <a:r>
              <a:rPr lang="it-IT" sz="2400" dirty="0" err="1">
                <a:latin typeface="Times New Roman" panose="02020603050405020304" pitchFamily="18" charset="0"/>
                <a:cs typeface="Times New Roman" panose="02020603050405020304" pitchFamily="18" charset="0"/>
              </a:rPr>
              <a:t>helpful</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achieving</a:t>
            </a:r>
            <a:r>
              <a:rPr lang="it-IT" sz="2400" dirty="0">
                <a:latin typeface="Times New Roman" panose="02020603050405020304" pitchFamily="18" charset="0"/>
                <a:cs typeface="Times New Roman" panose="02020603050405020304" pitchFamily="18" charset="0"/>
              </a:rPr>
              <a:t> goals. </a:t>
            </a:r>
          </a:p>
          <a:p>
            <a:pPr algn="just">
              <a:lnSpc>
                <a:spcPct val="100000"/>
              </a:lnSpc>
              <a:spcBef>
                <a:spcPts val="600"/>
              </a:spcBef>
            </a:pPr>
            <a:r>
              <a:rPr lang="it-IT" sz="2400" dirty="0" err="1">
                <a:latin typeface="Times New Roman" panose="02020603050405020304" pitchFamily="18" charset="0"/>
                <a:cs typeface="Times New Roman" panose="02020603050405020304" pitchFamily="18" charset="0"/>
              </a:rPr>
              <a:t>Weaknesses</a:t>
            </a:r>
            <a:r>
              <a:rPr lang="it-IT" sz="2400" dirty="0">
                <a:latin typeface="Times New Roman" panose="02020603050405020304" pitchFamily="18" charset="0"/>
                <a:cs typeface="Times New Roman" panose="02020603050405020304" pitchFamily="18" charset="0"/>
              </a:rPr>
              <a:t> are the </a:t>
            </a:r>
            <a:r>
              <a:rPr lang="it-IT" sz="2400" dirty="0" err="1">
                <a:latin typeface="Times New Roman" panose="02020603050405020304" pitchFamily="18" charset="0"/>
                <a:cs typeface="Times New Roman" panose="02020603050405020304" pitchFamily="18" charset="0"/>
              </a:rPr>
              <a:t>organization's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attributions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that</a:t>
            </a:r>
            <a:r>
              <a:rPr lang="it-IT" sz="2400" dirty="0">
                <a:latin typeface="Times New Roman" panose="02020603050405020304" pitchFamily="18" charset="0"/>
                <a:cs typeface="Times New Roman" panose="02020603050405020304" pitchFamily="18" charset="0"/>
              </a:rPr>
              <a:t> are </a:t>
            </a:r>
            <a:r>
              <a:rPr lang="it-IT" sz="2400" dirty="0" err="1">
                <a:latin typeface="Times New Roman" panose="02020603050405020304" pitchFamily="18" charset="0"/>
                <a:cs typeface="Times New Roman" panose="02020603050405020304" pitchFamily="18" charset="0"/>
              </a:rPr>
              <a:t>detrimental</a:t>
            </a:r>
            <a:r>
              <a:rPr lang="it-IT" sz="2400" dirty="0">
                <a:latin typeface="Times New Roman" panose="02020603050405020304" pitchFamily="18" charset="0"/>
                <a:cs typeface="Times New Roman" panose="02020603050405020304" pitchFamily="18" charset="0"/>
              </a:rPr>
              <a:t> to </a:t>
            </a:r>
            <a:r>
              <a:rPr lang="it-IT" sz="2400" dirty="0" err="1">
                <a:latin typeface="Times New Roman" panose="02020603050405020304" pitchFamily="18" charset="0"/>
                <a:cs typeface="Times New Roman" panose="02020603050405020304" pitchFamily="18" charset="0"/>
              </a:rPr>
              <a:t>achieving</a:t>
            </a:r>
            <a:r>
              <a:rPr lang="it-IT" sz="2400" dirty="0">
                <a:latin typeface="Times New Roman" panose="02020603050405020304" pitchFamily="18" charset="0"/>
                <a:cs typeface="Times New Roman" panose="02020603050405020304" pitchFamily="18" charset="0"/>
              </a:rPr>
              <a:t> goals. </a:t>
            </a:r>
          </a:p>
          <a:p>
            <a:pPr algn="just">
              <a:lnSpc>
                <a:spcPct val="100000"/>
              </a:lnSpc>
              <a:spcBef>
                <a:spcPts val="600"/>
              </a:spcBef>
            </a:pPr>
            <a:r>
              <a:rPr lang="it-IT" sz="2400" dirty="0" err="1">
                <a:latin typeface="Times New Roman" panose="02020603050405020304" pitchFamily="18" charset="0"/>
                <a:cs typeface="Times New Roman" panose="02020603050405020304" pitchFamily="18" charset="0"/>
              </a:rPr>
              <a:t>Opportunities</a:t>
            </a:r>
            <a:r>
              <a:rPr lang="it-IT" sz="2400" dirty="0">
                <a:latin typeface="Times New Roman" panose="02020603050405020304" pitchFamily="18" charset="0"/>
                <a:cs typeface="Times New Roman" panose="02020603050405020304" pitchFamily="18" charset="0"/>
              </a:rPr>
              <a:t> are the </a:t>
            </a:r>
            <a:r>
              <a:rPr lang="it-IT" sz="2400" dirty="0" err="1">
                <a:latin typeface="Times New Roman" panose="02020603050405020304" pitchFamily="18" charset="0"/>
                <a:cs typeface="Times New Roman" panose="02020603050405020304" pitchFamily="18" charset="0"/>
              </a:rPr>
              <a:t>external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conditions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that</a:t>
            </a:r>
            <a:r>
              <a:rPr lang="it-IT" sz="2400" dirty="0">
                <a:latin typeface="Times New Roman" panose="02020603050405020304" pitchFamily="18" charset="0"/>
                <a:cs typeface="Times New Roman" panose="02020603050405020304" pitchFamily="18" charset="0"/>
              </a:rPr>
              <a:t> are </a:t>
            </a:r>
            <a:r>
              <a:rPr lang="it-IT" sz="2400" dirty="0" err="1">
                <a:latin typeface="Times New Roman" panose="02020603050405020304" pitchFamily="18" charset="0"/>
                <a:cs typeface="Times New Roman" panose="02020603050405020304" pitchFamily="18" charset="0"/>
              </a:rPr>
              <a:t>useful</a:t>
            </a:r>
            <a:r>
              <a:rPr lang="it-IT" sz="2400" dirty="0">
                <a:latin typeface="Times New Roman" panose="02020603050405020304" pitchFamily="18" charset="0"/>
                <a:cs typeface="Times New Roman" panose="02020603050405020304" pitchFamily="18" charset="0"/>
              </a:rPr>
              <a:t> for </a:t>
            </a:r>
            <a:r>
              <a:rPr lang="it-IT" sz="2400" dirty="0" err="1">
                <a:latin typeface="Times New Roman" panose="02020603050405020304" pitchFamily="18" charset="0"/>
                <a:cs typeface="Times New Roman" panose="02020603050405020304" pitchFamily="18" charset="0"/>
              </a:rPr>
              <a:t>achieving</a:t>
            </a:r>
            <a:r>
              <a:rPr lang="it-IT" sz="2400" dirty="0">
                <a:latin typeface="Times New Roman" panose="02020603050405020304" pitchFamily="18" charset="0"/>
                <a:cs typeface="Times New Roman" panose="02020603050405020304" pitchFamily="18" charset="0"/>
              </a:rPr>
              <a:t> goals. </a:t>
            </a:r>
          </a:p>
          <a:p>
            <a:pPr algn="just">
              <a:lnSpc>
                <a:spcPct val="100000"/>
              </a:lnSpc>
              <a:spcBef>
                <a:spcPts val="600"/>
              </a:spcBef>
            </a:pPr>
            <a:r>
              <a:rPr lang="it-IT" sz="2400" dirty="0" err="1">
                <a:latin typeface="Times New Roman" panose="02020603050405020304" pitchFamily="18" charset="0"/>
                <a:cs typeface="Times New Roman" panose="02020603050405020304" pitchFamily="18" charset="0"/>
              </a:rPr>
              <a:t>Threats</a:t>
            </a:r>
            <a:r>
              <a:rPr lang="it-IT" sz="2400" dirty="0">
                <a:latin typeface="Times New Roman" panose="02020603050405020304" pitchFamily="18" charset="0"/>
                <a:cs typeface="Times New Roman" panose="02020603050405020304" pitchFamily="18" charset="0"/>
              </a:rPr>
              <a:t> are </a:t>
            </a:r>
            <a:r>
              <a:rPr lang="it-IT" sz="2400" dirty="0" err="1">
                <a:latin typeface="Times New Roman" panose="02020603050405020304" pitchFamily="18" charset="0"/>
                <a:cs typeface="Times New Roman" panose="02020603050405020304" pitchFamily="18" charset="0"/>
              </a:rPr>
              <a:t>external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conditions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that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could</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harm</a:t>
            </a:r>
            <a:r>
              <a:rPr lang="it-IT" sz="2400" dirty="0">
                <a:latin typeface="Times New Roman" panose="02020603050405020304" pitchFamily="18" charset="0"/>
                <a:cs typeface="Times New Roman" panose="02020603050405020304" pitchFamily="18" charset="0"/>
              </a:rPr>
              <a:t> performance.</a:t>
            </a:r>
          </a:p>
        </p:txBody>
      </p:sp>
      <p:sp>
        <p:nvSpPr>
          <p:cNvPr id="4" name="Foliennummernplatzhalter 2">
            <a:extLst>
              <a:ext uri="{FF2B5EF4-FFF2-40B4-BE49-F238E27FC236}">
                <a16:creationId xmlns:a16="http://schemas.microsoft.com/office/drawing/2014/main" id="{F2FF5C2A-FEBB-47A7-860F-6768E39FB457}"/>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7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225FC-90CF-4B46-B1DB-6EFB09A21245}"/>
              </a:ext>
            </a:extLst>
          </p:cNvPr>
          <p:cNvSpPr>
            <a:spLocks noGrp="1"/>
          </p:cNvSpPr>
          <p:nvPr>
            <p:ph type="ctrTitle"/>
          </p:nvPr>
        </p:nvSpPr>
        <p:spPr>
          <a:xfrm>
            <a:off x="1143000" y="1122363"/>
            <a:ext cx="6858000" cy="290357"/>
          </a:xfrm>
        </p:spPr>
        <p:txBody>
          <a:bodyPr>
            <a:noAutofit/>
          </a:bodyPr>
          <a:lstStyle/>
          <a:p>
            <a:r>
              <a:rPr lang="it-IT" sz="2800" dirty="0">
                <a:latin typeface="Times New Roman" panose="02020603050405020304" pitchFamily="18" charset="0"/>
                <a:cs typeface="Times New Roman" panose="02020603050405020304" pitchFamily="18" charset="0"/>
              </a:rPr>
              <a:t>SWOT Matrix</a:t>
            </a:r>
          </a:p>
        </p:txBody>
      </p:sp>
      <p:sp>
        <p:nvSpPr>
          <p:cNvPr id="4" name="Rectangle 2">
            <a:extLst>
              <a:ext uri="{FF2B5EF4-FFF2-40B4-BE49-F238E27FC236}">
                <a16:creationId xmlns:a16="http://schemas.microsoft.com/office/drawing/2014/main" id="{B5571CAE-24A2-B849-8882-A0537A64442B}"/>
              </a:ext>
            </a:extLst>
          </p:cNvPr>
          <p:cNvSpPr>
            <a:spLocks noChangeArrowheads="1"/>
          </p:cNvSpPr>
          <p:nvPr/>
        </p:nvSpPr>
        <p:spPr bwMode="auto">
          <a:xfrm flipV="1">
            <a:off x="4487989" y="-576082"/>
            <a:ext cx="54464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 name="Immagine 9" descr="Risultato immagini per SWOT analysis immagini">
            <a:extLst>
              <a:ext uri="{FF2B5EF4-FFF2-40B4-BE49-F238E27FC236}">
                <a16:creationId xmlns:a16="http://schemas.microsoft.com/office/drawing/2014/main" id="{BC409BCC-3B8E-4F4C-9A59-C28EA81914C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3610" y="1556740"/>
            <a:ext cx="5092118" cy="4737880"/>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2">
            <a:extLst>
              <a:ext uri="{FF2B5EF4-FFF2-40B4-BE49-F238E27FC236}">
                <a16:creationId xmlns:a16="http://schemas.microsoft.com/office/drawing/2014/main" id="{57F3722C-3F65-4FB7-AA2F-D15A55C201CF}"/>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528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D6E442-18E0-A245-A111-BBD0896A989C}"/>
              </a:ext>
            </a:extLst>
          </p:cNvPr>
          <p:cNvSpPr>
            <a:spLocks noGrp="1"/>
          </p:cNvSpPr>
          <p:nvPr>
            <p:ph type="ctrTitle"/>
          </p:nvPr>
        </p:nvSpPr>
        <p:spPr>
          <a:xfrm>
            <a:off x="643456" y="966123"/>
            <a:ext cx="6858000" cy="432059"/>
          </a:xfrm>
        </p:spPr>
        <p:txBody>
          <a:bodyPr>
            <a:noAutofit/>
          </a:bodyPr>
          <a:lstStyle/>
          <a:p>
            <a:pPr algn="l"/>
            <a:r>
              <a:rPr lang="it-IT" sz="2800" b="1" dirty="0">
                <a:latin typeface="Times New Roman" panose="02020603050405020304" pitchFamily="18" charset="0"/>
                <a:cs typeface="Times New Roman" panose="02020603050405020304" pitchFamily="18" charset="0"/>
              </a:rPr>
              <a:t>SWOT Components</a:t>
            </a:r>
          </a:p>
        </p:txBody>
      </p:sp>
      <p:sp>
        <p:nvSpPr>
          <p:cNvPr id="3" name="Sottotitolo 2">
            <a:extLst>
              <a:ext uri="{FF2B5EF4-FFF2-40B4-BE49-F238E27FC236}">
                <a16:creationId xmlns:a16="http://schemas.microsoft.com/office/drawing/2014/main" id="{675BE3A4-C0EB-D844-8BC5-1B047973A224}"/>
              </a:ext>
            </a:extLst>
          </p:cNvPr>
          <p:cNvSpPr>
            <a:spLocks noGrp="1"/>
          </p:cNvSpPr>
          <p:nvPr>
            <p:ph type="subTitle" idx="1"/>
          </p:nvPr>
        </p:nvSpPr>
        <p:spPr>
          <a:xfrm>
            <a:off x="619772" y="1604024"/>
            <a:ext cx="7893620" cy="5133713"/>
          </a:xfrm>
        </p:spPr>
        <p:txBody>
          <a:bodyPr wrap="square">
            <a:spAutoFit/>
          </a:bodyPr>
          <a:lstStyle/>
          <a:p>
            <a:pPr algn="l">
              <a:spcBef>
                <a:spcPts val="0"/>
              </a:spcBef>
            </a:pPr>
            <a:r>
              <a:rPr lang="en-US" sz="1600" b="1" dirty="0">
                <a:latin typeface="Times New Roman" panose="02020603050405020304" pitchFamily="18" charset="0"/>
                <a:cs typeface="Times New Roman" panose="02020603050405020304" pitchFamily="18" charset="0"/>
              </a:rPr>
              <a:t>S</a:t>
            </a:r>
            <a:endParaRPr lang="it-IT" sz="1600" b="1" dirty="0">
              <a:latin typeface="Times New Roman" panose="02020603050405020304" pitchFamily="18" charset="0"/>
              <a:cs typeface="Times New Roman" panose="02020603050405020304" pitchFamily="18" charset="0"/>
            </a:endParaRPr>
          </a:p>
          <a:p>
            <a:pPr algn="l">
              <a:spcBef>
                <a:spcPts val="0"/>
              </a:spcBef>
            </a:pPr>
            <a:r>
              <a:rPr lang="en-US" sz="1500" dirty="0">
                <a:latin typeface="Times New Roman" panose="02020603050405020304" pitchFamily="18" charset="0"/>
                <a:cs typeface="Times New Roman" panose="02020603050405020304" pitchFamily="18" charset="0"/>
              </a:rPr>
              <a:t>• Internationally recognized world-class postgraduate programs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The existence of consolidated partnership in strategic countries </a:t>
            </a:r>
            <a:endParaRPr lang="it-IT" sz="1500" dirty="0">
              <a:latin typeface="Times New Roman" panose="02020603050405020304" pitchFamily="18" charset="0"/>
              <a:cs typeface="Times New Roman" panose="02020603050405020304" pitchFamily="18" charset="0"/>
            </a:endParaRPr>
          </a:p>
          <a:p>
            <a:pPr algn="l">
              <a:spcBef>
                <a:spcPts val="0"/>
              </a:spcBef>
            </a:pPr>
            <a:r>
              <a:rPr lang="en-US" sz="1500" dirty="0">
                <a:latin typeface="Times New Roman" panose="02020603050405020304" pitchFamily="18" charset="0"/>
                <a:cs typeface="Times New Roman" panose="02020603050405020304" pitchFamily="18" charset="0"/>
              </a:rPr>
              <a:t>• Highly-qualified faculty members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Encouragement for academic and professional continuing development</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Well-equipped laboratories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Support and focus of the institutional higher administration on the strategic plan for internationalization </a:t>
            </a:r>
            <a:endParaRPr lang="it-IT" sz="1500" dirty="0">
              <a:latin typeface="Times New Roman" panose="02020603050405020304" pitchFamily="18" charset="0"/>
              <a:cs typeface="Times New Roman" panose="02020603050405020304" pitchFamily="18" charset="0"/>
            </a:endParaRPr>
          </a:p>
          <a:p>
            <a:pPr algn="l">
              <a:spcBef>
                <a:spcPts val="0"/>
              </a:spcBef>
            </a:pPr>
            <a:r>
              <a:rPr lang="en-US" sz="1600" b="1" dirty="0">
                <a:latin typeface="Times New Roman" panose="02020603050405020304" pitchFamily="18" charset="0"/>
                <a:cs typeface="Times New Roman" panose="02020603050405020304" pitchFamily="18" charset="0"/>
              </a:rPr>
              <a:t>O</a:t>
            </a:r>
            <a:endParaRPr lang="it-IT" sz="1600" b="1" dirty="0">
              <a:latin typeface="Times New Roman" panose="02020603050405020304" pitchFamily="18" charset="0"/>
              <a:cs typeface="Times New Roman" panose="02020603050405020304" pitchFamily="18" charset="0"/>
            </a:endParaRPr>
          </a:p>
          <a:p>
            <a:pPr algn="l">
              <a:spcBef>
                <a:spcPts val="0"/>
              </a:spcBef>
            </a:pPr>
            <a:r>
              <a:rPr lang="en-US" sz="1500" dirty="0">
                <a:latin typeface="Times New Roman" panose="02020603050405020304" pitchFamily="18" charset="0"/>
                <a:cs typeface="Times New Roman" panose="02020603050405020304" pitchFamily="18" charset="0"/>
              </a:rPr>
              <a:t>• Expansion of international cooperation, especially through agreements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Expansion of strategies for attracting foreign resources and international scholarships </a:t>
            </a:r>
            <a:endParaRPr lang="it-IT" sz="1500" dirty="0">
              <a:latin typeface="Times New Roman" panose="02020603050405020304" pitchFamily="18" charset="0"/>
              <a:cs typeface="Times New Roman" panose="02020603050405020304" pitchFamily="18" charset="0"/>
            </a:endParaRPr>
          </a:p>
          <a:p>
            <a:pPr algn="l">
              <a:spcBef>
                <a:spcPts val="0"/>
              </a:spcBef>
            </a:pPr>
            <a:r>
              <a:rPr lang="en-US" sz="1500" dirty="0">
                <a:latin typeface="Times New Roman" panose="02020603050405020304" pitchFamily="18" charset="0"/>
                <a:cs typeface="Times New Roman" panose="02020603050405020304" pitchFamily="18" charset="0"/>
              </a:rPr>
              <a:t>• Expansion in the use of new technologies for faculty and researcher participation in examination boards, tutoring meetings and collaborations </a:t>
            </a:r>
            <a:endParaRPr lang="it-IT" sz="1500" dirty="0">
              <a:latin typeface="Times New Roman" panose="02020603050405020304" pitchFamily="18" charset="0"/>
              <a:cs typeface="Times New Roman" panose="02020603050405020304" pitchFamily="18" charset="0"/>
            </a:endParaRPr>
          </a:p>
          <a:p>
            <a:pPr algn="l">
              <a:spcBef>
                <a:spcPts val="0"/>
              </a:spcBef>
            </a:pPr>
            <a:r>
              <a:rPr lang="en-US" sz="1500" dirty="0">
                <a:latin typeface="Times New Roman" panose="02020603050405020304" pitchFamily="18" charset="0"/>
                <a:cs typeface="Times New Roman" panose="02020603050405020304" pitchFamily="18" charset="0"/>
              </a:rPr>
              <a:t>• Expansion of the possibilities to access international databases for support in multicentric research </a:t>
            </a:r>
            <a:endParaRPr lang="it-IT" sz="1500" dirty="0">
              <a:latin typeface="Times New Roman" panose="02020603050405020304" pitchFamily="18" charset="0"/>
              <a:cs typeface="Times New Roman" panose="02020603050405020304" pitchFamily="18" charset="0"/>
            </a:endParaRPr>
          </a:p>
          <a:p>
            <a:pPr algn="l">
              <a:spcBef>
                <a:spcPts val="0"/>
              </a:spcBef>
            </a:pPr>
            <a:r>
              <a:rPr lang="en-US" sz="1600" b="1" dirty="0">
                <a:latin typeface="Times New Roman" panose="02020603050405020304" pitchFamily="18" charset="0"/>
                <a:cs typeface="Times New Roman" panose="02020603050405020304" pitchFamily="18" charset="0"/>
              </a:rPr>
              <a:t>W</a:t>
            </a:r>
            <a:br>
              <a:rPr lang="en-US" sz="12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Lack of bilingual support from administrative and technical staff</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Insufficient offer of graduate courses in English</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Need for improvement of internal processes to support internationalization </a:t>
            </a:r>
          </a:p>
          <a:p>
            <a:pPr algn="l">
              <a:spcBef>
                <a:spcPts val="0"/>
              </a:spcBef>
            </a:pPr>
            <a:r>
              <a:rPr lang="en-US" sz="1500" dirty="0">
                <a:latin typeface="Times New Roman" panose="02020603050405020304" pitchFamily="18" charset="0"/>
                <a:cs typeface="Times New Roman" panose="02020603050405020304" pitchFamily="18" charset="0"/>
              </a:rPr>
              <a:t>• Need for financial resources to expand language teaching strategies and English text revision </a:t>
            </a:r>
            <a:endParaRPr lang="it-IT" sz="1500" dirty="0">
              <a:latin typeface="Times New Roman" panose="02020603050405020304" pitchFamily="18" charset="0"/>
              <a:cs typeface="Times New Roman" panose="02020603050405020304" pitchFamily="18" charset="0"/>
            </a:endParaRPr>
          </a:p>
          <a:p>
            <a:pPr algn="l">
              <a:spcBef>
                <a:spcPts val="0"/>
              </a:spcBef>
            </a:pPr>
            <a:r>
              <a:rPr lang="en-US" sz="1600" b="1" dirty="0">
                <a:latin typeface="Times New Roman" panose="02020603050405020304" pitchFamily="18" charset="0"/>
                <a:cs typeface="Times New Roman" panose="02020603050405020304" pitchFamily="18" charset="0"/>
              </a:rPr>
              <a:t>T</a:t>
            </a:r>
            <a:endParaRPr lang="it-IT" sz="1600" b="1" dirty="0">
              <a:latin typeface="Times New Roman" panose="02020603050405020304" pitchFamily="18" charset="0"/>
              <a:cs typeface="Times New Roman" panose="02020603050405020304" pitchFamily="18" charset="0"/>
            </a:endParaRPr>
          </a:p>
          <a:p>
            <a:pPr algn="l">
              <a:spcBef>
                <a:spcPts val="0"/>
              </a:spcBef>
            </a:pPr>
            <a:r>
              <a:rPr lang="en-US" sz="1500" dirty="0">
                <a:latin typeface="Times New Roman" panose="02020603050405020304" pitchFamily="18" charset="0"/>
                <a:cs typeface="Times New Roman" panose="02020603050405020304" pitchFamily="18" charset="0"/>
              </a:rPr>
              <a:t>• Political and financial instability</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Institutional budget cuts to provide internationalization promotion</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Difficulty in receiving and processing international resources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Competitiveness with the other Higher Education Institutions of the Region </a:t>
            </a:r>
            <a:endParaRPr lang="it-IT" sz="15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202F6C81-8532-4AA2-9EED-00E69B32A1DF}"/>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796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7210AC-DC9D-3D4A-B6AF-A449F0A07B0D}"/>
              </a:ext>
            </a:extLst>
          </p:cNvPr>
          <p:cNvSpPr>
            <a:spLocks noGrp="1"/>
          </p:cNvSpPr>
          <p:nvPr>
            <p:ph type="ctrTitle"/>
          </p:nvPr>
        </p:nvSpPr>
        <p:spPr>
          <a:xfrm>
            <a:off x="738420" y="820219"/>
            <a:ext cx="6858000" cy="602365"/>
          </a:xfrm>
        </p:spPr>
        <p:txBody>
          <a:bodyPr>
            <a:noAutofit/>
          </a:bodyPr>
          <a:lstStyle/>
          <a:p>
            <a:pPr algn="l"/>
            <a:r>
              <a:rPr lang="it-IT" sz="2000" b="1" dirty="0">
                <a:latin typeface="Times New Roman" panose="02020603050405020304" pitchFamily="18" charset="0"/>
                <a:cs typeface="Times New Roman" panose="02020603050405020304" pitchFamily="18" charset="0"/>
              </a:rPr>
              <a:t>SWOT in Strategic Plan for </a:t>
            </a:r>
            <a:r>
              <a:rPr lang="it-IT" sz="2000" b="1" dirty="0" err="1">
                <a:latin typeface="Times New Roman" panose="02020603050405020304" pitchFamily="18" charset="0"/>
                <a:cs typeface="Times New Roman" panose="02020603050405020304" pitchFamily="18" charset="0"/>
              </a:rPr>
              <a:t>Internationalization</a:t>
            </a:r>
            <a:r>
              <a:rPr lang="it-IT" sz="2000" b="1" dirty="0">
                <a:latin typeface="Times New Roman" panose="02020603050405020304" pitchFamily="18" charset="0"/>
                <a:cs typeface="Times New Roman" panose="02020603050405020304" pitchFamily="18" charset="0"/>
              </a:rPr>
              <a:t> </a:t>
            </a:r>
            <a:br>
              <a:rPr lang="it-IT" sz="2000" b="1" dirty="0">
                <a:latin typeface="Times New Roman" panose="02020603050405020304" pitchFamily="18" charset="0"/>
                <a:cs typeface="Times New Roman" panose="02020603050405020304" pitchFamily="18" charset="0"/>
              </a:rPr>
            </a:br>
            <a:r>
              <a:rPr lang="it-IT" sz="2000" b="1" dirty="0">
                <a:latin typeface="Times New Roman" panose="02020603050405020304" pitchFamily="18" charset="0"/>
                <a:cs typeface="Times New Roman" panose="02020603050405020304" pitchFamily="18" charset="0"/>
              </a:rPr>
              <a:t>of </a:t>
            </a:r>
            <a:r>
              <a:rPr lang="it-IT" sz="2000" b="1" dirty="0" err="1">
                <a:latin typeface="Times New Roman" panose="02020603050405020304" pitchFamily="18" charset="0"/>
                <a:cs typeface="Times New Roman" panose="02020603050405020304" pitchFamily="18" charset="0"/>
              </a:rPr>
              <a:t>universities</a:t>
            </a:r>
            <a:endParaRPr lang="it-IT" sz="2000" b="1"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91BBC41E-C4B1-3244-935A-0A6CFD839205}"/>
              </a:ext>
            </a:extLst>
          </p:cNvPr>
          <p:cNvSpPr>
            <a:spLocks noChangeArrowheads="1"/>
          </p:cNvSpPr>
          <p:nvPr/>
        </p:nvSpPr>
        <p:spPr bwMode="auto">
          <a:xfrm flipV="1">
            <a:off x="3109190" y="-1716"/>
            <a:ext cx="7157152" cy="4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2049" name="Immagine 24" descr="Risultato immagini per SWOT analysis internationalizaation university images">
            <a:extLst>
              <a:ext uri="{FF2B5EF4-FFF2-40B4-BE49-F238E27FC236}">
                <a16:creationId xmlns:a16="http://schemas.microsoft.com/office/drawing/2014/main" id="{60C92448-4B7C-5942-A3BA-C5710C27265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47580" y="1408390"/>
            <a:ext cx="6048840" cy="5449610"/>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2">
            <a:extLst>
              <a:ext uri="{FF2B5EF4-FFF2-40B4-BE49-F238E27FC236}">
                <a16:creationId xmlns:a16="http://schemas.microsoft.com/office/drawing/2014/main" id="{206C980F-9E54-4A2A-9989-7A50B970173C}"/>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05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A10A9D-718F-4C4D-A961-B96FFEEC743C}"/>
              </a:ext>
            </a:extLst>
          </p:cNvPr>
          <p:cNvSpPr>
            <a:spLocks noGrp="1"/>
          </p:cNvSpPr>
          <p:nvPr>
            <p:ph type="ctrTitle"/>
          </p:nvPr>
        </p:nvSpPr>
        <p:spPr>
          <a:xfrm>
            <a:off x="628650" y="751460"/>
            <a:ext cx="6858000" cy="432059"/>
          </a:xfrm>
        </p:spPr>
        <p:txBody>
          <a:bodyPr>
            <a:normAutofit/>
          </a:bodyPr>
          <a:lstStyle/>
          <a:p>
            <a:pPr algn="l"/>
            <a:r>
              <a:rPr lang="it-IT" sz="2000" b="1" dirty="0">
                <a:latin typeface="Times New Roman" panose="02020603050405020304" pitchFamily="18" charset="0"/>
                <a:cs typeface="Times New Roman" panose="02020603050405020304" pitchFamily="18" charset="0"/>
              </a:rPr>
              <a:t>SWOT for </a:t>
            </a:r>
            <a:r>
              <a:rPr lang="it-IT" sz="2000" b="1" dirty="0" err="1">
                <a:latin typeface="Times New Roman" panose="02020603050405020304" pitchFamily="18" charset="0"/>
                <a:cs typeface="Times New Roman" panose="02020603050405020304" pitchFamily="18" charset="0"/>
              </a:rPr>
              <a:t>Internationalization</a:t>
            </a:r>
            <a:r>
              <a:rPr lang="it-IT" sz="2000" b="1"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strategy</a:t>
            </a:r>
            <a:endParaRPr lang="it-IT" sz="2000" b="1"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6A3D9376-798D-C844-AFA9-CED84E105C4B}"/>
              </a:ext>
            </a:extLst>
          </p:cNvPr>
          <p:cNvSpPr>
            <a:spLocks noChangeArrowheads="1"/>
          </p:cNvSpPr>
          <p:nvPr/>
        </p:nvSpPr>
        <p:spPr bwMode="auto">
          <a:xfrm flipV="1">
            <a:off x="4543384" y="-2"/>
            <a:ext cx="46006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3073" name="Immagine 57" descr="page8image22738336">
            <a:extLst>
              <a:ext uri="{FF2B5EF4-FFF2-40B4-BE49-F238E27FC236}">
                <a16:creationId xmlns:a16="http://schemas.microsoft.com/office/drawing/2014/main" id="{CD993E0C-AF34-D743-9F3A-AD76492C0D4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14384" y="1338017"/>
            <a:ext cx="6858000" cy="5383460"/>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2">
            <a:extLst>
              <a:ext uri="{FF2B5EF4-FFF2-40B4-BE49-F238E27FC236}">
                <a16:creationId xmlns:a16="http://schemas.microsoft.com/office/drawing/2014/main" id="{8C7C8C8A-7221-4A22-9E89-DB1175230A4F}"/>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331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39AC9-D241-2C40-AEE5-94341108B2C8}"/>
              </a:ext>
            </a:extLst>
          </p:cNvPr>
          <p:cNvSpPr>
            <a:spLocks noGrp="1"/>
          </p:cNvSpPr>
          <p:nvPr>
            <p:ph type="ctrTitle"/>
          </p:nvPr>
        </p:nvSpPr>
        <p:spPr>
          <a:xfrm>
            <a:off x="628650" y="1052670"/>
            <a:ext cx="6858000" cy="504070"/>
          </a:xfrm>
        </p:spPr>
        <p:txBody>
          <a:bodyPr>
            <a:normAutofit/>
          </a:bodyPr>
          <a:lstStyle/>
          <a:p>
            <a:pPr algn="l"/>
            <a:r>
              <a:rPr lang="en-GB" sz="2400" b="1" dirty="0">
                <a:latin typeface="Times New Roman" panose="02020603050405020304" pitchFamily="18" charset="0"/>
                <a:cs typeface="Times New Roman" panose="02020603050405020304" pitchFamily="18" charset="0"/>
              </a:rPr>
              <a:t>Development of the SP on internationalization</a:t>
            </a:r>
            <a:endParaRPr lang="it-IT" sz="2400" dirty="0"/>
          </a:p>
        </p:txBody>
      </p:sp>
      <p:sp>
        <p:nvSpPr>
          <p:cNvPr id="3" name="Sottotitolo 2">
            <a:extLst>
              <a:ext uri="{FF2B5EF4-FFF2-40B4-BE49-F238E27FC236}">
                <a16:creationId xmlns:a16="http://schemas.microsoft.com/office/drawing/2014/main" id="{F58F1A5F-F99E-3C45-88B5-F0E1CEF310C5}"/>
              </a:ext>
            </a:extLst>
          </p:cNvPr>
          <p:cNvSpPr>
            <a:spLocks noGrp="1"/>
          </p:cNvSpPr>
          <p:nvPr>
            <p:ph type="subTitle" idx="1"/>
          </p:nvPr>
        </p:nvSpPr>
        <p:spPr>
          <a:xfrm>
            <a:off x="899490" y="1700760"/>
            <a:ext cx="7345020" cy="4416594"/>
          </a:xfrm>
        </p:spPr>
        <p:txBody>
          <a:bodyPr wrap="square">
            <a:spAutoFit/>
          </a:bodyPr>
          <a:lstStyle/>
          <a:p>
            <a:pPr algn="just">
              <a:lnSpc>
                <a:spcPct val="100000"/>
              </a:lnSpc>
              <a:spcBef>
                <a:spcPts val="300"/>
              </a:spcBef>
            </a:pPr>
            <a:r>
              <a:rPr lang="en-GB" sz="1600" dirty="0">
                <a:latin typeface="Times New Roman" panose="02020603050405020304" pitchFamily="18" charset="0"/>
                <a:cs typeface="Times New Roman" panose="02020603050405020304" pitchFamily="18" charset="0"/>
              </a:rPr>
              <a:t>The development of the Strategic Plan is guided by </a:t>
            </a:r>
            <a:r>
              <a:rPr lang="en-GB" sz="1600" b="1" dirty="0">
                <a:latin typeface="Times New Roman" panose="02020603050405020304" pitchFamily="18" charset="0"/>
                <a:cs typeface="Times New Roman" panose="02020603050405020304" pitchFamily="18" charset="0"/>
              </a:rPr>
              <a:t>four broad principles </a:t>
            </a:r>
            <a:r>
              <a:rPr lang="en-GB" sz="1600" dirty="0">
                <a:latin typeface="Times New Roman" panose="02020603050405020304" pitchFamily="18" charset="0"/>
                <a:cs typeface="Times New Roman" panose="02020603050405020304" pitchFamily="18" charset="0"/>
              </a:rPr>
              <a:t>assumed to be central to the planning effort:</a:t>
            </a:r>
            <a:endParaRPr lang="it-IT" sz="1600" dirty="0">
              <a:latin typeface="Times New Roman" panose="02020603050405020304" pitchFamily="18" charset="0"/>
              <a:cs typeface="Times New Roman" panose="02020603050405020304" pitchFamily="18" charset="0"/>
            </a:endParaRPr>
          </a:p>
          <a:p>
            <a:pPr marL="457200" lvl="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Strategic plan is a </a:t>
            </a:r>
            <a:r>
              <a:rPr lang="en-GB" sz="1600" b="1" dirty="0">
                <a:latin typeface="Times New Roman" panose="02020603050405020304" pitchFamily="18" charset="0"/>
                <a:cs typeface="Times New Roman" panose="02020603050405020304" pitchFamily="18" charset="0"/>
              </a:rPr>
              <a:t>dynamic and flexible process</a:t>
            </a:r>
            <a:endParaRPr lang="it-IT" sz="1600" b="1" dirty="0">
              <a:latin typeface="Times New Roman" panose="02020603050405020304" pitchFamily="18" charset="0"/>
              <a:cs typeface="Times New Roman" panose="02020603050405020304" pitchFamily="18" charset="0"/>
            </a:endParaRPr>
          </a:p>
          <a:p>
            <a:pPr marL="457200" lvl="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Internationalization of university is inherently </a:t>
            </a:r>
            <a:r>
              <a:rPr lang="en-GB" sz="1600" b="1" dirty="0">
                <a:latin typeface="Times New Roman" panose="02020603050405020304" pitchFamily="18" charset="0"/>
                <a:cs typeface="Times New Roman" panose="02020603050405020304" pitchFamily="18" charset="0"/>
              </a:rPr>
              <a:t>a desirable and beneficial process </a:t>
            </a:r>
            <a:r>
              <a:rPr lang="en-GB" sz="1600" dirty="0">
                <a:latin typeface="Times New Roman" panose="02020603050405020304" pitchFamily="18" charset="0"/>
                <a:cs typeface="Times New Roman" panose="02020603050405020304" pitchFamily="18" charset="0"/>
              </a:rPr>
              <a:t>for the entire national community</a:t>
            </a:r>
            <a:endParaRPr lang="it-IT" sz="1600" dirty="0">
              <a:latin typeface="Times New Roman" panose="02020603050405020304" pitchFamily="18" charset="0"/>
              <a:cs typeface="Times New Roman" panose="02020603050405020304" pitchFamily="18" charset="0"/>
            </a:endParaRPr>
          </a:p>
          <a:p>
            <a:pPr marL="457200" lvl="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Internationalization </a:t>
            </a:r>
            <a:r>
              <a:rPr lang="en-GB" sz="1600" b="1" dirty="0">
                <a:latin typeface="Times New Roman" panose="02020603050405020304" pitchFamily="18" charset="0"/>
                <a:cs typeface="Times New Roman" panose="02020603050405020304" pitchFamily="18" charset="0"/>
              </a:rPr>
              <a:t>must be oriented and organized by a unitary action</a:t>
            </a:r>
            <a:r>
              <a:rPr lang="en-GB" sz="1600" dirty="0">
                <a:latin typeface="Times New Roman" panose="02020603050405020304" pitchFamily="18" charset="0"/>
                <a:cs typeface="Times New Roman" panose="02020603050405020304" pitchFamily="18" charset="0"/>
              </a:rPr>
              <a:t> with a strong leadership</a:t>
            </a:r>
            <a:endParaRPr lang="it-IT" sz="1600" dirty="0">
              <a:latin typeface="Times New Roman" panose="02020603050405020304" pitchFamily="18" charset="0"/>
              <a:cs typeface="Times New Roman" panose="02020603050405020304" pitchFamily="18" charset="0"/>
            </a:endParaRPr>
          </a:p>
          <a:p>
            <a:pPr marL="457200" lvl="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Strategic plan </a:t>
            </a:r>
            <a:r>
              <a:rPr lang="en-GB" sz="1600" b="1" dirty="0">
                <a:latin typeface="Times New Roman" panose="02020603050405020304" pitchFamily="18" charset="0"/>
                <a:cs typeface="Times New Roman" panose="02020603050405020304" pitchFamily="18" charset="0"/>
              </a:rPr>
              <a:t>will be strongly supported by all units </a:t>
            </a:r>
            <a:r>
              <a:rPr lang="en-GB" sz="1600" dirty="0">
                <a:latin typeface="Times New Roman" panose="02020603050405020304" pitchFamily="18" charset="0"/>
                <a:cs typeface="Times New Roman" panose="02020603050405020304" pitchFamily="18" charset="0"/>
              </a:rPr>
              <a:t>of university system</a:t>
            </a:r>
            <a:endParaRPr lang="it-IT" sz="16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GB" sz="1600" b="1" dirty="0">
                <a:latin typeface="Times New Roman" panose="02020603050405020304" pitchFamily="18" charset="0"/>
                <a:cs typeface="Times New Roman" panose="02020603050405020304" pitchFamily="18" charset="0"/>
              </a:rPr>
              <a:t>Strategic plan priority areas</a:t>
            </a:r>
            <a:endParaRPr lang="it-IT" sz="1600" b="1" dirty="0">
              <a:latin typeface="Times New Roman" panose="02020603050405020304" pitchFamily="18" charset="0"/>
              <a:cs typeface="Times New Roman" panose="02020603050405020304" pitchFamily="18" charset="0"/>
            </a:endParaRPr>
          </a:p>
          <a:p>
            <a:pPr marL="457200" lvl="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Increase visibility, communication and advocacy for international engagement</a:t>
            </a:r>
            <a:endParaRPr lang="it-IT" sz="1600" dirty="0">
              <a:latin typeface="Times New Roman" panose="02020603050405020304" pitchFamily="18" charset="0"/>
              <a:cs typeface="Times New Roman" panose="02020603050405020304" pitchFamily="18" charset="0"/>
            </a:endParaRPr>
          </a:p>
          <a:p>
            <a:pPr marL="457200" lvl="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Enhance the quality of and expand the options for international learning experiences</a:t>
            </a:r>
            <a:endParaRPr lang="it-IT" sz="1600" dirty="0">
              <a:latin typeface="Times New Roman" panose="02020603050405020304" pitchFamily="18" charset="0"/>
              <a:cs typeface="Times New Roman" panose="02020603050405020304" pitchFamily="18" charset="0"/>
            </a:endParaRPr>
          </a:p>
          <a:p>
            <a:pPr marL="457200" lvl="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Promote international discovery opportunities and research networks</a:t>
            </a:r>
            <a:endParaRPr lang="it-IT" sz="1600" dirty="0">
              <a:latin typeface="Times New Roman" panose="02020603050405020304" pitchFamily="18" charset="0"/>
              <a:cs typeface="Times New Roman" panose="02020603050405020304" pitchFamily="18" charset="0"/>
            </a:endParaRPr>
          </a:p>
          <a:p>
            <a:pPr marL="457200" lvl="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Strengthen and make widely known the activities of IROs</a:t>
            </a:r>
            <a:endParaRPr lang="it-IT" sz="1600" dirty="0">
              <a:latin typeface="Times New Roman" panose="02020603050405020304" pitchFamily="18" charset="0"/>
              <a:cs typeface="Times New Roman" panose="02020603050405020304" pitchFamily="18" charset="0"/>
            </a:endParaRPr>
          </a:p>
          <a:p>
            <a:pPr marL="457200" indent="-457200" algn="just">
              <a:lnSpc>
                <a:spcPct val="100000"/>
              </a:lnSpc>
              <a:spcBef>
                <a:spcPts val="300"/>
              </a:spcBef>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Objectives, strategies and indicators: key objectives provide a framework for strategic plan implementation. Objectives are connected to strategies</a:t>
            </a:r>
            <a:endParaRPr lang="it-IT" sz="16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E2E11FC8-CC37-4829-B15A-4710B087B488}"/>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668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5C121-B7C3-8E4E-9CD6-C78E525E4C3A}"/>
              </a:ext>
            </a:extLst>
          </p:cNvPr>
          <p:cNvSpPr>
            <a:spLocks noGrp="1"/>
          </p:cNvSpPr>
          <p:nvPr>
            <p:ph type="ctrTitle"/>
          </p:nvPr>
        </p:nvSpPr>
        <p:spPr>
          <a:xfrm>
            <a:off x="652617" y="945865"/>
            <a:ext cx="6858000" cy="477837"/>
          </a:xfrm>
        </p:spPr>
        <p:txBody>
          <a:bodyPr>
            <a:normAutofit/>
          </a:bodyPr>
          <a:lstStyle/>
          <a:p>
            <a:pPr algn="l"/>
            <a:r>
              <a:rPr lang="it-IT" sz="2800" b="1" dirty="0">
                <a:latin typeface="Times New Roman" panose="02020603050405020304" pitchFamily="18" charset="0"/>
                <a:cs typeface="Times New Roman" panose="02020603050405020304" pitchFamily="18" charset="0"/>
              </a:rPr>
              <a:t>Strategic </a:t>
            </a:r>
            <a:r>
              <a:rPr lang="it-IT" sz="2800" b="1" dirty="0" err="1">
                <a:latin typeface="Times New Roman" panose="02020603050405020304" pitchFamily="18" charset="0"/>
                <a:cs typeface="Times New Roman" panose="02020603050405020304" pitchFamily="18" charset="0"/>
              </a:rPr>
              <a:t>Goals</a:t>
            </a:r>
            <a:r>
              <a:rPr lang="it-IT" sz="2800" b="1" dirty="0">
                <a:latin typeface="Times New Roman" panose="02020603050405020304" pitchFamily="18" charset="0"/>
                <a:cs typeface="Times New Roman" panose="02020603050405020304" pitchFamily="18" charset="0"/>
              </a:rPr>
              <a:t> (1)</a:t>
            </a:r>
          </a:p>
        </p:txBody>
      </p:sp>
      <p:sp>
        <p:nvSpPr>
          <p:cNvPr id="3" name="Sottotitolo 2">
            <a:extLst>
              <a:ext uri="{FF2B5EF4-FFF2-40B4-BE49-F238E27FC236}">
                <a16:creationId xmlns:a16="http://schemas.microsoft.com/office/drawing/2014/main" id="{D602F281-991D-9446-8CAE-84FB658B25E7}"/>
              </a:ext>
            </a:extLst>
          </p:cNvPr>
          <p:cNvSpPr>
            <a:spLocks noGrp="1"/>
          </p:cNvSpPr>
          <p:nvPr>
            <p:ph type="subTitle" idx="1"/>
          </p:nvPr>
        </p:nvSpPr>
        <p:spPr>
          <a:xfrm>
            <a:off x="1143000" y="1700760"/>
            <a:ext cx="6858000" cy="3557040"/>
          </a:xfrm>
        </p:spPr>
        <p:txBody>
          <a:bodyPr/>
          <a:lstStyle/>
          <a:p>
            <a:pPr algn="just"/>
            <a:r>
              <a:rPr lang="it-IT" sz="2400" i="1" dirty="0">
                <a:latin typeface="Times New Roman" panose="02020603050405020304" pitchFamily="18" charset="0"/>
                <a:cs typeface="Times New Roman" panose="02020603050405020304" pitchFamily="18" charset="0"/>
              </a:rPr>
              <a:t>The general </a:t>
            </a:r>
            <a:r>
              <a:rPr lang="it-IT" sz="2400" i="1" dirty="0" err="1">
                <a:latin typeface="Times New Roman" panose="02020603050405020304" pitchFamily="18" charset="0"/>
                <a:cs typeface="Times New Roman" panose="02020603050405020304" pitchFamily="18" charset="0"/>
              </a:rPr>
              <a:t>anticipated</a:t>
            </a:r>
            <a:r>
              <a:rPr lang="it-IT" sz="2400" i="1" dirty="0">
                <a:latin typeface="Times New Roman" panose="02020603050405020304" pitchFamily="18" charset="0"/>
                <a:cs typeface="Times New Roman" panose="02020603050405020304" pitchFamily="18" charset="0"/>
              </a:rPr>
              <a:t> </a:t>
            </a:r>
            <a:r>
              <a:rPr lang="it-IT" sz="2400" i="1" dirty="0" err="1">
                <a:latin typeface="Times New Roman" panose="02020603050405020304" pitchFamily="18" charset="0"/>
                <a:cs typeface="Times New Roman" panose="02020603050405020304" pitchFamily="18" charset="0"/>
              </a:rPr>
              <a:t>results</a:t>
            </a:r>
            <a:r>
              <a:rPr lang="it-IT" sz="2400" i="1" dirty="0">
                <a:latin typeface="Times New Roman" panose="02020603050405020304" pitchFamily="18" charset="0"/>
                <a:cs typeface="Times New Roman" panose="02020603050405020304" pitchFamily="18" charset="0"/>
              </a:rPr>
              <a:t> of </a:t>
            </a:r>
            <a:r>
              <a:rPr lang="it-IT" sz="2400" i="1" dirty="0" err="1">
                <a:latin typeface="Times New Roman" panose="02020603050405020304" pitchFamily="18" charset="0"/>
                <a:cs typeface="Times New Roman" panose="02020603050405020304" pitchFamily="18" charset="0"/>
              </a:rPr>
              <a:t>internationalization</a:t>
            </a:r>
            <a:endParaRPr lang="it-IT" sz="2400" i="1" dirty="0">
              <a:latin typeface="Times New Roman" panose="02020603050405020304" pitchFamily="18" charset="0"/>
              <a:cs typeface="Times New Roman" panose="02020603050405020304" pitchFamily="18" charset="0"/>
            </a:endParaRPr>
          </a:p>
          <a:p>
            <a:pPr algn="just"/>
            <a:r>
              <a:rPr lang="it-IT" sz="2400" dirty="0" err="1">
                <a:latin typeface="Times New Roman" panose="02020603050405020304" pitchFamily="18" charset="0"/>
                <a:cs typeface="Times New Roman" panose="02020603050405020304" pitchFamily="18" charset="0"/>
              </a:rPr>
              <a:t>Examples</a:t>
            </a:r>
            <a:r>
              <a:rPr lang="it-IT" sz="2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To </a:t>
            </a:r>
            <a:r>
              <a:rPr lang="it-IT" sz="2400" dirty="0" err="1">
                <a:latin typeface="Times New Roman" panose="02020603050405020304" pitchFamily="18" charset="0"/>
                <a:cs typeface="Times New Roman" panose="02020603050405020304" pitchFamily="18" charset="0"/>
              </a:rPr>
              <a:t>extend</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international</a:t>
            </a:r>
            <a:r>
              <a:rPr lang="it-IT" sz="2400" dirty="0">
                <a:latin typeface="Times New Roman" panose="02020603050405020304" pitchFamily="18" charset="0"/>
                <a:cs typeface="Times New Roman" panose="02020603050405020304" pitchFamily="18" charset="0"/>
              </a:rPr>
              <a:t> partnership</a:t>
            </a:r>
          </a:p>
          <a:p>
            <a:pPr marL="285750" indent="-285750" algn="just">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To </a:t>
            </a:r>
            <a:r>
              <a:rPr lang="it-IT" sz="2400" dirty="0" err="1">
                <a:latin typeface="Times New Roman" panose="02020603050405020304" pitchFamily="18" charset="0"/>
                <a:cs typeface="Times New Roman" panose="02020603050405020304" pitchFamily="18" charset="0"/>
              </a:rPr>
              <a:t>increase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international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visibility</a:t>
            </a:r>
            <a:r>
              <a:rPr lang="it-IT" sz="2400" dirty="0">
                <a:latin typeface="Times New Roman" panose="02020603050405020304" pitchFamily="18" charset="0"/>
                <a:cs typeface="Times New Roman" panose="02020603050405020304" pitchFamily="18" charset="0"/>
              </a:rPr>
              <a:t> (i.e. </a:t>
            </a:r>
            <a:r>
              <a:rPr lang="it-IT" sz="2400" dirty="0" err="1">
                <a:latin typeface="Times New Roman" panose="02020603050405020304" pitchFamily="18" charset="0"/>
                <a:cs typeface="Times New Roman" panose="02020603050405020304" pitchFamily="18" charset="0"/>
              </a:rPr>
              <a:t>rankings</a:t>
            </a:r>
            <a:r>
              <a:rPr lang="it-IT" sz="2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To </a:t>
            </a:r>
            <a:r>
              <a:rPr lang="it-IT" sz="2400" dirty="0" err="1">
                <a:latin typeface="Times New Roman" panose="02020603050405020304" pitchFamily="18" charset="0"/>
                <a:cs typeface="Times New Roman" panose="02020603050405020304" pitchFamily="18" charset="0"/>
              </a:rPr>
              <a:t>enhance</a:t>
            </a:r>
            <a:r>
              <a:rPr lang="it-IT" sz="2400" dirty="0">
                <a:latin typeface="Times New Roman" panose="02020603050405020304" pitchFamily="18" charset="0"/>
                <a:cs typeface="Times New Roman" panose="02020603050405020304" pitchFamily="18" charset="0"/>
              </a:rPr>
              <a:t> the </a:t>
            </a:r>
            <a:r>
              <a:rPr lang="it-IT" sz="2400" dirty="0" err="1">
                <a:latin typeface="Times New Roman" panose="02020603050405020304" pitchFamily="18" charset="0"/>
                <a:cs typeface="Times New Roman" panose="02020603050405020304" pitchFamily="18" charset="0"/>
              </a:rPr>
              <a:t>quality</a:t>
            </a:r>
            <a:r>
              <a:rPr lang="it-IT" sz="2400" dirty="0">
                <a:latin typeface="Times New Roman" panose="02020603050405020304" pitchFamily="18" charset="0"/>
                <a:cs typeface="Times New Roman" panose="02020603050405020304" pitchFamily="18" charset="0"/>
              </a:rPr>
              <a:t> of </a:t>
            </a:r>
            <a:r>
              <a:rPr lang="it-IT" sz="2400" dirty="0" err="1">
                <a:latin typeface="Times New Roman" panose="02020603050405020304" pitchFamily="18" charset="0"/>
                <a:cs typeface="Times New Roman" panose="02020603050405020304" pitchFamily="18" charset="0"/>
              </a:rPr>
              <a:t>research</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education</a:t>
            </a:r>
            <a:endParaRPr lang="it-IT"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To </a:t>
            </a:r>
            <a:r>
              <a:rPr lang="it-IT" sz="2400" dirty="0" err="1">
                <a:latin typeface="Times New Roman" panose="02020603050405020304" pitchFamily="18" charset="0"/>
                <a:cs typeface="Times New Roman" panose="02020603050405020304" pitchFamily="18" charset="0"/>
              </a:rPr>
              <a:t>build</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organizational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structures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supporting</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internationalization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processes</a:t>
            </a:r>
            <a:endParaRPr lang="it-IT" sz="24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D100BB78-DA11-491E-A0BF-A085DD3D47C6}"/>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43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835227-1048-8F47-9EFC-DEE0500D7C3E}"/>
              </a:ext>
            </a:extLst>
          </p:cNvPr>
          <p:cNvSpPr>
            <a:spLocks noGrp="1"/>
          </p:cNvSpPr>
          <p:nvPr>
            <p:ph type="ctrTitle"/>
          </p:nvPr>
        </p:nvSpPr>
        <p:spPr>
          <a:xfrm>
            <a:off x="655242" y="1052670"/>
            <a:ext cx="6858000" cy="362367"/>
          </a:xfrm>
        </p:spPr>
        <p:txBody>
          <a:bodyPr>
            <a:noAutofit/>
          </a:bodyPr>
          <a:lstStyle/>
          <a:p>
            <a:pPr algn="l"/>
            <a:r>
              <a:rPr lang="it-IT" sz="2800" b="1" dirty="0">
                <a:latin typeface="Times New Roman" panose="02020603050405020304" pitchFamily="18" charset="0"/>
                <a:cs typeface="Times New Roman" panose="02020603050405020304" pitchFamily="18" charset="0"/>
              </a:rPr>
              <a:t>Strategic </a:t>
            </a:r>
            <a:r>
              <a:rPr lang="it-IT" sz="2800" b="1" dirty="0" err="1">
                <a:latin typeface="Times New Roman" panose="02020603050405020304" pitchFamily="18" charset="0"/>
                <a:cs typeface="Times New Roman" panose="02020603050405020304" pitchFamily="18" charset="0"/>
              </a:rPr>
              <a:t>Goals</a:t>
            </a:r>
            <a:r>
              <a:rPr lang="it-IT" sz="2800" b="1" dirty="0">
                <a:latin typeface="Times New Roman" panose="02020603050405020304" pitchFamily="18" charset="0"/>
                <a:cs typeface="Times New Roman" panose="02020603050405020304" pitchFamily="18" charset="0"/>
              </a:rPr>
              <a:t> (2)</a:t>
            </a:r>
            <a:endParaRPr lang="it-IT" sz="28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B7A7ABC4-230F-F14F-BF08-15F25768D706}"/>
              </a:ext>
            </a:extLst>
          </p:cNvPr>
          <p:cNvSpPr>
            <a:spLocks noGrp="1"/>
          </p:cNvSpPr>
          <p:nvPr>
            <p:ph type="subTitle" idx="1"/>
          </p:nvPr>
        </p:nvSpPr>
        <p:spPr>
          <a:xfrm>
            <a:off x="1143000" y="1556740"/>
            <a:ext cx="6858000" cy="3701060"/>
          </a:xfrm>
        </p:spPr>
        <p:txBody>
          <a:bodyPr>
            <a:normAutofit/>
          </a:bodyPr>
          <a:lstStyle/>
          <a:p>
            <a:pPr algn="just"/>
            <a:r>
              <a:rPr lang="it-IT" sz="2000" i="1" dirty="0" err="1">
                <a:latin typeface="Times New Roman" panose="02020603050405020304" pitchFamily="18" charset="0"/>
                <a:cs typeface="Times New Roman" panose="02020603050405020304" pitchFamily="18" charset="0"/>
              </a:rPr>
              <a:t>Main</a:t>
            </a:r>
            <a:r>
              <a:rPr lang="it-IT" sz="2000" i="1" dirty="0">
                <a:latin typeface="Times New Roman" panose="02020603050405020304" pitchFamily="18" charset="0"/>
                <a:cs typeface="Times New Roman" panose="02020603050405020304" pitchFamily="18" charset="0"/>
              </a:rPr>
              <a:t> </a:t>
            </a:r>
            <a:r>
              <a:rPr lang="it-IT" sz="2000" i="1" dirty="0" err="1">
                <a:latin typeface="Times New Roman" panose="02020603050405020304" pitchFamily="18" charset="0"/>
                <a:cs typeface="Times New Roman" panose="02020603050405020304" pitchFamily="18" charset="0"/>
              </a:rPr>
              <a:t>components</a:t>
            </a:r>
            <a:r>
              <a:rPr lang="it-IT" sz="2000" i="1" dirty="0">
                <a:latin typeface="Times New Roman" panose="02020603050405020304" pitchFamily="18" charset="0"/>
                <a:cs typeface="Times New Roman" panose="02020603050405020304" pitchFamily="18" charset="0"/>
              </a:rPr>
              <a:t> of SP on </a:t>
            </a:r>
            <a:r>
              <a:rPr lang="it-IT" sz="2000" i="1" dirty="0" err="1">
                <a:latin typeface="Times New Roman" panose="02020603050405020304" pitchFamily="18" charset="0"/>
                <a:cs typeface="Times New Roman" panose="02020603050405020304" pitchFamily="18" charset="0"/>
              </a:rPr>
              <a:t>internationalization</a:t>
            </a:r>
            <a:endParaRPr lang="it-IT" sz="2000" i="1"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International </a:t>
            </a:r>
            <a:r>
              <a:rPr lang="it-IT" sz="2000" dirty="0" err="1">
                <a:latin typeface="Times New Roman" panose="02020603050405020304" pitchFamily="18" charset="0"/>
                <a:cs typeface="Times New Roman" panose="02020603050405020304" pitchFamily="18" charset="0"/>
              </a:rPr>
              <a:t>mobility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students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academic</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administrative</a:t>
            </a:r>
            <a:r>
              <a:rPr lang="it-IT" sz="2000" dirty="0">
                <a:latin typeface="Times New Roman" panose="02020603050405020304" pitchFamily="18" charset="0"/>
                <a:cs typeface="Times New Roman" panose="02020603050405020304" pitchFamily="18" charset="0"/>
              </a:rPr>
              <a:t> staff)</a:t>
            </a:r>
          </a:p>
          <a:p>
            <a:pPr algn="just"/>
            <a:r>
              <a:rPr lang="it-IT" sz="2000" dirty="0">
                <a:latin typeface="Times New Roman" panose="02020603050405020304" pitchFamily="18" charset="0"/>
                <a:cs typeface="Times New Roman" panose="02020603050405020304" pitchFamily="18" charset="0"/>
              </a:rPr>
              <a:t>Curriculum </a:t>
            </a:r>
            <a:r>
              <a:rPr lang="it-IT" sz="2000" dirty="0" err="1">
                <a:latin typeface="Times New Roman" panose="02020603050405020304" pitchFamily="18" charset="0"/>
                <a:cs typeface="Times New Roman" panose="02020603050405020304" pitchFamily="18" charset="0"/>
              </a:rPr>
              <a:t>development</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Joint and double </a:t>
            </a:r>
            <a:r>
              <a:rPr lang="it-IT" sz="2000" dirty="0" err="1">
                <a:latin typeface="Times New Roman" panose="02020603050405020304" pitchFamily="18" charset="0"/>
                <a:cs typeface="Times New Roman" panose="02020603050405020304" pitchFamily="18" charset="0"/>
              </a:rPr>
              <a:t>degrees</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International </a:t>
            </a:r>
            <a:r>
              <a:rPr lang="it-IT" sz="2000" dirty="0" err="1">
                <a:latin typeface="Times New Roman" panose="02020603050405020304" pitchFamily="18" charset="0"/>
                <a:cs typeface="Times New Roman" panose="02020603050405020304" pitchFamily="18" charset="0"/>
              </a:rPr>
              <a:t>students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recruitment</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International marketing and promotion</a:t>
            </a:r>
          </a:p>
          <a:p>
            <a:pPr algn="just"/>
            <a:r>
              <a:rPr lang="it-IT" sz="2000" dirty="0" err="1">
                <a:latin typeface="Times New Roman" panose="02020603050405020304" pitchFamily="18" charset="0"/>
                <a:cs typeface="Times New Roman" panose="02020603050405020304" pitchFamily="18" charset="0"/>
              </a:rPr>
              <a:t>Internationalization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at</a:t>
            </a:r>
            <a:r>
              <a:rPr lang="it-IT" sz="2000" dirty="0">
                <a:latin typeface="Times New Roman" panose="02020603050405020304" pitchFamily="18" charset="0"/>
                <a:cs typeface="Times New Roman" panose="02020603050405020304" pitchFamily="18" charset="0"/>
              </a:rPr>
              <a:t> home</a:t>
            </a:r>
          </a:p>
          <a:p>
            <a:pPr algn="just"/>
            <a:r>
              <a:rPr lang="it-IT" sz="2000" dirty="0">
                <a:latin typeface="Times New Roman" panose="02020603050405020304" pitchFamily="18" charset="0"/>
                <a:cs typeface="Times New Roman" panose="02020603050405020304" pitchFamily="18" charset="0"/>
              </a:rPr>
              <a:t>International </a:t>
            </a:r>
            <a:r>
              <a:rPr lang="it-IT" sz="2000" dirty="0" err="1">
                <a:latin typeface="Times New Roman" panose="02020603050405020304" pitchFamily="18" charset="0"/>
                <a:cs typeface="Times New Roman" panose="02020603050405020304" pitchFamily="18" charset="0"/>
              </a:rPr>
              <a:t>research</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cooperation</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International networks and partnership</a:t>
            </a:r>
          </a:p>
        </p:txBody>
      </p:sp>
      <p:sp>
        <p:nvSpPr>
          <p:cNvPr id="4" name="Foliennummernplatzhalter 2">
            <a:extLst>
              <a:ext uri="{FF2B5EF4-FFF2-40B4-BE49-F238E27FC236}">
                <a16:creationId xmlns:a16="http://schemas.microsoft.com/office/drawing/2014/main" id="{8F1D4A54-2086-41AE-99EC-4834788D782E}"/>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57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11450" y="692620"/>
            <a:ext cx="7561050" cy="864120"/>
          </a:xfrm>
        </p:spPr>
        <p:txBody>
          <a:bodyPr lIns="72000" tIns="72000" bIns="72000" anchor="ctr" anchorCtr="1">
            <a:noAutofit/>
          </a:bodyPr>
          <a:lstStyle/>
          <a:p>
            <a:pPr algn="l">
              <a:lnSpc>
                <a:spcPct val="100000"/>
              </a:lnSpc>
            </a:pPr>
            <a:br>
              <a:rPr lang="de-DE" sz="2000" b="1" i="1" dirty="0">
                <a:solidFill>
                  <a:schemeClr val="accent1">
                    <a:lumMod val="50000"/>
                  </a:schemeClr>
                </a:solidFill>
                <a:effectLst>
                  <a:outerShdw blurRad="38100" dist="38100" dir="2700000" algn="tl">
                    <a:srgbClr val="000000">
                      <a:alpha val="43137"/>
                    </a:srgbClr>
                  </a:outerShdw>
                </a:effectLst>
              </a:rPr>
            </a:br>
            <a:r>
              <a:rPr lang="en-US" sz="2800" b="1" dirty="0">
                <a:latin typeface="Times New Roman" panose="02020603050405020304" pitchFamily="18" charset="0"/>
                <a:cs typeface="Times New Roman" panose="02020603050405020304" pitchFamily="18" charset="0"/>
              </a:rPr>
              <a:t>Relevance of internationalization in universities</a:t>
            </a:r>
            <a:br>
              <a:rPr lang="it-IT" sz="2400" dirty="0"/>
            </a:br>
            <a:endParaRPr lang="de-DE" sz="2400" b="1" i="1" dirty="0">
              <a:solidFill>
                <a:schemeClr val="accent1">
                  <a:lumMod val="50000"/>
                </a:schemeClr>
              </a:solidFill>
              <a:effectLst>
                <a:outerShdw blurRad="38100" dist="38100" dir="2700000" algn="tl">
                  <a:srgbClr val="000000">
                    <a:alpha val="43137"/>
                  </a:srgbClr>
                </a:outerShdw>
              </a:effectLst>
            </a:endParaRPr>
          </a:p>
        </p:txBody>
      </p:sp>
      <p:sp>
        <p:nvSpPr>
          <p:cNvPr id="3" name="Foliennummernplatzhalt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4" name="Sottotitolo 3">
            <a:extLst>
              <a:ext uri="{FF2B5EF4-FFF2-40B4-BE49-F238E27FC236}">
                <a16:creationId xmlns:a16="http://schemas.microsoft.com/office/drawing/2014/main" id="{9E3454AC-7DED-4F6B-B087-2D0140268791}"/>
              </a:ext>
            </a:extLst>
          </p:cNvPr>
          <p:cNvSpPr>
            <a:spLocks noGrp="1"/>
          </p:cNvSpPr>
          <p:nvPr>
            <p:ph type="subTitle" idx="1"/>
          </p:nvPr>
        </p:nvSpPr>
        <p:spPr>
          <a:xfrm>
            <a:off x="665457" y="1772770"/>
            <a:ext cx="7813085" cy="4154984"/>
          </a:xfrm>
        </p:spPr>
        <p:txBody>
          <a:bodyPr wrap="square">
            <a:spAutoFit/>
          </a:bodyPr>
          <a:lstStyle/>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Over past few years, </a:t>
            </a:r>
            <a:r>
              <a:rPr lang="en-US" sz="2400" dirty="0" err="1">
                <a:latin typeface="Times New Roman" panose="02020603050405020304" pitchFamily="18" charset="0"/>
                <a:cs typeface="Times New Roman" panose="02020603050405020304" pitchFamily="18" charset="0"/>
              </a:rPr>
              <a:t>HEIs</a:t>
            </a:r>
            <a:r>
              <a:rPr lang="en-US" sz="2400" dirty="0">
                <a:latin typeface="Times New Roman" panose="02020603050405020304" pitchFamily="18" charset="0"/>
                <a:cs typeface="Times New Roman" panose="02020603050405020304" pitchFamily="18" charset="0"/>
              </a:rPr>
              <a:t> have undergone various changes, mainly conditioned by society demands. Other factors that are gaining in importance in HE systems are increasing demands to improve </a:t>
            </a:r>
            <a:r>
              <a:rPr lang="en-US" sz="2400" b="1" dirty="0">
                <a:latin typeface="Times New Roman" panose="02020603050405020304" pitchFamily="18" charset="0"/>
                <a:cs typeface="Times New Roman" panose="02020603050405020304" pitchFamily="18" charset="0"/>
              </a:rPr>
              <a:t>quality,</a:t>
            </a:r>
            <a:r>
              <a:rPr lang="en-US" sz="2400" dirty="0">
                <a:latin typeface="Times New Roman" panose="02020603050405020304" pitchFamily="18" charset="0"/>
                <a:cs typeface="Times New Roman" panose="02020603050405020304" pitchFamily="18" charset="0"/>
              </a:rPr>
              <a:t> the globalization of </a:t>
            </a:r>
            <a:r>
              <a:rPr lang="en-US" sz="2400" b="1" dirty="0">
                <a:latin typeface="Times New Roman" panose="02020603050405020304" pitchFamily="18" charset="0"/>
                <a:cs typeface="Times New Roman" panose="02020603050405020304" pitchFamily="18" charset="0"/>
              </a:rPr>
              <a:t>knowledge</a:t>
            </a:r>
            <a:r>
              <a:rPr lang="en-US" sz="2400" dirty="0">
                <a:latin typeface="Times New Roman" panose="02020603050405020304" pitchFamily="18" charset="0"/>
                <a:cs typeface="Times New Roman" panose="02020603050405020304" pitchFamily="18" charset="0"/>
              </a:rPr>
              <a:t> and the increase in the c</a:t>
            </a:r>
            <a:r>
              <a:rPr lang="en-US" sz="2400" b="1" dirty="0">
                <a:latin typeface="Times New Roman" panose="02020603050405020304" pitchFamily="18" charset="0"/>
                <a:cs typeface="Times New Roman" panose="02020603050405020304" pitchFamily="18" charset="0"/>
              </a:rPr>
              <a:t>ompetitiveness</a:t>
            </a:r>
            <a:r>
              <a:rPr lang="en-US" sz="2400" dirty="0">
                <a:latin typeface="Times New Roman" panose="02020603050405020304" pitchFamily="18" charset="0"/>
                <a:cs typeface="Times New Roman" panose="02020603050405020304" pitchFamily="18" charset="0"/>
              </a:rPr>
              <a:t> at national and international levels. In particular, internationality currently plays a key role in </a:t>
            </a:r>
            <a:r>
              <a:rPr lang="en-US" sz="2400" dirty="0" err="1">
                <a:latin typeface="Times New Roman" panose="02020603050405020304" pitchFamily="18" charset="0"/>
                <a:cs typeface="Times New Roman" panose="02020603050405020304" pitchFamily="18" charset="0"/>
              </a:rPr>
              <a:t>HEIs</a:t>
            </a:r>
            <a:r>
              <a:rPr lang="en-US" sz="2400" dirty="0">
                <a:latin typeface="Times New Roman" panose="02020603050405020304" pitchFamily="18" charset="0"/>
                <a:cs typeface="Times New Roman" panose="02020603050405020304" pitchFamily="18" charset="0"/>
              </a:rPr>
              <a:t> and within the overall context of HE policies. Graduates increasingly have to find their way and present themselves in a global job market. Internationalization is one of the most important values to be taken into account when referring to universities' performance and position in rankings. </a:t>
            </a:r>
            <a:endParaRPr lang="es-ES" sz="24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49559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A89038-64EF-D445-BC15-75956BA5194D}"/>
              </a:ext>
            </a:extLst>
          </p:cNvPr>
          <p:cNvSpPr>
            <a:spLocks noGrp="1"/>
          </p:cNvSpPr>
          <p:nvPr>
            <p:ph type="ctrTitle"/>
          </p:nvPr>
        </p:nvSpPr>
        <p:spPr>
          <a:xfrm>
            <a:off x="596808" y="980660"/>
            <a:ext cx="6858000" cy="477837"/>
          </a:xfrm>
        </p:spPr>
        <p:txBody>
          <a:bodyPr>
            <a:normAutofit/>
          </a:bodyPr>
          <a:lstStyle/>
          <a:p>
            <a:pPr algn="l"/>
            <a:r>
              <a:rPr lang="it-IT" sz="2800" b="1" dirty="0">
                <a:latin typeface="Times New Roman" panose="02020603050405020304" pitchFamily="18" charset="0"/>
                <a:cs typeface="Times New Roman" panose="02020603050405020304" pitchFamily="18" charset="0"/>
              </a:rPr>
              <a:t>SMART </a:t>
            </a:r>
            <a:r>
              <a:rPr lang="it-IT" sz="2800" b="1" dirty="0" err="1">
                <a:latin typeface="Times New Roman" panose="02020603050405020304" pitchFamily="18" charset="0"/>
                <a:cs typeface="Times New Roman" panose="02020603050405020304" pitchFamily="18" charset="0"/>
              </a:rPr>
              <a:t>Objectives</a:t>
            </a:r>
            <a:endParaRPr lang="it-IT" sz="28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46DB0E92-7CE5-FC41-B7F7-CDD16684331E}"/>
              </a:ext>
            </a:extLst>
          </p:cNvPr>
          <p:cNvSpPr>
            <a:spLocks noGrp="1"/>
          </p:cNvSpPr>
          <p:nvPr>
            <p:ph type="subTitle" idx="1"/>
          </p:nvPr>
        </p:nvSpPr>
        <p:spPr>
          <a:xfrm>
            <a:off x="1143000" y="1600200"/>
            <a:ext cx="6858000" cy="3657600"/>
          </a:xfrm>
        </p:spPr>
        <p:txBody>
          <a:bodyPr>
            <a:noAutofit/>
          </a:bodyPr>
          <a:lstStyle/>
          <a:p>
            <a:pPr algn="just"/>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specific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accomplishments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efforts</a:t>
            </a:r>
            <a:r>
              <a:rPr lang="it-IT" dirty="0">
                <a:latin typeface="Times New Roman" panose="02020603050405020304" pitchFamily="18" charset="0"/>
                <a:cs typeface="Times New Roman" panose="02020603050405020304" pitchFamily="18" charset="0"/>
              </a:rPr>
              <a:t> or </a:t>
            </a:r>
            <a:r>
              <a:rPr lang="it-IT" dirty="0" err="1">
                <a:latin typeface="Times New Roman" panose="02020603050405020304" pitchFamily="18" charset="0"/>
                <a:cs typeface="Times New Roman" panose="02020603050405020304" pitchFamily="18" charset="0"/>
              </a:rPr>
              <a:t>activities</a:t>
            </a:r>
            <a:r>
              <a:rPr lang="it-IT" dirty="0">
                <a:latin typeface="Times New Roman" panose="02020603050405020304" pitchFamily="18" charset="0"/>
                <a:cs typeface="Times New Roman" panose="02020603050405020304" pitchFamily="18" charset="0"/>
              </a:rPr>
              <a:t> are </a:t>
            </a:r>
            <a:r>
              <a:rPr lang="it-IT" dirty="0" err="1">
                <a:latin typeface="Times New Roman" panose="02020603050405020304" pitchFamily="18" charset="0"/>
                <a:cs typeface="Times New Roman" panose="02020603050405020304" pitchFamily="18" charset="0"/>
              </a:rPr>
              <a:t>aimed</a:t>
            </a:r>
            <a:r>
              <a:rPr lang="it-IT" dirty="0">
                <a:latin typeface="Times New Roman" panose="02020603050405020304" pitchFamily="18" charset="0"/>
                <a:cs typeface="Times New Roman" panose="02020603050405020304" pitchFamily="18" charset="0"/>
              </a:rPr>
              <a:t> to.</a:t>
            </a:r>
          </a:p>
          <a:p>
            <a:pPr algn="just"/>
            <a:r>
              <a:rPr lang="it-IT" b="1" dirty="0" err="1">
                <a:latin typeface="Times New Roman" panose="02020603050405020304" pitchFamily="18" charset="0"/>
                <a:cs typeface="Times New Roman" panose="02020603050405020304" pitchFamily="18" charset="0"/>
              </a:rPr>
              <a:t>Examples</a:t>
            </a:r>
            <a:endParaRPr lang="it-IT" b="1"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Delivery of </a:t>
            </a:r>
            <a:r>
              <a:rPr lang="it-IT" dirty="0" err="1">
                <a:latin typeface="Times New Roman" panose="02020603050405020304" pitchFamily="18" charset="0"/>
                <a:cs typeface="Times New Roman" panose="02020603050405020304" pitchFamily="18" charset="0"/>
              </a:rPr>
              <a:t>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least</a:t>
            </a:r>
            <a:r>
              <a:rPr lang="it-IT" dirty="0">
                <a:latin typeface="Times New Roman" panose="02020603050405020304" pitchFamily="18" charset="0"/>
                <a:cs typeface="Times New Roman" panose="02020603050405020304" pitchFamily="18" charset="0"/>
              </a:rPr>
              <a:t> x </a:t>
            </a:r>
            <a:r>
              <a:rPr lang="it-IT" dirty="0" err="1">
                <a:latin typeface="Times New Roman" panose="02020603050405020304" pitchFamily="18" charset="0"/>
                <a:cs typeface="Times New Roman" panose="02020603050405020304" pitchFamily="18" charset="0"/>
              </a:rPr>
              <a:t>courses</a:t>
            </a:r>
            <a:r>
              <a:rPr lang="it-IT" dirty="0">
                <a:latin typeface="Times New Roman" panose="02020603050405020304" pitchFamily="18" charset="0"/>
                <a:cs typeface="Times New Roman" panose="02020603050405020304" pitchFamily="18" charset="0"/>
              </a:rPr>
              <a:t> in English by </a:t>
            </a:r>
            <a:r>
              <a:rPr lang="it-IT" dirty="0" err="1">
                <a:latin typeface="Times New Roman" panose="02020603050405020304" pitchFamily="18" charset="0"/>
                <a:cs typeface="Times New Roman" panose="02020603050405020304" pitchFamily="18" charset="0"/>
              </a:rPr>
              <a:t>Autumn</a:t>
            </a:r>
            <a:r>
              <a:rPr lang="it-IT" dirty="0">
                <a:latin typeface="Times New Roman" panose="02020603050405020304" pitchFamily="18" charset="0"/>
                <a:cs typeface="Times New Roman" panose="02020603050405020304" pitchFamily="18" charset="0"/>
              </a:rPr>
              <a:t> XY (2021?)</a:t>
            </a:r>
          </a:p>
          <a:p>
            <a:pPr algn="just"/>
            <a:r>
              <a:rPr lang="it-IT" dirty="0" err="1">
                <a:latin typeface="Times New Roman" panose="02020603050405020304" pitchFamily="18" charset="0"/>
                <a:cs typeface="Times New Roman" panose="02020603050405020304" pitchFamily="18" charset="0"/>
              </a:rPr>
              <a:t>Increase</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number</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foreign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students</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yy</a:t>
            </a:r>
            <a:r>
              <a:rPr lang="it-IT" dirty="0">
                <a:latin typeface="Times New Roman" panose="02020603050405020304" pitchFamily="18" charset="0"/>
                <a:cs typeface="Times New Roman" panose="02020603050405020304" pitchFamily="18" charset="0"/>
              </a:rPr>
              <a:t> (10%?)</a:t>
            </a:r>
          </a:p>
          <a:p>
            <a:pPr algn="just"/>
            <a:r>
              <a:rPr lang="it-IT" dirty="0" err="1">
                <a:latin typeface="Times New Roman" panose="02020603050405020304" pitchFamily="18" charset="0"/>
                <a:cs typeface="Times New Roman" panose="02020603050405020304" pitchFamily="18" charset="0"/>
              </a:rPr>
              <a:t>Increase</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number</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Faculty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members</a:t>
            </a:r>
            <a:r>
              <a:rPr lang="it-IT" dirty="0">
                <a:latin typeface="Times New Roman" panose="02020603050405020304" pitchFamily="18" charset="0"/>
                <a:cs typeface="Times New Roman" panose="02020603050405020304" pitchFamily="18" charset="0"/>
              </a:rPr>
              <a:t> with medium or long </a:t>
            </a:r>
            <a:r>
              <a:rPr lang="it-IT" dirty="0" err="1">
                <a:latin typeface="Times New Roman" panose="02020603050405020304" pitchFamily="18" charset="0"/>
                <a:cs typeface="Times New Roman" panose="02020603050405020304" pitchFamily="18" charset="0"/>
              </a:rPr>
              <a:t>term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experience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abroad</a:t>
            </a:r>
            <a:r>
              <a:rPr lang="it-IT" dirty="0">
                <a:latin typeface="Times New Roman" panose="02020603050405020304" pitchFamily="18" charset="0"/>
                <a:cs typeface="Times New Roman" panose="02020603050405020304" pitchFamily="18" charset="0"/>
              </a:rPr>
              <a:t> (more </a:t>
            </a:r>
            <a:r>
              <a:rPr lang="it-IT" dirty="0" err="1">
                <a:latin typeface="Times New Roman" panose="02020603050405020304" pitchFamily="18" charset="0"/>
                <a:cs typeface="Times New Roman" panose="02020603050405020304" pitchFamily="18" charset="0"/>
              </a:rPr>
              <a:t>than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yy</a:t>
            </a:r>
            <a:r>
              <a:rPr lang="it-IT" dirty="0">
                <a:latin typeface="Times New Roman" panose="02020603050405020304" pitchFamily="18" charset="0"/>
                <a:cs typeface="Times New Roman" panose="02020603050405020304" pitchFamily="18" charset="0"/>
              </a:rPr>
              <a:t>?)</a:t>
            </a:r>
          </a:p>
          <a:p>
            <a:pPr algn="just"/>
            <a:r>
              <a:rPr lang="it-IT" dirty="0" err="1">
                <a:latin typeface="Times New Roman" panose="02020603050405020304" pitchFamily="18" charset="0"/>
                <a:cs typeface="Times New Roman" panose="02020603050405020304" pitchFamily="18" charset="0"/>
              </a:rPr>
              <a:t>Increase</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number</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doctorate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students</a:t>
            </a:r>
            <a:r>
              <a:rPr lang="it-IT" dirty="0">
                <a:latin typeface="Times New Roman" panose="02020603050405020304" pitchFamily="18" charset="0"/>
                <a:cs typeface="Times New Roman" panose="02020603050405020304" pitchFamily="18" charset="0"/>
              </a:rPr>
              <a:t> with </a:t>
            </a:r>
            <a:r>
              <a:rPr lang="it-IT" dirty="0" err="1">
                <a:latin typeface="Times New Roman" panose="02020603050405020304" pitchFamily="18" charset="0"/>
                <a:cs typeface="Times New Roman" panose="02020603050405020304" pitchFamily="18" charset="0"/>
              </a:rPr>
              <a:t>experience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abroad</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strategic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countries</a:t>
            </a:r>
            <a:r>
              <a:rPr lang="it-IT" dirty="0">
                <a:latin typeface="Times New Roman" panose="02020603050405020304" pitchFamily="18" charset="0"/>
                <a:cs typeface="Times New Roman" panose="02020603050405020304" pitchFamily="18" charset="0"/>
              </a:rPr>
              <a:t> (double the </a:t>
            </a:r>
            <a:r>
              <a:rPr lang="it-IT" dirty="0" err="1">
                <a:latin typeface="Times New Roman" panose="02020603050405020304" pitchFamily="18" charset="0"/>
                <a:cs typeface="Times New Roman" panose="02020603050405020304" pitchFamily="18" charset="0"/>
              </a:rPr>
              <a:t>number</a:t>
            </a:r>
            <a:r>
              <a:rPr lang="it-IT" dirty="0">
                <a:latin typeface="Times New Roman" panose="02020603050405020304" pitchFamily="18" charset="0"/>
                <a:cs typeface="Times New Roman" panose="02020603050405020304" pitchFamily="18" charset="0"/>
              </a:rPr>
              <a:t>? in 3 </a:t>
            </a:r>
            <a:r>
              <a:rPr lang="it-IT" dirty="0" err="1">
                <a:latin typeface="Times New Roman" panose="02020603050405020304" pitchFamily="18" charset="0"/>
                <a:cs typeface="Times New Roman" panose="02020603050405020304" pitchFamily="18" charset="0"/>
              </a:rPr>
              <a:t>years</a:t>
            </a:r>
            <a:r>
              <a:rPr lang="it-IT" dirty="0">
                <a:latin typeface="Times New Roman" panose="02020603050405020304" pitchFamily="18" charset="0"/>
                <a:cs typeface="Times New Roman" panose="02020603050405020304" pitchFamily="18" charset="0"/>
              </a:rPr>
              <a:t>?)</a:t>
            </a:r>
          </a:p>
          <a:p>
            <a:pPr algn="just"/>
            <a:r>
              <a:rPr lang="it-IT" dirty="0">
                <a:latin typeface="Times New Roman" panose="02020603050405020304" pitchFamily="18" charset="0"/>
                <a:cs typeface="Times New Roman" panose="02020603050405020304" pitchFamily="18" charset="0"/>
              </a:rPr>
              <a:t>2 (?) new Erasmus/</a:t>
            </a:r>
            <a:r>
              <a:rPr lang="it-IT" dirty="0" err="1">
                <a:latin typeface="Times New Roman" panose="02020603050405020304" pitchFamily="18" charset="0"/>
                <a:cs typeface="Times New Roman" panose="02020603050405020304" pitchFamily="18" charset="0"/>
              </a:rPr>
              <a:t>Mobility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projects</a:t>
            </a:r>
            <a:r>
              <a:rPr lang="it-IT" dirty="0">
                <a:latin typeface="Times New Roman" panose="02020603050405020304" pitchFamily="18" charset="0"/>
                <a:cs typeface="Times New Roman" panose="02020603050405020304" pitchFamily="18" charset="0"/>
              </a:rPr>
              <a:t> in XY (2022?)</a:t>
            </a:r>
          </a:p>
          <a:p>
            <a:pPr algn="just"/>
            <a:r>
              <a:rPr lang="it-IT" dirty="0">
                <a:latin typeface="Times New Roman" panose="02020603050405020304" pitchFamily="18" charset="0"/>
                <a:cs typeface="Times New Roman" panose="02020603050405020304" pitchFamily="18" charset="0"/>
              </a:rPr>
              <a:t>3 (?) new </a:t>
            </a:r>
            <a:r>
              <a:rPr lang="it-IT" dirty="0" err="1">
                <a:latin typeface="Times New Roman" panose="02020603050405020304" pitchFamily="18" charset="0"/>
                <a:cs typeface="Times New Roman" panose="02020603050405020304" pitchFamily="18" charset="0"/>
              </a:rPr>
              <a:t>agreements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signed</a:t>
            </a:r>
            <a:r>
              <a:rPr lang="it-IT" dirty="0">
                <a:latin typeface="Times New Roman" panose="02020603050405020304" pitchFamily="18" charset="0"/>
                <a:cs typeface="Times New Roman" panose="02020603050405020304" pitchFamily="18" charset="0"/>
              </a:rPr>
              <a:t> with </a:t>
            </a:r>
            <a:r>
              <a:rPr lang="it-IT" dirty="0" err="1">
                <a:latin typeface="Times New Roman" panose="02020603050405020304" pitchFamily="18" charset="0"/>
                <a:cs typeface="Times New Roman" panose="02020603050405020304" pitchFamily="18" charset="0"/>
              </a:rPr>
              <a:t>foreign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partners</a:t>
            </a:r>
            <a:r>
              <a:rPr lang="it-IT" dirty="0">
                <a:latin typeface="Times New Roman" panose="02020603050405020304" pitchFamily="18" charset="0"/>
                <a:cs typeface="Times New Roman" panose="02020603050405020304" pitchFamily="18" charset="0"/>
              </a:rPr>
              <a:t> by XY (2023)</a:t>
            </a:r>
          </a:p>
          <a:p>
            <a:pPr algn="just"/>
            <a:r>
              <a:rPr lang="it-IT" dirty="0" err="1">
                <a:latin typeface="Times New Roman" panose="02020603050405020304" pitchFamily="18" charset="0"/>
                <a:cs typeface="Times New Roman" panose="02020603050405020304" pitchFamily="18" charset="0"/>
              </a:rPr>
              <a:t>Participation</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least</a:t>
            </a:r>
            <a:r>
              <a:rPr lang="it-IT" dirty="0">
                <a:latin typeface="Times New Roman" panose="02020603050405020304" pitchFamily="18" charset="0"/>
                <a:cs typeface="Times New Roman" panose="02020603050405020304" pitchFamily="18" charset="0"/>
              </a:rPr>
              <a:t> XX (15?) </a:t>
            </a:r>
            <a:r>
              <a:rPr lang="it-IT" dirty="0" err="1">
                <a:latin typeface="Times New Roman" panose="02020603050405020304" pitchFamily="18" charset="0"/>
                <a:cs typeface="Times New Roman" panose="02020603050405020304" pitchFamily="18" charset="0"/>
              </a:rPr>
              <a:t>department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members</a:t>
            </a:r>
            <a:r>
              <a:rPr lang="it-IT" dirty="0">
                <a:latin typeface="Times New Roman" panose="02020603050405020304" pitchFamily="18" charset="0"/>
                <a:cs typeface="Times New Roman" panose="02020603050405020304" pitchFamily="18" charset="0"/>
              </a:rPr>
              <a:t> in the </a:t>
            </a:r>
            <a:r>
              <a:rPr lang="it-IT" dirty="0" err="1">
                <a:latin typeface="Times New Roman" panose="02020603050405020304" pitchFamily="18" charset="0"/>
                <a:cs typeface="Times New Roman" panose="02020603050405020304" pitchFamily="18" charset="0"/>
              </a:rPr>
              <a:t>internationalization</a:t>
            </a:r>
            <a:r>
              <a:rPr lang="it-IT" dirty="0">
                <a:latin typeface="Times New Roman" panose="02020603050405020304" pitchFamily="18" charset="0"/>
                <a:cs typeface="Times New Roman" panose="02020603050405020304" pitchFamily="18" charset="0"/>
              </a:rPr>
              <a:t> of the curriculum workshop by ZY (2022?)</a:t>
            </a:r>
          </a:p>
        </p:txBody>
      </p:sp>
      <p:sp>
        <p:nvSpPr>
          <p:cNvPr id="4" name="Foliennummernplatzhalter 2">
            <a:extLst>
              <a:ext uri="{FF2B5EF4-FFF2-40B4-BE49-F238E27FC236}">
                <a16:creationId xmlns:a16="http://schemas.microsoft.com/office/drawing/2014/main" id="{D1ADD624-2E70-4532-8742-476BECF46F42}"/>
              </a:ext>
            </a:extLst>
          </p:cNvPr>
          <p:cNvSpPr>
            <a:spLocks noGrp="1"/>
          </p:cNvSpPr>
          <p:nvPr>
            <p:ph type="sldNum" sz="quarter" idx="12"/>
          </p:nvPr>
        </p:nvSpPr>
        <p:spPr>
          <a:xfrm>
            <a:off x="6457950" y="630940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94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29A5F-CD50-B14F-8755-E7B0060F3C8F}"/>
              </a:ext>
            </a:extLst>
          </p:cNvPr>
          <p:cNvSpPr>
            <a:spLocks noGrp="1"/>
          </p:cNvSpPr>
          <p:nvPr>
            <p:ph type="ctrTitle"/>
          </p:nvPr>
        </p:nvSpPr>
        <p:spPr>
          <a:xfrm>
            <a:off x="628650" y="869170"/>
            <a:ext cx="6858000" cy="506387"/>
          </a:xfrm>
        </p:spPr>
        <p:txBody>
          <a:bodyPr>
            <a:normAutofit/>
          </a:bodyPr>
          <a:lstStyle/>
          <a:p>
            <a:pPr algn="l"/>
            <a:r>
              <a:rPr lang="en-US" sz="2800" b="1" dirty="0">
                <a:latin typeface="Times New Roman" panose="02020603050405020304" pitchFamily="18" charset="0"/>
                <a:cs typeface="Times New Roman" panose="02020603050405020304" pitchFamily="18" charset="0"/>
              </a:rPr>
              <a:t>Proposed Conceptual Framework</a:t>
            </a:r>
            <a:endParaRPr lang="it-IT" sz="2800" dirty="0"/>
          </a:p>
        </p:txBody>
      </p:sp>
      <p:sp>
        <p:nvSpPr>
          <p:cNvPr id="3" name="Sottotitolo 2">
            <a:extLst>
              <a:ext uri="{FF2B5EF4-FFF2-40B4-BE49-F238E27FC236}">
                <a16:creationId xmlns:a16="http://schemas.microsoft.com/office/drawing/2014/main" id="{3C4CE3DC-1A6F-F94D-87D0-F36298CB1CAA}"/>
              </a:ext>
            </a:extLst>
          </p:cNvPr>
          <p:cNvSpPr>
            <a:spLocks noGrp="1"/>
          </p:cNvSpPr>
          <p:nvPr>
            <p:ph type="subTitle" idx="1"/>
          </p:nvPr>
        </p:nvSpPr>
        <p:spPr>
          <a:xfrm>
            <a:off x="1143000" y="1916789"/>
            <a:ext cx="6858000" cy="3818847"/>
          </a:xfrm>
        </p:spPr>
        <p:txBody>
          <a:bodyPr>
            <a:noAutofit/>
          </a:bodyPr>
          <a:lstStyle/>
          <a:p>
            <a:endParaRPr lang="it-IT"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proposed conceptual framework links three interdisciplinary areas. It emphasizes the strategic nature of the higher education internationalization process. The strategic process outlined in the first column analyzes the environment and resources; first and then identifying vision, mission and objectives, and also identifying the existing mission, goals and strategies; first and then conducting external and internal analyses accordingly. </a:t>
            </a:r>
            <a:endParaRPr lang="it-IT"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scheme (Figure 1) synthesizes these views and is consistent with the strategic decision-making process for higher education internationalization. </a:t>
            </a:r>
            <a:endParaRPr lang="it-IT" sz="2400"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002E7EF2-7CD1-46E3-A2F5-43B297BFB87C}"/>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295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EBF130-4395-3B45-917A-B1DA64B06478}"/>
              </a:ext>
            </a:extLst>
          </p:cNvPr>
          <p:cNvSpPr>
            <a:spLocks noGrp="1"/>
          </p:cNvSpPr>
          <p:nvPr>
            <p:ph type="ctrTitle"/>
          </p:nvPr>
        </p:nvSpPr>
        <p:spPr>
          <a:xfrm>
            <a:off x="683460" y="1029826"/>
            <a:ext cx="6858000" cy="362367"/>
          </a:xfrm>
        </p:spPr>
        <p:txBody>
          <a:bodyPr>
            <a:normAutofit/>
          </a:bodyPr>
          <a:lstStyle/>
          <a:p>
            <a:pPr algn="l"/>
            <a:r>
              <a:rPr lang="en-US" sz="1800" b="1" dirty="0">
                <a:latin typeface="Times New Roman" panose="02020603050405020304" pitchFamily="18" charset="0"/>
                <a:cs typeface="Times New Roman" panose="02020603050405020304" pitchFamily="18" charset="0"/>
              </a:rPr>
              <a:t>Proposed Conceptual Framework</a:t>
            </a:r>
            <a:endParaRPr lang="it-IT" sz="1800" dirty="0"/>
          </a:p>
        </p:txBody>
      </p:sp>
      <p:sp>
        <p:nvSpPr>
          <p:cNvPr id="4" name="Rectangle 2">
            <a:extLst>
              <a:ext uri="{FF2B5EF4-FFF2-40B4-BE49-F238E27FC236}">
                <a16:creationId xmlns:a16="http://schemas.microsoft.com/office/drawing/2014/main" id="{48FC6148-B53F-664E-8F21-00612F2FE970}"/>
              </a:ext>
            </a:extLst>
          </p:cNvPr>
          <p:cNvSpPr>
            <a:spLocks noChangeArrowheads="1"/>
          </p:cNvSpPr>
          <p:nvPr/>
        </p:nvSpPr>
        <p:spPr bwMode="auto">
          <a:xfrm flipV="1">
            <a:off x="3702476" y="-1"/>
            <a:ext cx="54415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2049" name="Immagine 9" descr="page10image53339488">
            <a:extLst>
              <a:ext uri="{FF2B5EF4-FFF2-40B4-BE49-F238E27FC236}">
                <a16:creationId xmlns:a16="http://schemas.microsoft.com/office/drawing/2014/main" id="{E4BF78A6-EB8B-A148-9C35-D3CB9D12A42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07630" y="1587319"/>
            <a:ext cx="5768396" cy="4741147"/>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2">
            <a:extLst>
              <a:ext uri="{FF2B5EF4-FFF2-40B4-BE49-F238E27FC236}">
                <a16:creationId xmlns:a16="http://schemas.microsoft.com/office/drawing/2014/main" id="{92848D44-84E2-47BB-98E3-CA42B24DA6F1}"/>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229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51A7B8-C2C7-5347-97E4-4EE2A9E52D91}"/>
              </a:ext>
            </a:extLst>
          </p:cNvPr>
          <p:cNvSpPr>
            <a:spLocks noGrp="1"/>
          </p:cNvSpPr>
          <p:nvPr>
            <p:ph type="ctrTitle"/>
          </p:nvPr>
        </p:nvSpPr>
        <p:spPr>
          <a:xfrm>
            <a:off x="827480" y="918862"/>
            <a:ext cx="6858000" cy="578397"/>
          </a:xfrm>
        </p:spPr>
        <p:txBody>
          <a:bodyPr>
            <a:noAutofit/>
          </a:bodyPr>
          <a:lstStyle/>
          <a:p>
            <a:pPr algn="l"/>
            <a:r>
              <a:rPr lang="en-GB" sz="2000" b="1" dirty="0">
                <a:latin typeface="Times New Roman" panose="02020603050405020304" pitchFamily="18" charset="0"/>
                <a:cs typeface="Times New Roman" panose="02020603050405020304" pitchFamily="18" charset="0"/>
              </a:rPr>
              <a:t>Indicators for evaluation are also objectives</a:t>
            </a:r>
            <a:endParaRPr lang="it-IT" sz="20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132ACCB9-2519-0B4B-91B7-AADED2957BBB}"/>
              </a:ext>
            </a:extLst>
          </p:cNvPr>
          <p:cNvSpPr>
            <a:spLocks noGrp="1"/>
          </p:cNvSpPr>
          <p:nvPr>
            <p:ph type="subTitle" idx="1"/>
          </p:nvPr>
        </p:nvSpPr>
        <p:spPr>
          <a:xfrm>
            <a:off x="1143000" y="1700760"/>
            <a:ext cx="6858000" cy="4248590"/>
          </a:xfrm>
        </p:spPr>
        <p:txBody>
          <a:bodyPr>
            <a:normAutofit fontScale="92500" lnSpcReduction="10000"/>
          </a:bodyPr>
          <a:lstStyle/>
          <a:p>
            <a:pPr algn="just"/>
            <a:r>
              <a:rPr lang="en-US" sz="2000" dirty="0">
                <a:latin typeface="Times New Roman" panose="02020603050405020304" pitchFamily="18" charset="0"/>
                <a:cs typeface="Times New Roman" panose="02020603050405020304" pitchFamily="18" charset="0"/>
              </a:rPr>
              <a:t>Due to the complexity of the internationalization concept and the changes in the international environment of institutions, </a:t>
            </a:r>
            <a:r>
              <a:rPr lang="en-US" sz="2000" b="1" dirty="0">
                <a:latin typeface="Times New Roman" panose="02020603050405020304" pitchFamily="18" charset="0"/>
                <a:cs typeface="Times New Roman" panose="02020603050405020304" pitchFamily="18" charset="0"/>
              </a:rPr>
              <a:t>there is no consensus about defining a methodology to measure this concept</a:t>
            </a:r>
            <a:r>
              <a:rPr lang="en-US" sz="2000" dirty="0">
                <a:latin typeface="Times New Roman" panose="02020603050405020304" pitchFamily="18" charset="0"/>
                <a:cs typeface="Times New Roman" panose="02020603050405020304" pitchFamily="18" charset="0"/>
              </a:rPr>
              <a:t>. Many studies focus on the assessment of the internationalization in Higher Education Institutions (HEI) at different countries and areas.</a:t>
            </a:r>
            <a:endParaRPr lang="it-IT"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 this analysis we propose the use of indicators as measurement tools that can greatly assist with efficient management in complex systems such as those that operate in universities nowadays. In this case, indicators can be defined as objective, and usually quantitative, measurement tools for an institution or a whole Higher Education system. However, an indicator by itself rarely provides enough information to measure complex phenomena such as the teaching activity of faculty. </a:t>
            </a:r>
            <a:r>
              <a:rPr lang="en-US" sz="2000" b="1" dirty="0">
                <a:latin typeface="Times New Roman" panose="02020603050405020304" pitchFamily="18" charset="0"/>
                <a:cs typeface="Times New Roman" panose="02020603050405020304" pitchFamily="18" charset="0"/>
              </a:rPr>
              <a:t>Internationalization is a multidimensional concept </a:t>
            </a:r>
            <a:r>
              <a:rPr lang="en-US" sz="2000" dirty="0">
                <a:latin typeface="Times New Roman" panose="02020603050405020304" pitchFamily="18" charset="0"/>
                <a:cs typeface="Times New Roman" panose="02020603050405020304" pitchFamily="18" charset="0"/>
              </a:rPr>
              <a:t>whose measurement requires a diverse set of indicators that reflects the various dimensions which define the concept to be measured. </a:t>
            </a:r>
            <a:endParaRPr lang="it-IT" sz="2000" dirty="0">
              <a:latin typeface="Times New Roman" panose="02020603050405020304" pitchFamily="18" charset="0"/>
              <a:cs typeface="Times New Roman" panose="02020603050405020304" pitchFamily="18" charset="0"/>
            </a:endParaRPr>
          </a:p>
          <a:p>
            <a:endParaRPr lang="it-IT" dirty="0"/>
          </a:p>
        </p:txBody>
      </p:sp>
      <p:sp>
        <p:nvSpPr>
          <p:cNvPr id="4" name="Foliennummernplatzhalter 2">
            <a:extLst>
              <a:ext uri="{FF2B5EF4-FFF2-40B4-BE49-F238E27FC236}">
                <a16:creationId xmlns:a16="http://schemas.microsoft.com/office/drawing/2014/main" id="{7FE7F00C-79D6-4535-9A3B-8574E91438A6}"/>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826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A38EB36-E4F7-EF41-A722-521BFAD60D1F}"/>
              </a:ext>
            </a:extLst>
          </p:cNvPr>
          <p:cNvSpPr>
            <a:spLocks noGrp="1"/>
          </p:cNvSpPr>
          <p:nvPr>
            <p:ph type="subTitle" idx="1"/>
          </p:nvPr>
        </p:nvSpPr>
        <p:spPr>
          <a:xfrm>
            <a:off x="1143000" y="1628750"/>
            <a:ext cx="6858000" cy="3629050"/>
          </a:xfrm>
        </p:spPr>
        <p:txBody>
          <a:bodyPr>
            <a:normAutofit/>
          </a:bodyPr>
          <a:lstStyle/>
          <a:p>
            <a:r>
              <a:rPr lang="en-US" sz="3600" b="1" dirty="0">
                <a:latin typeface="Times New Roman" panose="02020603050405020304" pitchFamily="18" charset="0"/>
                <a:cs typeface="Times New Roman" panose="02020603050405020304" pitchFamily="18" charset="0"/>
              </a:rPr>
              <a:t>Different dimensions, sub-dimensions and indicators for measuring internationalization performance of the University </a:t>
            </a:r>
            <a:endParaRPr lang="it-IT" sz="36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F0A12ACF-C1B3-47DD-9692-9E903F427D55}"/>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13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B1F2AEC9-7E7A-3648-8212-586CF62E832E}"/>
              </a:ext>
            </a:extLst>
          </p:cNvPr>
          <p:cNvGraphicFramePr>
            <a:graphicFrameLocks noGrp="1"/>
          </p:cNvGraphicFramePr>
          <p:nvPr>
            <p:extLst>
              <p:ext uri="{D42A27DB-BD31-4B8C-83A1-F6EECF244321}">
                <p14:modId xmlns:p14="http://schemas.microsoft.com/office/powerpoint/2010/main" val="461853955"/>
              </p:ext>
            </p:extLst>
          </p:nvPr>
        </p:nvGraphicFramePr>
        <p:xfrm>
          <a:off x="942975" y="1811974"/>
          <a:ext cx="7258050" cy="4544378"/>
        </p:xfrm>
        <a:graphic>
          <a:graphicData uri="http://schemas.openxmlformats.org/drawingml/2006/table">
            <a:tbl>
              <a:tblPr firstRow="1" firstCol="1" bandRow="1">
                <a:tableStyleId>{5C22544A-7EE6-4342-B048-85BDC9FD1C3A}</a:tableStyleId>
              </a:tblPr>
              <a:tblGrid>
                <a:gridCol w="3629025">
                  <a:extLst>
                    <a:ext uri="{9D8B030D-6E8A-4147-A177-3AD203B41FA5}">
                      <a16:colId xmlns:a16="http://schemas.microsoft.com/office/drawing/2014/main" val="3620318977"/>
                    </a:ext>
                  </a:extLst>
                </a:gridCol>
                <a:gridCol w="3629025">
                  <a:extLst>
                    <a:ext uri="{9D8B030D-6E8A-4147-A177-3AD203B41FA5}">
                      <a16:colId xmlns:a16="http://schemas.microsoft.com/office/drawing/2014/main" val="3685464449"/>
                    </a:ext>
                  </a:extLst>
                </a:gridCol>
              </a:tblGrid>
              <a:tr h="547711">
                <a:tc gridSpan="2">
                  <a:txBody>
                    <a:bodyPr/>
                    <a:lstStyle/>
                    <a:p>
                      <a:endParaRPr lang="it-IT" sz="1200" dirty="0">
                        <a:effectLst/>
                      </a:endParaRPr>
                    </a:p>
                    <a:p>
                      <a:pPr algn="ctr"/>
                      <a:r>
                        <a:rPr lang="en-US" sz="1200" dirty="0">
                          <a:effectLst/>
                        </a:rPr>
                        <a:t>Academic exchange activities and recruitment of exchange students</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tc hMerge="1">
                  <a:txBody>
                    <a:bodyPr/>
                    <a:lstStyle/>
                    <a:p>
                      <a:endParaRPr lang="it-IT"/>
                    </a:p>
                  </a:txBody>
                  <a:tcPr/>
                </a:tc>
                <a:extLst>
                  <a:ext uri="{0D108BD9-81ED-4DB2-BD59-A6C34878D82A}">
                    <a16:rowId xmlns:a16="http://schemas.microsoft.com/office/drawing/2014/main" val="1927388888"/>
                  </a:ext>
                </a:extLst>
              </a:tr>
              <a:tr h="287413">
                <a:tc>
                  <a:txBody>
                    <a:bodyPr/>
                    <a:lstStyle/>
                    <a:p>
                      <a:r>
                        <a:rPr lang="it-IT" sz="1200" b="1">
                          <a:effectLst/>
                        </a:rPr>
                        <a:t>Sub-dimension </a:t>
                      </a:r>
                      <a:endParaRPr lang="it-IT" sz="1150" b="1">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tc>
                  <a:txBody>
                    <a:bodyPr/>
                    <a:lstStyle/>
                    <a:p>
                      <a:r>
                        <a:rPr lang="it-IT" sz="1200" b="1" dirty="0" err="1">
                          <a:effectLst/>
                        </a:rPr>
                        <a:t>Indicators</a:t>
                      </a:r>
                      <a:r>
                        <a:rPr lang="it-IT" sz="1200" b="1" dirty="0">
                          <a:effectLst/>
                        </a:rPr>
                        <a:t> </a:t>
                      </a:r>
                      <a:endParaRPr lang="it-IT" sz="1150" b="1"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60534436"/>
                  </a:ext>
                </a:extLst>
              </a:tr>
              <a:tr h="287413">
                <a:tc rowSpan="8">
                  <a:txBody>
                    <a:bodyPr/>
                    <a:lstStyle/>
                    <a:p>
                      <a:r>
                        <a:rPr lang="en-US" sz="1200">
                          <a:effectLst/>
                        </a:rPr>
                        <a:t> </a:t>
                      </a:r>
                      <a:endParaRPr lang="it-IT" sz="1150">
                        <a:effectLst/>
                      </a:endParaRPr>
                    </a:p>
                    <a:p>
                      <a:r>
                        <a:rPr lang="en-US" sz="1200">
                          <a:effectLst/>
                        </a:rPr>
                        <a:t>Volume of academic exchange activity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tc>
                  <a:txBody>
                    <a:bodyPr/>
                    <a:lstStyle/>
                    <a:p>
                      <a:r>
                        <a:rPr lang="it-IT" sz="1200">
                          <a:effectLst/>
                        </a:rPr>
                        <a:t>No of students sent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89893369"/>
                  </a:ext>
                </a:extLst>
              </a:tr>
              <a:tr h="287413">
                <a:tc vMerge="1">
                  <a:txBody>
                    <a:bodyPr/>
                    <a:lstStyle/>
                    <a:p>
                      <a:endParaRPr lang="it-IT"/>
                    </a:p>
                  </a:txBody>
                  <a:tcPr/>
                </a:tc>
                <a:tc>
                  <a:txBody>
                    <a:bodyPr/>
                    <a:lstStyle/>
                    <a:p>
                      <a:r>
                        <a:rPr lang="it-IT" sz="1200">
                          <a:effectLst/>
                        </a:rPr>
                        <a:t>No of students received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38536494"/>
                  </a:ext>
                </a:extLst>
              </a:tr>
              <a:tr h="287413">
                <a:tc vMerge="1">
                  <a:txBody>
                    <a:bodyPr/>
                    <a:lstStyle/>
                    <a:p>
                      <a:endParaRPr lang="it-IT"/>
                    </a:p>
                  </a:txBody>
                  <a:tcPr/>
                </a:tc>
                <a:tc>
                  <a:txBody>
                    <a:bodyPr/>
                    <a:lstStyle/>
                    <a:p>
                      <a:r>
                        <a:rPr lang="en-US" sz="1200">
                          <a:effectLst/>
                        </a:rPr>
                        <a:t>Academic staff sent for teaching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93636731"/>
                  </a:ext>
                </a:extLst>
              </a:tr>
              <a:tr h="547711">
                <a:tc vMerge="1">
                  <a:txBody>
                    <a:bodyPr/>
                    <a:lstStyle/>
                    <a:p>
                      <a:endParaRPr lang="it-IT"/>
                    </a:p>
                  </a:txBody>
                  <a:tcPr/>
                </a:tc>
                <a:tc>
                  <a:txBody>
                    <a:bodyPr/>
                    <a:lstStyle/>
                    <a:p>
                      <a:endParaRPr lang="it-IT" sz="1200">
                        <a:effectLst/>
                      </a:endParaRPr>
                    </a:p>
                    <a:p>
                      <a:r>
                        <a:rPr lang="en-US" sz="1200">
                          <a:effectLst/>
                        </a:rPr>
                        <a:t>Administrative staff sent for training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55975185"/>
                  </a:ext>
                </a:extLst>
              </a:tr>
              <a:tr h="287413">
                <a:tc vMerge="1">
                  <a:txBody>
                    <a:bodyPr/>
                    <a:lstStyle/>
                    <a:p>
                      <a:endParaRPr lang="it-IT"/>
                    </a:p>
                  </a:txBody>
                  <a:tcPr/>
                </a:tc>
                <a:tc>
                  <a:txBody>
                    <a:bodyPr/>
                    <a:lstStyle/>
                    <a:p>
                      <a:r>
                        <a:rPr lang="en-US" sz="1200">
                          <a:effectLst/>
                        </a:rPr>
                        <a:t>Academic staff received for teaching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37380531"/>
                  </a:ext>
                </a:extLst>
              </a:tr>
              <a:tr h="287413">
                <a:tc vMerge="1">
                  <a:txBody>
                    <a:bodyPr/>
                    <a:lstStyle/>
                    <a:p>
                      <a:endParaRPr lang="it-IT"/>
                    </a:p>
                  </a:txBody>
                  <a:tcPr/>
                </a:tc>
                <a:tc>
                  <a:txBody>
                    <a:bodyPr/>
                    <a:lstStyle/>
                    <a:p>
                      <a:r>
                        <a:rPr lang="en-US" sz="1200">
                          <a:effectLst/>
                        </a:rPr>
                        <a:t>Administrative staff received for training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93090421"/>
                  </a:ext>
                </a:extLst>
              </a:tr>
              <a:tr h="287413">
                <a:tc vMerge="1">
                  <a:txBody>
                    <a:bodyPr/>
                    <a:lstStyle/>
                    <a:p>
                      <a:endParaRPr lang="it-IT"/>
                    </a:p>
                  </a:txBody>
                  <a:tcPr/>
                </a:tc>
                <a:tc>
                  <a:txBody>
                    <a:bodyPr/>
                    <a:lstStyle/>
                    <a:p>
                      <a:r>
                        <a:rPr lang="it-IT" sz="1200">
                          <a:effectLst/>
                        </a:rPr>
                        <a:t>International visiting students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20534276"/>
                  </a:ext>
                </a:extLst>
              </a:tr>
              <a:tr h="287413">
                <a:tc vMerge="1">
                  <a:txBody>
                    <a:bodyPr/>
                    <a:lstStyle/>
                    <a:p>
                      <a:endParaRPr lang="it-IT"/>
                    </a:p>
                  </a:txBody>
                  <a:tcPr/>
                </a:tc>
                <a:tc>
                  <a:txBody>
                    <a:bodyPr/>
                    <a:lstStyle/>
                    <a:p>
                      <a:r>
                        <a:rPr lang="it-IT" sz="1200">
                          <a:effectLst/>
                        </a:rPr>
                        <a:t>International regular students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27757070"/>
                  </a:ext>
                </a:extLst>
              </a:tr>
              <a:tr h="287413">
                <a:tc rowSpan="4">
                  <a:txBody>
                    <a:bodyPr/>
                    <a:lstStyle/>
                    <a:p>
                      <a:r>
                        <a:rPr lang="it-IT" sz="1200">
                          <a:effectLst/>
                        </a:rPr>
                        <a:t> </a:t>
                      </a:r>
                      <a:endParaRPr lang="it-IT" sz="1150">
                        <a:effectLst/>
                      </a:endParaRPr>
                    </a:p>
                    <a:p>
                      <a:r>
                        <a:rPr lang="it-IT" sz="1200">
                          <a:effectLst/>
                        </a:rPr>
                        <a:t>Efficiency in mobility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tc>
                  <a:txBody>
                    <a:bodyPr/>
                    <a:lstStyle/>
                    <a:p>
                      <a:r>
                        <a:rPr lang="en-US" sz="1200" dirty="0">
                          <a:effectLst/>
                        </a:rPr>
                        <a:t>Efficiency in student mobility: sent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08256627"/>
                  </a:ext>
                </a:extLst>
              </a:tr>
              <a:tr h="287413">
                <a:tc vMerge="1">
                  <a:txBody>
                    <a:bodyPr/>
                    <a:lstStyle/>
                    <a:p>
                      <a:endParaRPr lang="it-IT"/>
                    </a:p>
                  </a:txBody>
                  <a:tcPr/>
                </a:tc>
                <a:tc>
                  <a:txBody>
                    <a:bodyPr/>
                    <a:lstStyle/>
                    <a:p>
                      <a:r>
                        <a:rPr lang="en-US" sz="1200">
                          <a:effectLst/>
                        </a:rPr>
                        <a:t>Efficiency in student mobility: received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27284971"/>
                  </a:ext>
                </a:extLst>
              </a:tr>
              <a:tr h="287413">
                <a:tc vMerge="1">
                  <a:txBody>
                    <a:bodyPr/>
                    <a:lstStyle/>
                    <a:p>
                      <a:endParaRPr lang="it-IT"/>
                    </a:p>
                  </a:txBody>
                  <a:tcPr/>
                </a:tc>
                <a:tc>
                  <a:txBody>
                    <a:bodyPr/>
                    <a:lstStyle/>
                    <a:p>
                      <a:r>
                        <a:rPr lang="en-US" sz="1200">
                          <a:effectLst/>
                        </a:rPr>
                        <a:t>Efficiency in academic staff mobility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23885098"/>
                  </a:ext>
                </a:extLst>
              </a:tr>
              <a:tr h="287413">
                <a:tc vMerge="1">
                  <a:txBody>
                    <a:bodyPr/>
                    <a:lstStyle/>
                    <a:p>
                      <a:endParaRPr lang="it-IT"/>
                    </a:p>
                  </a:txBody>
                  <a:tcPr/>
                </a:tc>
                <a:tc>
                  <a:txBody>
                    <a:bodyPr/>
                    <a:lstStyle/>
                    <a:p>
                      <a:r>
                        <a:rPr lang="en-US" sz="1200" dirty="0">
                          <a:effectLst/>
                        </a:rPr>
                        <a:t>Balance between Erasmus students sent and received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49240353"/>
                  </a:ext>
                </a:extLst>
              </a:tr>
            </a:tbl>
          </a:graphicData>
        </a:graphic>
      </p:graphicFrame>
      <p:pic>
        <p:nvPicPr>
          <p:cNvPr id="3087" name="Immagine 53" descr="page6image61316992">
            <a:extLst>
              <a:ext uri="{FF2B5EF4-FFF2-40B4-BE49-F238E27FC236}">
                <a16:creationId xmlns:a16="http://schemas.microsoft.com/office/drawing/2014/main" id="{12C92125-EE90-6C4A-A6F3-CBFCA39A315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Immagine 52" descr="page6image38173888">
            <a:extLst>
              <a:ext uri="{FF2B5EF4-FFF2-40B4-BE49-F238E27FC236}">
                <a16:creationId xmlns:a16="http://schemas.microsoft.com/office/drawing/2014/main" id="{21A5530A-796B-5948-83B4-C361235E0F8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Immagine 51" descr="page6image38251584">
            <a:extLst>
              <a:ext uri="{FF2B5EF4-FFF2-40B4-BE49-F238E27FC236}">
                <a16:creationId xmlns:a16="http://schemas.microsoft.com/office/drawing/2014/main" id="{2CD910F7-2E5E-A34B-9AD9-68F557C97E5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Immagine 50" descr="page6image38247360">
            <a:extLst>
              <a:ext uri="{FF2B5EF4-FFF2-40B4-BE49-F238E27FC236}">
                <a16:creationId xmlns:a16="http://schemas.microsoft.com/office/drawing/2014/main" id="{29752243-1377-5A48-8B3B-FEA6E54A345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Immagine 49" descr="page6image38243904">
            <a:extLst>
              <a:ext uri="{FF2B5EF4-FFF2-40B4-BE49-F238E27FC236}">
                <a16:creationId xmlns:a16="http://schemas.microsoft.com/office/drawing/2014/main" id="{9C02D6C1-9C8E-B446-956A-D48CE4700A2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Immagine 48" descr="page6image38246400">
            <a:extLst>
              <a:ext uri="{FF2B5EF4-FFF2-40B4-BE49-F238E27FC236}">
                <a16:creationId xmlns:a16="http://schemas.microsoft.com/office/drawing/2014/main" id="{FFF7F3C0-7DA9-E046-9623-44F3BF5B3D3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Immagine 47" descr="page6image38250048">
            <a:extLst>
              <a:ext uri="{FF2B5EF4-FFF2-40B4-BE49-F238E27FC236}">
                <a16:creationId xmlns:a16="http://schemas.microsoft.com/office/drawing/2014/main" id="{098FCF15-2263-2448-BD1E-A60014FAA1F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Immagine 46" descr="page6image38035712">
            <a:extLst>
              <a:ext uri="{FF2B5EF4-FFF2-40B4-BE49-F238E27FC236}">
                <a16:creationId xmlns:a16="http://schemas.microsoft.com/office/drawing/2014/main" id="{AC127450-00B1-CF4D-899D-0540C8C0F6D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magine 45" descr="page6image38041088">
            <a:extLst>
              <a:ext uri="{FF2B5EF4-FFF2-40B4-BE49-F238E27FC236}">
                <a16:creationId xmlns:a16="http://schemas.microsoft.com/office/drawing/2014/main" id="{0A8140E1-6460-294A-86C8-F902FE2EE5F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Immagine 44" descr="page6image38034752">
            <a:extLst>
              <a:ext uri="{FF2B5EF4-FFF2-40B4-BE49-F238E27FC236}">
                <a16:creationId xmlns:a16="http://schemas.microsoft.com/office/drawing/2014/main" id="{55DEAAD8-55BC-994F-8CE6-7E25350F517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magine 43" descr="page6image37822528">
            <a:extLst>
              <a:ext uri="{FF2B5EF4-FFF2-40B4-BE49-F238E27FC236}">
                <a16:creationId xmlns:a16="http://schemas.microsoft.com/office/drawing/2014/main" id="{7EE9A56E-639E-3347-BB9D-3FC62A919D3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magine 42" descr="page6image37823488">
            <a:extLst>
              <a:ext uri="{FF2B5EF4-FFF2-40B4-BE49-F238E27FC236}">
                <a16:creationId xmlns:a16="http://schemas.microsoft.com/office/drawing/2014/main" id="{28CBF401-8A6F-2D42-9BFF-6E3D70D360A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magine 41" descr="page6image37824448">
            <a:extLst>
              <a:ext uri="{FF2B5EF4-FFF2-40B4-BE49-F238E27FC236}">
                <a16:creationId xmlns:a16="http://schemas.microsoft.com/office/drawing/2014/main" id="{CE89C0F8-5F60-5841-89CF-40BF7CE858B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magine 40" descr="page6image37825408">
            <a:extLst>
              <a:ext uri="{FF2B5EF4-FFF2-40B4-BE49-F238E27FC236}">
                <a16:creationId xmlns:a16="http://schemas.microsoft.com/office/drawing/2014/main" id="{0888AA9F-C93C-7343-8E7A-914BF807B7F9}"/>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magine 39" descr="page6image61714016">
            <a:extLst>
              <a:ext uri="{FF2B5EF4-FFF2-40B4-BE49-F238E27FC236}">
                <a16:creationId xmlns:a16="http://schemas.microsoft.com/office/drawing/2014/main" id="{DCB28BB2-C2CD-5E48-B87F-1625A2FD21B3}"/>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42975" y="2405063"/>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a:extLst>
              <a:ext uri="{FF2B5EF4-FFF2-40B4-BE49-F238E27FC236}">
                <a16:creationId xmlns:a16="http://schemas.microsoft.com/office/drawing/2014/main" id="{FE88F115-0BA0-C94D-B666-240431C9FA83}"/>
              </a:ext>
            </a:extLst>
          </p:cNvPr>
          <p:cNvSpPr>
            <a:spLocks noChangeArrowheads="1"/>
          </p:cNvSpPr>
          <p:nvPr/>
        </p:nvSpPr>
        <p:spPr bwMode="auto">
          <a:xfrm>
            <a:off x="611450" y="998872"/>
            <a:ext cx="7389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sz="2000" b="1" i="1" u="none" strike="noStrike" cap="none" normalizeH="0" baseline="0" dirty="0">
                <a:ln>
                  <a:noFill/>
                </a:ln>
                <a:solidFill>
                  <a:srgbClr val="303A44"/>
                </a:solidFill>
                <a:effectLst/>
                <a:latin typeface="Times New Roman" panose="02020603050405020304" pitchFamily="18" charset="0"/>
                <a:ea typeface="Times New Roman" panose="02020603050405020304" pitchFamily="18" charset="0"/>
                <a:cs typeface="Times New Roman" panose="02020603050405020304" pitchFamily="18" charset="0"/>
              </a:rPr>
              <a:t>Table 1. </a:t>
            </a:r>
            <a:r>
              <a:rPr kumimoji="0" lang="en-US" altLang="it-IT" sz="2000" b="1" i="1" u="none" strike="noStrike" cap="none" normalizeH="0" baseline="0" dirty="0">
                <a:ln>
                  <a:noFill/>
                </a:ln>
                <a:solidFill>
                  <a:srgbClr val="26303A"/>
                </a:solidFill>
                <a:effectLst/>
                <a:latin typeface="Times New Roman" panose="02020603050405020304" pitchFamily="18" charset="0"/>
                <a:ea typeface="Times New Roman" panose="02020603050405020304" pitchFamily="18" charset="0"/>
                <a:cs typeface="Times New Roman" panose="02020603050405020304" pitchFamily="18" charset="0"/>
              </a:rPr>
              <a:t>Sub-dimensions and Indicators defined in dimension</a:t>
            </a:r>
            <a:r>
              <a:rPr kumimoji="0" lang="en-US" altLang="it-IT" sz="2000" b="0" i="1" u="none" strike="noStrike" cap="none" normalizeH="0" baseline="0" dirty="0">
                <a:ln>
                  <a:noFill/>
                </a:ln>
                <a:solidFill>
                  <a:srgbClr val="26303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it-IT" sz="2000" b="0" i="0" u="none" strike="noStrike" cap="none" normalizeH="0" baseline="0" dirty="0">
              <a:ln>
                <a:noFill/>
              </a:ln>
              <a:solidFill>
                <a:schemeClr val="tx1"/>
              </a:solidFill>
              <a:effectLst/>
              <a:latin typeface="Arial" panose="020B0604020202020204" pitchFamily="34" charset="0"/>
            </a:endParaRPr>
          </a:p>
        </p:txBody>
      </p:sp>
      <p:sp>
        <p:nvSpPr>
          <p:cNvPr id="6" name="Rectangle 17">
            <a:extLst>
              <a:ext uri="{FF2B5EF4-FFF2-40B4-BE49-F238E27FC236}">
                <a16:creationId xmlns:a16="http://schemas.microsoft.com/office/drawing/2014/main" id="{0BBB1506-C696-C74A-B9F1-7D1491094F08}"/>
              </a:ext>
            </a:extLst>
          </p:cNvPr>
          <p:cNvSpPr>
            <a:spLocks noChangeArrowheads="1"/>
          </p:cNvSpPr>
          <p:nvPr/>
        </p:nvSpPr>
        <p:spPr bwMode="auto">
          <a:xfrm>
            <a:off x="942975" y="2862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2" name="Foliennummernplatzhalter 2">
            <a:extLst>
              <a:ext uri="{FF2B5EF4-FFF2-40B4-BE49-F238E27FC236}">
                <a16:creationId xmlns:a16="http://schemas.microsoft.com/office/drawing/2014/main" id="{4FB24128-B171-4DE0-BECC-7ADF049BE5A0}"/>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58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E2C5D54C-16A4-954A-BDF2-A3314804F3A0}"/>
              </a:ext>
            </a:extLst>
          </p:cNvPr>
          <p:cNvSpPr>
            <a:spLocks noGrp="1"/>
          </p:cNvSpPr>
          <p:nvPr>
            <p:ph type="subTitle" idx="1"/>
          </p:nvPr>
        </p:nvSpPr>
        <p:spPr>
          <a:xfrm>
            <a:off x="1143000" y="1556740"/>
            <a:ext cx="6858000" cy="4608640"/>
          </a:xfrm>
        </p:spPr>
        <p:txBody>
          <a:bodyPr/>
          <a:lstStyle/>
          <a:p>
            <a:endParaRPr lang="it-IT" dirty="0"/>
          </a:p>
        </p:txBody>
      </p:sp>
      <p:graphicFrame>
        <p:nvGraphicFramePr>
          <p:cNvPr id="4" name="Tabella 3">
            <a:extLst>
              <a:ext uri="{FF2B5EF4-FFF2-40B4-BE49-F238E27FC236}">
                <a16:creationId xmlns:a16="http://schemas.microsoft.com/office/drawing/2014/main" id="{6F4EC073-DCA7-1A49-95CE-10BAB1D08920}"/>
              </a:ext>
            </a:extLst>
          </p:cNvPr>
          <p:cNvGraphicFramePr>
            <a:graphicFrameLocks noGrp="1"/>
          </p:cNvGraphicFramePr>
          <p:nvPr>
            <p:extLst>
              <p:ext uri="{D42A27DB-BD31-4B8C-83A1-F6EECF244321}">
                <p14:modId xmlns:p14="http://schemas.microsoft.com/office/powerpoint/2010/main" val="411677879"/>
              </p:ext>
            </p:extLst>
          </p:nvPr>
        </p:nvGraphicFramePr>
        <p:xfrm>
          <a:off x="1275049" y="1550874"/>
          <a:ext cx="6593902" cy="4767038"/>
        </p:xfrm>
        <a:graphic>
          <a:graphicData uri="http://schemas.openxmlformats.org/drawingml/2006/table">
            <a:tbl>
              <a:tblPr firstRow="1" firstCol="1" bandRow="1">
                <a:tableStyleId>{5C22544A-7EE6-4342-B048-85BDC9FD1C3A}</a:tableStyleId>
              </a:tblPr>
              <a:tblGrid>
                <a:gridCol w="3296951">
                  <a:extLst>
                    <a:ext uri="{9D8B030D-6E8A-4147-A177-3AD203B41FA5}">
                      <a16:colId xmlns:a16="http://schemas.microsoft.com/office/drawing/2014/main" val="4162791066"/>
                    </a:ext>
                  </a:extLst>
                </a:gridCol>
                <a:gridCol w="3296951">
                  <a:extLst>
                    <a:ext uri="{9D8B030D-6E8A-4147-A177-3AD203B41FA5}">
                      <a16:colId xmlns:a16="http://schemas.microsoft.com/office/drawing/2014/main" val="4219532953"/>
                    </a:ext>
                  </a:extLst>
                </a:gridCol>
              </a:tblGrid>
              <a:tr h="184958">
                <a:tc gridSpan="2">
                  <a:txBody>
                    <a:bodyPr/>
                    <a:lstStyle/>
                    <a:p>
                      <a:pPr algn="ctr"/>
                      <a:r>
                        <a:rPr lang="it-IT" sz="1000">
                          <a:effectLst/>
                        </a:rPr>
                        <a:t>Quality</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hMerge="1">
                  <a:txBody>
                    <a:bodyPr/>
                    <a:lstStyle/>
                    <a:p>
                      <a:endParaRPr lang="it-IT"/>
                    </a:p>
                  </a:txBody>
                  <a:tcPr/>
                </a:tc>
                <a:extLst>
                  <a:ext uri="{0D108BD9-81ED-4DB2-BD59-A6C34878D82A}">
                    <a16:rowId xmlns:a16="http://schemas.microsoft.com/office/drawing/2014/main" val="603345892"/>
                  </a:ext>
                </a:extLst>
              </a:tr>
              <a:tr h="184958">
                <a:tc>
                  <a:txBody>
                    <a:bodyPr/>
                    <a:lstStyle/>
                    <a:p>
                      <a:r>
                        <a:rPr lang="it-IT" sz="1000">
                          <a:effectLst/>
                        </a:rPr>
                        <a:t>Sub-dimension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it-IT" sz="1000" b="1" dirty="0" err="1">
                          <a:effectLst/>
                        </a:rPr>
                        <a:t>Indicators</a:t>
                      </a:r>
                      <a:r>
                        <a:rPr lang="it-IT" sz="1000" b="1" dirty="0">
                          <a:effectLst/>
                        </a:rPr>
                        <a:t> </a:t>
                      </a:r>
                      <a:endParaRPr lang="it-IT" sz="1000" b="1" dirty="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2595557673"/>
                  </a:ext>
                </a:extLst>
              </a:tr>
              <a:tr h="184958">
                <a:tc rowSpan="4">
                  <a:txBody>
                    <a:bodyPr/>
                    <a:lstStyle/>
                    <a:p>
                      <a:r>
                        <a:rPr lang="it-IT" sz="1000">
                          <a:effectLst/>
                        </a:rPr>
                        <a:t> </a:t>
                      </a:r>
                    </a:p>
                    <a:p>
                      <a:r>
                        <a:rPr lang="it-IT" sz="1000">
                          <a:effectLst/>
                        </a:rPr>
                        <a:t>User satisfaction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en-US" sz="1000">
                          <a:effectLst/>
                        </a:rPr>
                        <a:t>Satisfaction level of students sent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779360295"/>
                  </a:ext>
                </a:extLst>
              </a:tr>
              <a:tr h="184958">
                <a:tc vMerge="1">
                  <a:txBody>
                    <a:bodyPr/>
                    <a:lstStyle/>
                    <a:p>
                      <a:endParaRPr lang="it-IT"/>
                    </a:p>
                  </a:txBody>
                  <a:tcPr/>
                </a:tc>
                <a:tc>
                  <a:txBody>
                    <a:bodyPr/>
                    <a:lstStyle/>
                    <a:p>
                      <a:r>
                        <a:rPr lang="en-US" sz="1000">
                          <a:effectLst/>
                        </a:rPr>
                        <a:t>Satisfaction level of students received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3998346481"/>
                  </a:ext>
                </a:extLst>
              </a:tr>
              <a:tr h="184958">
                <a:tc vMerge="1">
                  <a:txBody>
                    <a:bodyPr/>
                    <a:lstStyle/>
                    <a:p>
                      <a:endParaRPr lang="it-IT"/>
                    </a:p>
                  </a:txBody>
                  <a:tcPr/>
                </a:tc>
                <a:tc>
                  <a:txBody>
                    <a:bodyPr/>
                    <a:lstStyle/>
                    <a:p>
                      <a:r>
                        <a:rPr lang="en-US" sz="1000">
                          <a:effectLst/>
                        </a:rPr>
                        <a:t>Satisfaction level of academic staff sent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3524934960"/>
                  </a:ext>
                </a:extLst>
              </a:tr>
              <a:tr h="184958">
                <a:tc vMerge="1">
                  <a:txBody>
                    <a:bodyPr/>
                    <a:lstStyle/>
                    <a:p>
                      <a:endParaRPr lang="it-IT"/>
                    </a:p>
                  </a:txBody>
                  <a:tcPr/>
                </a:tc>
                <a:tc>
                  <a:txBody>
                    <a:bodyPr/>
                    <a:lstStyle/>
                    <a:p>
                      <a:r>
                        <a:rPr lang="en-US" sz="1000">
                          <a:effectLst/>
                        </a:rPr>
                        <a:t>Satisfaction level of administrative staff sent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679137617"/>
                  </a:ext>
                </a:extLst>
              </a:tr>
              <a:tr h="352468">
                <a:tc rowSpan="2">
                  <a:txBody>
                    <a:bodyPr/>
                    <a:lstStyle/>
                    <a:p>
                      <a:r>
                        <a:rPr lang="it-IT" sz="1000">
                          <a:effectLst/>
                        </a:rPr>
                        <a:t> </a:t>
                      </a:r>
                    </a:p>
                    <a:p>
                      <a:r>
                        <a:rPr lang="it-IT" sz="1000">
                          <a:effectLst/>
                        </a:rPr>
                        <a:t>Participation in excellence programs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en-US" sz="1000" dirty="0">
                          <a:effectLst/>
                        </a:rPr>
                        <a:t>No of active double degree agreements and official joint degrees with outgoing mobility </a:t>
                      </a:r>
                      <a:endParaRPr lang="it-IT" sz="1000" dirty="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225424059"/>
                  </a:ext>
                </a:extLst>
              </a:tr>
              <a:tr h="352468">
                <a:tc vMerge="1">
                  <a:txBody>
                    <a:bodyPr/>
                    <a:lstStyle/>
                    <a:p>
                      <a:endParaRPr lang="it-IT"/>
                    </a:p>
                  </a:txBody>
                  <a:tcPr/>
                </a:tc>
                <a:tc>
                  <a:txBody>
                    <a:bodyPr/>
                    <a:lstStyle/>
                    <a:p>
                      <a:r>
                        <a:rPr lang="en-US" sz="1000">
                          <a:effectLst/>
                        </a:rPr>
                        <a:t>No of Erasmus + masters with active participation of the School/Faculty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2884568457"/>
                  </a:ext>
                </a:extLst>
              </a:tr>
              <a:tr h="352468">
                <a:tc rowSpan="5">
                  <a:txBody>
                    <a:bodyPr/>
                    <a:lstStyle/>
                    <a:p>
                      <a:r>
                        <a:rPr lang="it-IT" sz="1000">
                          <a:effectLst/>
                        </a:rPr>
                        <a:t> </a:t>
                      </a:r>
                    </a:p>
                    <a:p>
                      <a:r>
                        <a:rPr lang="it-IT" sz="1000">
                          <a:effectLst/>
                        </a:rPr>
                        <a:t>Academic management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en-US" sz="1000">
                          <a:effectLst/>
                        </a:rPr>
                        <a:t>Subject credit recognition ratio for students sent with respect to the ECTS workload per semester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540659573"/>
                  </a:ext>
                </a:extLst>
              </a:tr>
              <a:tr h="519976">
                <a:tc vMerge="1">
                  <a:txBody>
                    <a:bodyPr/>
                    <a:lstStyle/>
                    <a:p>
                      <a:endParaRPr lang="it-IT"/>
                    </a:p>
                  </a:txBody>
                  <a:tcPr/>
                </a:tc>
                <a:tc>
                  <a:txBody>
                    <a:bodyPr/>
                    <a:lstStyle/>
                    <a:p>
                      <a:r>
                        <a:rPr lang="en-US" sz="1000" dirty="0">
                          <a:effectLst/>
                        </a:rPr>
                        <a:t>Ratio of students sent with a % of recognized credits of at least 70% of the whole number per stay decided by the School or department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569724818"/>
                  </a:ext>
                </a:extLst>
              </a:tr>
              <a:tr h="352468">
                <a:tc vMerge="1">
                  <a:txBody>
                    <a:bodyPr/>
                    <a:lstStyle/>
                    <a:p>
                      <a:endParaRPr lang="it-IT"/>
                    </a:p>
                  </a:txBody>
                  <a:tcPr/>
                </a:tc>
                <a:tc>
                  <a:txBody>
                    <a:bodyPr/>
                    <a:lstStyle/>
                    <a:p>
                      <a:r>
                        <a:rPr lang="en-US" sz="1000">
                          <a:effectLst/>
                        </a:rPr>
                        <a:t>Ratio of passed credits by students received studying subjects with respect to their ECTS workload per semester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725366644"/>
                  </a:ext>
                </a:extLst>
              </a:tr>
              <a:tr h="687487">
                <a:tc vMerge="1">
                  <a:txBody>
                    <a:bodyPr/>
                    <a:lstStyle/>
                    <a:p>
                      <a:endParaRPr lang="it-IT"/>
                    </a:p>
                  </a:txBody>
                  <a:tcPr/>
                </a:tc>
                <a:tc>
                  <a:txBody>
                    <a:bodyPr/>
                    <a:lstStyle/>
                    <a:p>
                      <a:r>
                        <a:rPr lang="en-US" sz="1000" dirty="0">
                          <a:effectLst/>
                        </a:rPr>
                        <a:t>No of degrees (bachelor &amp; master) taught at School or department level with at least 10% of their credits in English offered for exchange students with respect to the total number of degrees of the School or faculty </a:t>
                      </a:r>
                      <a:endParaRPr lang="it-IT" sz="1000" dirty="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647195768"/>
                  </a:ext>
                </a:extLst>
              </a:tr>
              <a:tr h="687487">
                <a:tc vMerge="1">
                  <a:txBody>
                    <a:bodyPr/>
                    <a:lstStyle/>
                    <a:p>
                      <a:endParaRPr lang="it-IT"/>
                    </a:p>
                  </a:txBody>
                  <a:tcPr/>
                </a:tc>
                <a:tc>
                  <a:txBody>
                    <a:bodyPr/>
                    <a:lstStyle/>
                    <a:p>
                      <a:r>
                        <a:rPr lang="en-US" sz="1000">
                          <a:effectLst/>
                        </a:rPr>
                        <a:t>No of institutions with Exchange activity of students and staff with respect to the total number of institutions with which the School has Exchange agreements in the two previous academic years.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1480511964"/>
                  </a:ext>
                </a:extLst>
              </a:tr>
              <a:tr h="352468">
                <a:tc>
                  <a:txBody>
                    <a:bodyPr/>
                    <a:lstStyle/>
                    <a:p>
                      <a:endParaRPr lang="it-IT" sz="1000">
                        <a:effectLst/>
                      </a:endParaRPr>
                    </a:p>
                    <a:p>
                      <a:r>
                        <a:rPr lang="it-IT" sz="1000">
                          <a:effectLst/>
                        </a:rPr>
                        <a:t>International Accreditations </a:t>
                      </a:r>
                      <a:endParaRPr lang="it-IT" sz="100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tc>
                  <a:txBody>
                    <a:bodyPr/>
                    <a:lstStyle/>
                    <a:p>
                      <a:r>
                        <a:rPr lang="en-US" sz="1000" dirty="0">
                          <a:effectLst/>
                        </a:rPr>
                        <a:t>Percentage of students enrolled in a School covered by an International Accreditation Quality Agency</a:t>
                      </a:r>
                      <a:endParaRPr lang="it-IT" sz="1000" dirty="0">
                        <a:effectLst/>
                        <a:latin typeface="NewCenturySchlbk"/>
                        <a:ea typeface="Times New Roman" panose="02020603050405020304" pitchFamily="18" charset="0"/>
                        <a:cs typeface="Times New Roman" panose="02020603050405020304" pitchFamily="18" charset="0"/>
                      </a:endParaRPr>
                    </a:p>
                  </a:txBody>
                  <a:tcPr marL="7964" marR="7964" marT="7964" marB="7964" anchor="ctr"/>
                </a:tc>
                <a:extLst>
                  <a:ext uri="{0D108BD9-81ED-4DB2-BD59-A6C34878D82A}">
                    <a16:rowId xmlns:a16="http://schemas.microsoft.com/office/drawing/2014/main" val="2139224653"/>
                  </a:ext>
                </a:extLst>
              </a:tr>
            </a:tbl>
          </a:graphicData>
        </a:graphic>
      </p:graphicFrame>
      <p:pic>
        <p:nvPicPr>
          <p:cNvPr id="4112" name="Immagine 38" descr="page6image61714464">
            <a:extLst>
              <a:ext uri="{FF2B5EF4-FFF2-40B4-BE49-F238E27FC236}">
                <a16:creationId xmlns:a16="http://schemas.microsoft.com/office/drawing/2014/main" id="{2C57CD68-4D7A-6A49-BABA-B41958493003}"/>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Immagine 37" descr="page6image37829824">
            <a:extLst>
              <a:ext uri="{FF2B5EF4-FFF2-40B4-BE49-F238E27FC236}">
                <a16:creationId xmlns:a16="http://schemas.microsoft.com/office/drawing/2014/main" id="{FC07A2F7-F215-4046-90F1-B32C47C28E6A}"/>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Immagine 36" descr="page6image38209984">
            <a:extLst>
              <a:ext uri="{FF2B5EF4-FFF2-40B4-BE49-F238E27FC236}">
                <a16:creationId xmlns:a16="http://schemas.microsoft.com/office/drawing/2014/main" id="{D4F0F8C1-EED1-6948-AC2C-B280E4CC975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Immagine 35" descr="page6image38209024">
            <a:extLst>
              <a:ext uri="{FF2B5EF4-FFF2-40B4-BE49-F238E27FC236}">
                <a16:creationId xmlns:a16="http://schemas.microsoft.com/office/drawing/2014/main" id="{0C05826E-276C-3349-A770-AFF3A49FC1C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Immagine 34" descr="page6image38208448">
            <a:extLst>
              <a:ext uri="{FF2B5EF4-FFF2-40B4-BE49-F238E27FC236}">
                <a16:creationId xmlns:a16="http://schemas.microsoft.com/office/drawing/2014/main" id="{B88858ED-AEBB-AC43-BE89-5814E3E432C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Immagine 33" descr="page6image38039360">
            <a:extLst>
              <a:ext uri="{FF2B5EF4-FFF2-40B4-BE49-F238E27FC236}">
                <a16:creationId xmlns:a16="http://schemas.microsoft.com/office/drawing/2014/main" id="{D1C5AA07-F2CB-D945-AE07-5D2A0498B031}"/>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Immagine 32" descr="page6image38037824">
            <a:extLst>
              <a:ext uri="{FF2B5EF4-FFF2-40B4-BE49-F238E27FC236}">
                <a16:creationId xmlns:a16="http://schemas.microsoft.com/office/drawing/2014/main" id="{E7FCF821-3D42-6B4A-8941-04C7BDD1CEF6}"/>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Immagine 31" descr="page6image38071744">
            <a:extLst>
              <a:ext uri="{FF2B5EF4-FFF2-40B4-BE49-F238E27FC236}">
                <a16:creationId xmlns:a16="http://schemas.microsoft.com/office/drawing/2014/main" id="{90E28FCB-B00B-B743-99D3-5E2432D5A08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Immagine 30" descr="page6image38070976">
            <a:extLst>
              <a:ext uri="{FF2B5EF4-FFF2-40B4-BE49-F238E27FC236}">
                <a16:creationId xmlns:a16="http://schemas.microsoft.com/office/drawing/2014/main" id="{B3E99C7C-90AF-5F4C-B8DF-0608BDE7415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Immagine 29" descr="page6image38050944">
            <a:extLst>
              <a:ext uri="{FF2B5EF4-FFF2-40B4-BE49-F238E27FC236}">
                <a16:creationId xmlns:a16="http://schemas.microsoft.com/office/drawing/2014/main" id="{D57FD3BC-D7BA-8E45-9437-5576F30ACD3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Immagine 28" descr="page6image38058432">
            <a:extLst>
              <a:ext uri="{FF2B5EF4-FFF2-40B4-BE49-F238E27FC236}">
                <a16:creationId xmlns:a16="http://schemas.microsoft.com/office/drawing/2014/main" id="{E42A24E7-E598-9A41-AF7E-DEEEB4FD329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Immagine 27" descr="page6image38056896">
            <a:extLst>
              <a:ext uri="{FF2B5EF4-FFF2-40B4-BE49-F238E27FC236}">
                <a16:creationId xmlns:a16="http://schemas.microsoft.com/office/drawing/2014/main" id="{3AA5F6E4-9E20-7D4D-BC30-E0653F8B578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Immagine 26" descr="page6image38051520">
            <a:extLst>
              <a:ext uri="{FF2B5EF4-FFF2-40B4-BE49-F238E27FC236}">
                <a16:creationId xmlns:a16="http://schemas.microsoft.com/office/drawing/2014/main" id="{EDAFF4BD-106F-D142-80DE-A8D3D2D3A09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Immagine 25" descr="page6image38106816">
            <a:extLst>
              <a:ext uri="{FF2B5EF4-FFF2-40B4-BE49-F238E27FC236}">
                <a16:creationId xmlns:a16="http://schemas.microsoft.com/office/drawing/2014/main" id="{E191D77A-39E5-4140-9C86-5F34860A6CC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magine 23" descr="page6image61004800">
            <a:extLst>
              <a:ext uri="{FF2B5EF4-FFF2-40B4-BE49-F238E27FC236}">
                <a16:creationId xmlns:a16="http://schemas.microsoft.com/office/drawing/2014/main" id="{F38E5243-2A74-0B48-BBD4-368EF20DF69A}"/>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magine 22" descr="page6image38108736">
            <a:extLst>
              <a:ext uri="{FF2B5EF4-FFF2-40B4-BE49-F238E27FC236}">
                <a16:creationId xmlns:a16="http://schemas.microsoft.com/office/drawing/2014/main" id="{58D33BC2-CDBE-444E-85D9-8C6756C2DF5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74763" y="1825625"/>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7">
            <a:extLst>
              <a:ext uri="{FF2B5EF4-FFF2-40B4-BE49-F238E27FC236}">
                <a16:creationId xmlns:a16="http://schemas.microsoft.com/office/drawing/2014/main" id="{A63A79E0-6292-3D4C-92EF-5EBCD33387F3}"/>
              </a:ext>
            </a:extLst>
          </p:cNvPr>
          <p:cNvSpPr>
            <a:spLocks noChangeArrowheads="1"/>
          </p:cNvSpPr>
          <p:nvPr/>
        </p:nvSpPr>
        <p:spPr bwMode="auto">
          <a:xfrm>
            <a:off x="613545" y="954766"/>
            <a:ext cx="7916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it-IT" sz="2400" b="1" i="1" u="none" strike="noStrike" cap="none" normalizeH="0" baseline="0" dirty="0">
                <a:ln>
                  <a:noFill/>
                </a:ln>
                <a:solidFill>
                  <a:srgbClr val="303A44"/>
                </a:solidFill>
                <a:effectLst/>
                <a:latin typeface="Times New Roman" panose="02020603050405020304" pitchFamily="18" charset="0"/>
                <a:ea typeface="Times New Roman" panose="02020603050405020304" pitchFamily="18" charset="0"/>
                <a:cs typeface="Times New Roman" panose="02020603050405020304" pitchFamily="18" charset="0"/>
              </a:rPr>
              <a:t>Table 2. </a:t>
            </a:r>
            <a:r>
              <a:rPr kumimoji="0" lang="en-US" altLang="it-IT" sz="2400" b="1" i="1" u="none" strike="noStrike" cap="none" normalizeH="0" baseline="0" dirty="0">
                <a:ln>
                  <a:noFill/>
                </a:ln>
                <a:solidFill>
                  <a:srgbClr val="26303A"/>
                </a:solidFill>
                <a:effectLst/>
                <a:latin typeface="Times New Roman" panose="02020603050405020304" pitchFamily="18" charset="0"/>
                <a:ea typeface="Times New Roman" panose="02020603050405020304" pitchFamily="18" charset="0"/>
                <a:cs typeface="Times New Roman" panose="02020603050405020304" pitchFamily="18" charset="0"/>
              </a:rPr>
              <a:t>Sub-dimensions and Indicators defined in dimension</a:t>
            </a:r>
            <a:endParaRPr kumimoji="0" lang="en-US" altLang="it-IT" sz="2400" b="0" i="0" u="none" strike="noStrike" cap="none" normalizeH="0" baseline="0" dirty="0">
              <a:ln>
                <a:noFill/>
              </a:ln>
              <a:solidFill>
                <a:schemeClr val="tx1"/>
              </a:solidFill>
              <a:effectLst/>
              <a:latin typeface="Arial" panose="020B0604020202020204" pitchFamily="34" charset="0"/>
            </a:endParaRPr>
          </a:p>
        </p:txBody>
      </p:sp>
      <p:sp>
        <p:nvSpPr>
          <p:cNvPr id="22" name="Foliennummernplatzhalter 2">
            <a:extLst>
              <a:ext uri="{FF2B5EF4-FFF2-40B4-BE49-F238E27FC236}">
                <a16:creationId xmlns:a16="http://schemas.microsoft.com/office/drawing/2014/main" id="{502E656A-0AED-4863-BA74-F05722150BFA}"/>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64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A5E42A-6C2F-D345-B2BC-F54007CD6AE2}"/>
              </a:ext>
            </a:extLst>
          </p:cNvPr>
          <p:cNvSpPr>
            <a:spLocks noGrp="1"/>
          </p:cNvSpPr>
          <p:nvPr>
            <p:ph type="ctrTitle"/>
          </p:nvPr>
        </p:nvSpPr>
        <p:spPr>
          <a:xfrm>
            <a:off x="755470" y="924524"/>
            <a:ext cx="6858000" cy="477837"/>
          </a:xfrm>
        </p:spPr>
        <p:txBody>
          <a:bodyPr>
            <a:normAutofit/>
          </a:bodyPr>
          <a:lstStyle/>
          <a:p>
            <a:pPr algn="l"/>
            <a:r>
              <a:rPr lang="en-US" altLang="it-IT" sz="2400" b="1" i="1" dirty="0">
                <a:solidFill>
                  <a:srgbClr val="303A44"/>
                </a:solidFill>
                <a:latin typeface="Times New Roman" panose="02020603050405020304" pitchFamily="18" charset="0"/>
                <a:ea typeface="Times New Roman" panose="02020603050405020304" pitchFamily="18" charset="0"/>
                <a:cs typeface="Times New Roman" panose="02020603050405020304" pitchFamily="18" charset="0"/>
              </a:rPr>
              <a:t>Table 3. </a:t>
            </a:r>
            <a:r>
              <a:rPr lang="en-US" altLang="it-IT" sz="2400" b="1" i="1" dirty="0">
                <a:solidFill>
                  <a:srgbClr val="26303A"/>
                </a:solidFill>
                <a:latin typeface="Times New Roman" panose="02020603050405020304" pitchFamily="18" charset="0"/>
                <a:ea typeface="Times New Roman" panose="02020603050405020304" pitchFamily="18" charset="0"/>
                <a:cs typeface="Times New Roman" panose="02020603050405020304" pitchFamily="18" charset="0"/>
              </a:rPr>
              <a:t>Indicators defined in Dimension</a:t>
            </a:r>
            <a:endParaRPr lang="it-IT" sz="2400" b="1" dirty="0"/>
          </a:p>
        </p:txBody>
      </p:sp>
      <p:graphicFrame>
        <p:nvGraphicFramePr>
          <p:cNvPr id="4" name="Tabella 3">
            <a:extLst>
              <a:ext uri="{FF2B5EF4-FFF2-40B4-BE49-F238E27FC236}">
                <a16:creationId xmlns:a16="http://schemas.microsoft.com/office/drawing/2014/main" id="{0ACF90C3-E993-BA4F-AB77-7DD9C8DCC190}"/>
              </a:ext>
            </a:extLst>
          </p:cNvPr>
          <p:cNvGraphicFramePr>
            <a:graphicFrameLocks noGrp="1"/>
          </p:cNvGraphicFramePr>
          <p:nvPr>
            <p:extLst>
              <p:ext uri="{D42A27DB-BD31-4B8C-83A1-F6EECF244321}">
                <p14:modId xmlns:p14="http://schemas.microsoft.com/office/powerpoint/2010/main" val="926280635"/>
              </p:ext>
            </p:extLst>
          </p:nvPr>
        </p:nvGraphicFramePr>
        <p:xfrm>
          <a:off x="1364992" y="1700760"/>
          <a:ext cx="6636008" cy="4536630"/>
        </p:xfrm>
        <a:graphic>
          <a:graphicData uri="http://schemas.openxmlformats.org/drawingml/2006/table">
            <a:tbl>
              <a:tblPr firstRow="1" firstCol="1" bandRow="1">
                <a:tableStyleId>{5C22544A-7EE6-4342-B048-85BDC9FD1C3A}</a:tableStyleId>
              </a:tblPr>
              <a:tblGrid>
                <a:gridCol w="6636008">
                  <a:extLst>
                    <a:ext uri="{9D8B030D-6E8A-4147-A177-3AD203B41FA5}">
                      <a16:colId xmlns:a16="http://schemas.microsoft.com/office/drawing/2014/main" val="4227460845"/>
                    </a:ext>
                  </a:extLst>
                </a:gridCol>
              </a:tblGrid>
              <a:tr h="756105">
                <a:tc>
                  <a:txBody>
                    <a:bodyPr/>
                    <a:lstStyle/>
                    <a:p>
                      <a:pPr algn="ctr"/>
                      <a:r>
                        <a:rPr lang="it-IT" sz="1200" dirty="0">
                          <a:effectLst/>
                        </a:rPr>
                        <a:t>International </a:t>
                      </a:r>
                      <a:r>
                        <a:rPr lang="it-IT" sz="1200" dirty="0" err="1">
                          <a:effectLst/>
                        </a:rPr>
                        <a:t>development</a:t>
                      </a:r>
                      <a:r>
                        <a:rPr lang="it-IT" sz="1200" dirty="0">
                          <a:effectLst/>
                        </a:rPr>
                        <a:t> </a:t>
                      </a:r>
                      <a:r>
                        <a:rPr lang="it-IT" sz="1200" dirty="0" err="1">
                          <a:effectLst/>
                        </a:rPr>
                        <a:t>cooperation</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24550907"/>
                  </a:ext>
                </a:extLst>
              </a:tr>
              <a:tr h="756105">
                <a:tc>
                  <a:txBody>
                    <a:bodyPr/>
                    <a:lstStyle/>
                    <a:p>
                      <a:pPr algn="ctr"/>
                      <a:r>
                        <a:rPr lang="it-IT" sz="1400" b="1" dirty="0" err="1">
                          <a:effectLst/>
                          <a:latin typeface="Times New Roman" panose="02020603050405020304" pitchFamily="18" charset="0"/>
                          <a:cs typeface="Times New Roman" panose="02020603050405020304" pitchFamily="18" charset="0"/>
                        </a:rPr>
                        <a:t>I</a:t>
                      </a:r>
                      <a:r>
                        <a:rPr lang="it-IT" sz="1600" b="1" dirty="0" err="1">
                          <a:effectLst/>
                          <a:latin typeface="Times New Roman" panose="02020603050405020304" pitchFamily="18" charset="0"/>
                          <a:cs typeface="Times New Roman" panose="02020603050405020304" pitchFamily="18" charset="0"/>
                        </a:rPr>
                        <a:t>ndicators</a:t>
                      </a:r>
                      <a:r>
                        <a:rPr lang="it-IT" sz="1200" b="1" dirty="0">
                          <a:effectLst/>
                        </a:rPr>
                        <a:t> </a:t>
                      </a:r>
                      <a:endParaRPr lang="it-IT" sz="1150" b="1"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4624621"/>
                  </a:ext>
                </a:extLst>
              </a:tr>
              <a:tr h="756105">
                <a:tc>
                  <a:txBody>
                    <a:bodyPr/>
                    <a:lstStyle/>
                    <a:p>
                      <a:r>
                        <a:rPr lang="en-US" sz="1200" dirty="0">
                          <a:effectLst/>
                        </a:rPr>
                        <a:t>No of international cooperation activities organized by Schools or Departments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01121776"/>
                  </a:ext>
                </a:extLst>
              </a:tr>
              <a:tr h="756105">
                <a:tc>
                  <a:txBody>
                    <a:bodyPr/>
                    <a:lstStyle/>
                    <a:p>
                      <a:r>
                        <a:rPr lang="en-US" sz="1200" dirty="0">
                          <a:effectLst/>
                        </a:rPr>
                        <a:t>No of students with actions in calls from the International Cooperation Services (ICS)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09007738"/>
                  </a:ext>
                </a:extLst>
              </a:tr>
              <a:tr h="756105">
                <a:tc>
                  <a:txBody>
                    <a:bodyPr/>
                    <a:lstStyle/>
                    <a:p>
                      <a:r>
                        <a:rPr lang="en-US" sz="1200" dirty="0">
                          <a:effectLst/>
                        </a:rPr>
                        <a:t>No of departments of a School with cooperation actions in cooperation promoted by the ICS</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23487491"/>
                  </a:ext>
                </a:extLst>
              </a:tr>
              <a:tr h="756105">
                <a:tc>
                  <a:txBody>
                    <a:bodyPr/>
                    <a:lstStyle/>
                    <a:p>
                      <a:r>
                        <a:rPr lang="en-US" sz="1200" dirty="0">
                          <a:effectLst/>
                        </a:rPr>
                        <a:t>No of administrative staff from a School with actions in cooperation promoted by the ICS</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96832022"/>
                  </a:ext>
                </a:extLst>
              </a:tr>
            </a:tbl>
          </a:graphicData>
        </a:graphic>
      </p:graphicFrame>
      <p:sp>
        <p:nvSpPr>
          <p:cNvPr id="5" name="Foliennummernplatzhalter 2">
            <a:extLst>
              <a:ext uri="{FF2B5EF4-FFF2-40B4-BE49-F238E27FC236}">
                <a16:creationId xmlns:a16="http://schemas.microsoft.com/office/drawing/2014/main" id="{6970984C-CF4B-4037-B0F4-3744293CF718}"/>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199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8E1A3C-7850-DA4E-BAED-1F359983B421}"/>
              </a:ext>
            </a:extLst>
          </p:cNvPr>
          <p:cNvSpPr>
            <a:spLocks noGrp="1"/>
          </p:cNvSpPr>
          <p:nvPr>
            <p:ph type="ctrTitle"/>
          </p:nvPr>
        </p:nvSpPr>
        <p:spPr>
          <a:xfrm>
            <a:off x="641350" y="970071"/>
            <a:ext cx="6858000" cy="362367"/>
          </a:xfrm>
        </p:spPr>
        <p:txBody>
          <a:bodyPr>
            <a:normAutofit fontScale="90000"/>
          </a:bodyPr>
          <a:lstStyle/>
          <a:p>
            <a:pPr algn="l"/>
            <a:r>
              <a:rPr lang="it-IT" sz="3100" b="1" i="1" dirty="0" err="1">
                <a:latin typeface="Times New Roman" panose="02020603050405020304" pitchFamily="18" charset="0"/>
                <a:cs typeface="Times New Roman" panose="02020603050405020304" pitchFamily="18" charset="0"/>
              </a:rPr>
              <a:t>Table</a:t>
            </a:r>
            <a:r>
              <a:rPr lang="it-IT" sz="3100" b="1" i="1" dirty="0">
                <a:latin typeface="Times New Roman" panose="02020603050405020304" pitchFamily="18" charset="0"/>
                <a:cs typeface="Times New Roman" panose="02020603050405020304" pitchFamily="18" charset="0"/>
              </a:rPr>
              <a:t> 4 </a:t>
            </a:r>
            <a:r>
              <a:rPr lang="it-IT" sz="3100" b="1" i="1" dirty="0" err="1">
                <a:latin typeface="Times New Roman" panose="02020603050405020304" pitchFamily="18" charset="0"/>
                <a:cs typeface="Times New Roman" panose="02020603050405020304" pitchFamily="18" charset="0"/>
              </a:rPr>
              <a:t>Indicators</a:t>
            </a:r>
            <a:r>
              <a:rPr lang="it-IT" sz="3100" b="1" i="1" dirty="0">
                <a:latin typeface="Times New Roman" panose="02020603050405020304" pitchFamily="18" charset="0"/>
                <a:cs typeface="Times New Roman" panose="02020603050405020304" pitchFamily="18" charset="0"/>
              </a:rPr>
              <a:t> </a:t>
            </a:r>
            <a:r>
              <a:rPr lang="it-IT" sz="3100" b="1" i="1" dirty="0" err="1">
                <a:latin typeface="Times New Roman" panose="02020603050405020304" pitchFamily="18" charset="0"/>
                <a:cs typeface="Times New Roman" panose="02020603050405020304" pitchFamily="18" charset="0"/>
              </a:rPr>
              <a:t>defined</a:t>
            </a:r>
            <a:r>
              <a:rPr lang="it-IT" sz="3100" b="1" i="1" dirty="0">
                <a:latin typeface="Times New Roman" panose="02020603050405020304" pitchFamily="18" charset="0"/>
                <a:cs typeface="Times New Roman" panose="02020603050405020304" pitchFamily="18" charset="0"/>
              </a:rPr>
              <a:t> in </a:t>
            </a:r>
            <a:r>
              <a:rPr lang="it-IT" sz="3100" b="1" i="1" dirty="0" err="1">
                <a:latin typeface="Times New Roman" panose="02020603050405020304" pitchFamily="18" charset="0"/>
                <a:cs typeface="Times New Roman" panose="02020603050405020304" pitchFamily="18" charset="0"/>
              </a:rPr>
              <a:t>Dimension</a:t>
            </a:r>
            <a:r>
              <a:rPr lang="it-IT" sz="3100" b="1" i="1" dirty="0">
                <a:latin typeface="Times New Roman" panose="02020603050405020304" pitchFamily="18" charset="0"/>
                <a:cs typeface="Times New Roman" panose="02020603050405020304" pitchFamily="18" charset="0"/>
              </a:rPr>
              <a:t>  </a:t>
            </a:r>
            <a:r>
              <a:rPr lang="it-IT" b="1" i="1" dirty="0">
                <a:latin typeface="Times New Roman" panose="02020603050405020304" pitchFamily="18" charset="0"/>
                <a:cs typeface="Times New Roman" panose="02020603050405020304" pitchFamily="18" charset="0"/>
              </a:rPr>
              <a:t> </a:t>
            </a:r>
          </a:p>
        </p:txBody>
      </p:sp>
      <p:sp>
        <p:nvSpPr>
          <p:cNvPr id="3" name="Sottotitolo 2">
            <a:extLst>
              <a:ext uri="{FF2B5EF4-FFF2-40B4-BE49-F238E27FC236}">
                <a16:creationId xmlns:a16="http://schemas.microsoft.com/office/drawing/2014/main" id="{CEDC3713-BDA1-4D42-980F-A0402439FDFD}"/>
              </a:ext>
            </a:extLst>
          </p:cNvPr>
          <p:cNvSpPr>
            <a:spLocks noGrp="1"/>
          </p:cNvSpPr>
          <p:nvPr>
            <p:ph type="subTitle" idx="1"/>
          </p:nvPr>
        </p:nvSpPr>
        <p:spPr>
          <a:xfrm>
            <a:off x="1143000" y="1628750"/>
            <a:ext cx="6858000" cy="3629050"/>
          </a:xfrm>
        </p:spPr>
        <p:txBody>
          <a:bodyPr/>
          <a:lstStyle/>
          <a:p>
            <a:endParaRPr lang="it-IT" dirty="0"/>
          </a:p>
        </p:txBody>
      </p:sp>
      <p:graphicFrame>
        <p:nvGraphicFramePr>
          <p:cNvPr id="4" name="Tabella 3">
            <a:extLst>
              <a:ext uri="{FF2B5EF4-FFF2-40B4-BE49-F238E27FC236}">
                <a16:creationId xmlns:a16="http://schemas.microsoft.com/office/drawing/2014/main" id="{99BEF2CE-F644-744D-B58F-E1E37C7CEF04}"/>
              </a:ext>
            </a:extLst>
          </p:cNvPr>
          <p:cNvGraphicFramePr>
            <a:graphicFrameLocks noGrp="1"/>
          </p:cNvGraphicFramePr>
          <p:nvPr>
            <p:extLst>
              <p:ext uri="{D42A27DB-BD31-4B8C-83A1-F6EECF244321}">
                <p14:modId xmlns:p14="http://schemas.microsoft.com/office/powerpoint/2010/main" val="3800220817"/>
              </p:ext>
            </p:extLst>
          </p:nvPr>
        </p:nvGraphicFramePr>
        <p:xfrm>
          <a:off x="628650" y="1700760"/>
          <a:ext cx="7886700" cy="4320598"/>
        </p:xfrm>
        <a:graphic>
          <a:graphicData uri="http://schemas.openxmlformats.org/drawingml/2006/table">
            <a:tbl>
              <a:tblPr firstRow="1" firstCol="1" bandRow="1">
                <a:tableStyleId>{5C22544A-7EE6-4342-B048-85BDC9FD1C3A}</a:tableStyleId>
              </a:tblPr>
              <a:tblGrid>
                <a:gridCol w="7886700">
                  <a:extLst>
                    <a:ext uri="{9D8B030D-6E8A-4147-A177-3AD203B41FA5}">
                      <a16:colId xmlns:a16="http://schemas.microsoft.com/office/drawing/2014/main" val="1084683948"/>
                    </a:ext>
                  </a:extLst>
                </a:gridCol>
              </a:tblGrid>
              <a:tr h="634326">
                <a:tc>
                  <a:txBody>
                    <a:bodyPr/>
                    <a:lstStyle/>
                    <a:p>
                      <a:pPr algn="ctr"/>
                      <a:r>
                        <a:rPr lang="it-IT" sz="1200">
                          <a:effectLst/>
                        </a:rPr>
                        <a:t>International projects</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11002076"/>
                  </a:ext>
                </a:extLst>
              </a:tr>
              <a:tr h="1208810">
                <a:tc>
                  <a:txBody>
                    <a:bodyPr/>
                    <a:lstStyle/>
                    <a:p>
                      <a:endParaRPr lang="it-IT" sz="1200" dirty="0">
                        <a:effectLst/>
                      </a:endParaRPr>
                    </a:p>
                    <a:p>
                      <a:r>
                        <a:rPr lang="it-IT" sz="1200" dirty="0" err="1">
                          <a:effectLst/>
                        </a:rPr>
                        <a:t>Indicators</a:t>
                      </a:r>
                      <a:r>
                        <a:rPr lang="it-IT" sz="1200" dirty="0">
                          <a:effectLst/>
                        </a:rPr>
                        <a:t>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01267838"/>
                  </a:ext>
                </a:extLst>
              </a:tr>
              <a:tr h="634326">
                <a:tc>
                  <a:txBody>
                    <a:bodyPr/>
                    <a:lstStyle/>
                    <a:p>
                      <a:r>
                        <a:rPr lang="en-US" sz="1200">
                          <a:effectLst/>
                        </a:rPr>
                        <a:t>No of competitive international projects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20332357"/>
                  </a:ext>
                </a:extLst>
              </a:tr>
              <a:tr h="1208810">
                <a:tc>
                  <a:txBody>
                    <a:bodyPr/>
                    <a:lstStyle/>
                    <a:p>
                      <a:r>
                        <a:rPr lang="en-US" sz="1200">
                          <a:effectLst/>
                        </a:rPr>
                        <a:t>No of academic staff belonging to a School with participation in international projects from calls managed by the Vice-rectorate of International Relations and Cooperation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9396587"/>
                  </a:ext>
                </a:extLst>
              </a:tr>
              <a:tr h="634326">
                <a:tc>
                  <a:txBody>
                    <a:bodyPr/>
                    <a:lstStyle/>
                    <a:p>
                      <a:r>
                        <a:rPr lang="it-IT" sz="1200" dirty="0" err="1">
                          <a:effectLst/>
                        </a:rPr>
                        <a:t>Study</a:t>
                      </a:r>
                      <a:r>
                        <a:rPr lang="it-IT" sz="1200" dirty="0">
                          <a:effectLst/>
                        </a:rPr>
                        <a:t> </a:t>
                      </a:r>
                      <a:r>
                        <a:rPr lang="it-IT" sz="1200" dirty="0" err="1">
                          <a:effectLst/>
                        </a:rPr>
                        <a:t>Abroad</a:t>
                      </a:r>
                      <a:r>
                        <a:rPr lang="it-IT" sz="1200" dirty="0">
                          <a:effectLst/>
                        </a:rPr>
                        <a:t>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19626329"/>
                  </a:ext>
                </a:extLst>
              </a:tr>
            </a:tbl>
          </a:graphicData>
        </a:graphic>
      </p:graphicFrame>
      <p:pic>
        <p:nvPicPr>
          <p:cNvPr id="6149" name="Immagine 14" descr="page7image60956432">
            <a:extLst>
              <a:ext uri="{FF2B5EF4-FFF2-40B4-BE49-F238E27FC236}">
                <a16:creationId xmlns:a16="http://schemas.microsoft.com/office/drawing/2014/main" id="{959501B5-C1E9-F242-9821-AD52F288A23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Immagine 13" descr="page7image37846400">
            <a:extLst>
              <a:ext uri="{FF2B5EF4-FFF2-40B4-BE49-F238E27FC236}">
                <a16:creationId xmlns:a16="http://schemas.microsoft.com/office/drawing/2014/main" id="{9A4F2039-F9BC-8349-B23D-20C865ADDD4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pic>
        <p:nvPicPr>
          <p:cNvPr id="6147" name="Immagine 12" descr="page7image37844672">
            <a:extLst>
              <a:ext uri="{FF2B5EF4-FFF2-40B4-BE49-F238E27FC236}">
                <a16:creationId xmlns:a16="http://schemas.microsoft.com/office/drawing/2014/main" id="{12AA6400-4703-704C-9943-9F3D656DF1E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magine 11" descr="page7image37843136">
            <a:extLst>
              <a:ext uri="{FF2B5EF4-FFF2-40B4-BE49-F238E27FC236}">
                <a16:creationId xmlns:a16="http://schemas.microsoft.com/office/drawing/2014/main" id="{5C50FD83-A916-C84D-B0CD-008FC7DA28A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magine 10" descr="page7image37845440">
            <a:extLst>
              <a:ext uri="{FF2B5EF4-FFF2-40B4-BE49-F238E27FC236}">
                <a16:creationId xmlns:a16="http://schemas.microsoft.com/office/drawing/2014/main" id="{91430476-D19B-9146-9EC5-7EA745D4B01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3280094"/>
            <a:ext cx="12700" cy="56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383A3EB6-354A-5C4B-9D8D-5F942A7B9277}"/>
              </a:ext>
            </a:extLst>
          </p:cNvPr>
          <p:cNvSpPr>
            <a:spLocks noChangeArrowheads="1"/>
          </p:cNvSpPr>
          <p:nvPr/>
        </p:nvSpPr>
        <p:spPr bwMode="auto">
          <a:xfrm>
            <a:off x="628650" y="3403213"/>
            <a:ext cx="2616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1" u="none" strike="noStrike" cap="none" normalizeH="0" baseline="0" dirty="0">
                <a:ln>
                  <a:noFill/>
                </a:ln>
                <a:solidFill>
                  <a:srgbClr val="26303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it-IT" sz="1800" b="0" i="0" u="none" strike="noStrike" cap="none" normalizeH="0" baseline="0" dirty="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C628F512-B08D-3F4A-B88F-A0503E77E72A}"/>
              </a:ext>
            </a:extLst>
          </p:cNvPr>
          <p:cNvSpPr>
            <a:spLocks noChangeArrowheads="1"/>
          </p:cNvSpPr>
          <p:nvPr/>
        </p:nvSpPr>
        <p:spPr bwMode="auto">
          <a:xfrm>
            <a:off x="628650" y="3770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Foliennummernplatzhalter 2">
            <a:extLst>
              <a:ext uri="{FF2B5EF4-FFF2-40B4-BE49-F238E27FC236}">
                <a16:creationId xmlns:a16="http://schemas.microsoft.com/office/drawing/2014/main" id="{CE735941-3C64-4DFE-9573-9447EF9AFE30}"/>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426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597BA2-C8C0-1F4C-8A43-95A869E3C917}"/>
              </a:ext>
            </a:extLst>
          </p:cNvPr>
          <p:cNvSpPr>
            <a:spLocks noGrp="1"/>
          </p:cNvSpPr>
          <p:nvPr>
            <p:ph type="ctrTitle"/>
          </p:nvPr>
        </p:nvSpPr>
        <p:spPr>
          <a:xfrm>
            <a:off x="628650" y="994295"/>
            <a:ext cx="6858000" cy="477837"/>
          </a:xfrm>
        </p:spPr>
        <p:txBody>
          <a:bodyPr>
            <a:normAutofit/>
          </a:bodyPr>
          <a:lstStyle/>
          <a:p>
            <a:pPr algn="l"/>
            <a:r>
              <a:rPr lang="en-US" altLang="it-IT" sz="2400" b="1" i="1" dirty="0">
                <a:solidFill>
                  <a:srgbClr val="303A44"/>
                </a:solidFill>
                <a:latin typeface="Times New Roman" panose="02020603050405020304" pitchFamily="18" charset="0"/>
                <a:ea typeface="Times New Roman" panose="02020603050405020304" pitchFamily="18" charset="0"/>
                <a:cs typeface="Times New Roman" panose="02020603050405020304" pitchFamily="18" charset="0"/>
              </a:rPr>
              <a:t>Table 5. </a:t>
            </a:r>
            <a:r>
              <a:rPr lang="en-US" altLang="it-IT" sz="2400" b="1" i="1" dirty="0">
                <a:solidFill>
                  <a:srgbClr val="26303A"/>
                </a:solidFill>
                <a:latin typeface="Times New Roman" panose="02020603050405020304" pitchFamily="18" charset="0"/>
                <a:ea typeface="Times New Roman" panose="02020603050405020304" pitchFamily="18" charset="0"/>
                <a:cs typeface="Times New Roman" panose="02020603050405020304" pitchFamily="18" charset="0"/>
              </a:rPr>
              <a:t>Indicators defined in Dimension</a:t>
            </a:r>
            <a:endParaRPr lang="it-IT" sz="2400" b="1" dirty="0"/>
          </a:p>
        </p:txBody>
      </p:sp>
      <p:sp>
        <p:nvSpPr>
          <p:cNvPr id="3" name="Sottotitolo 2">
            <a:extLst>
              <a:ext uri="{FF2B5EF4-FFF2-40B4-BE49-F238E27FC236}">
                <a16:creationId xmlns:a16="http://schemas.microsoft.com/office/drawing/2014/main" id="{6EB1DF6F-38B1-964B-BFB0-49113FA8494D}"/>
              </a:ext>
            </a:extLst>
          </p:cNvPr>
          <p:cNvSpPr>
            <a:spLocks noGrp="1"/>
          </p:cNvSpPr>
          <p:nvPr>
            <p:ph type="subTitle" idx="1"/>
          </p:nvPr>
        </p:nvSpPr>
        <p:spPr>
          <a:xfrm>
            <a:off x="1143000" y="1700760"/>
            <a:ext cx="6858000" cy="4176580"/>
          </a:xfrm>
        </p:spPr>
        <p:txBody>
          <a:bodyPr/>
          <a:lstStyle/>
          <a:p>
            <a:endParaRPr lang="it-IT" dirty="0"/>
          </a:p>
        </p:txBody>
      </p:sp>
      <p:graphicFrame>
        <p:nvGraphicFramePr>
          <p:cNvPr id="4" name="Tabella 3">
            <a:extLst>
              <a:ext uri="{FF2B5EF4-FFF2-40B4-BE49-F238E27FC236}">
                <a16:creationId xmlns:a16="http://schemas.microsoft.com/office/drawing/2014/main" id="{EDF0E767-DFF0-5C4F-8BCC-41AD853D848A}"/>
              </a:ext>
            </a:extLst>
          </p:cNvPr>
          <p:cNvGraphicFramePr>
            <a:graphicFrameLocks noGrp="1"/>
          </p:cNvGraphicFramePr>
          <p:nvPr>
            <p:extLst>
              <p:ext uri="{D42A27DB-BD31-4B8C-83A1-F6EECF244321}">
                <p14:modId xmlns:p14="http://schemas.microsoft.com/office/powerpoint/2010/main" val="705441982"/>
              </p:ext>
            </p:extLst>
          </p:nvPr>
        </p:nvGraphicFramePr>
        <p:xfrm>
          <a:off x="971500" y="1700758"/>
          <a:ext cx="7029500" cy="4536630"/>
        </p:xfrm>
        <a:graphic>
          <a:graphicData uri="http://schemas.openxmlformats.org/drawingml/2006/table">
            <a:tbl>
              <a:tblPr firstRow="1" firstCol="1" bandRow="1">
                <a:tableStyleId>{5C22544A-7EE6-4342-B048-85BDC9FD1C3A}</a:tableStyleId>
              </a:tblPr>
              <a:tblGrid>
                <a:gridCol w="7029500">
                  <a:extLst>
                    <a:ext uri="{9D8B030D-6E8A-4147-A177-3AD203B41FA5}">
                      <a16:colId xmlns:a16="http://schemas.microsoft.com/office/drawing/2014/main" val="2042937247"/>
                    </a:ext>
                  </a:extLst>
                </a:gridCol>
              </a:tblGrid>
              <a:tr h="898431">
                <a:tc>
                  <a:txBody>
                    <a:bodyPr/>
                    <a:lstStyle/>
                    <a:p>
                      <a:pPr algn="ctr"/>
                      <a:endParaRPr lang="it-IT" sz="1200" dirty="0">
                        <a:effectLst/>
                      </a:endParaRPr>
                    </a:p>
                    <a:p>
                      <a:pPr algn="ctr"/>
                      <a:r>
                        <a:rPr lang="it-IT" sz="1200" dirty="0" err="1">
                          <a:effectLst/>
                        </a:rPr>
                        <a:t>Other</a:t>
                      </a:r>
                      <a:r>
                        <a:rPr lang="it-IT" sz="1200" dirty="0">
                          <a:effectLst/>
                        </a:rPr>
                        <a:t> </a:t>
                      </a:r>
                      <a:r>
                        <a:rPr lang="it-IT" sz="1200" dirty="0" err="1">
                          <a:effectLst/>
                        </a:rPr>
                        <a:t>activities</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77043750"/>
                  </a:ext>
                </a:extLst>
              </a:tr>
              <a:tr h="898431">
                <a:tc>
                  <a:txBody>
                    <a:bodyPr/>
                    <a:lstStyle/>
                    <a:p>
                      <a:endParaRPr lang="it-IT" sz="1200" dirty="0">
                        <a:effectLst/>
                      </a:endParaRPr>
                    </a:p>
                    <a:p>
                      <a:pPr algn="ctr"/>
                      <a:r>
                        <a:rPr lang="it-IT" sz="1200" dirty="0" err="1">
                          <a:effectLst/>
                        </a:rPr>
                        <a:t>Indicators</a:t>
                      </a:r>
                      <a:r>
                        <a:rPr lang="it-IT" sz="1200" dirty="0">
                          <a:effectLst/>
                        </a:rPr>
                        <a:t> </a:t>
                      </a:r>
                      <a:endParaRPr lang="it-IT" sz="1150" dirty="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88021537"/>
                  </a:ext>
                </a:extLst>
              </a:tr>
              <a:tr h="471453">
                <a:tc>
                  <a:txBody>
                    <a:bodyPr/>
                    <a:lstStyle/>
                    <a:p>
                      <a:r>
                        <a:rPr lang="en-US" sz="1200" dirty="0">
                          <a:effectLst/>
                        </a:rPr>
                        <a:t>Collaboration in institutional activities, committees, events, etc.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95618691"/>
                  </a:ext>
                </a:extLst>
              </a:tr>
              <a:tr h="898431">
                <a:tc>
                  <a:txBody>
                    <a:bodyPr/>
                    <a:lstStyle/>
                    <a:p>
                      <a:r>
                        <a:rPr lang="en-US" sz="1200">
                          <a:effectLst/>
                        </a:rPr>
                        <a:t>Active participation in representing the School or University as speaker in conferences, courses, networks, seminars, exhibitions having to do with internationalization. </a:t>
                      </a:r>
                      <a:endParaRPr lang="it-IT" sz="1150">
                        <a:effectLst/>
                        <a:latin typeface="NewCenturySchlbk"/>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23178308"/>
                  </a:ext>
                </a:extLst>
              </a:tr>
              <a:tr h="898431">
                <a:tc>
                  <a:txBody>
                    <a:bodyPr/>
                    <a:lstStyle/>
                    <a:p>
                      <a:r>
                        <a:rPr lang="en-US" sz="1200">
                          <a:effectLst/>
                        </a:rPr>
                        <a:t>Resources in euros of external funding (not fees) for the support of internationalization actions not taken into account in previous indicators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77353460"/>
                  </a:ext>
                </a:extLst>
              </a:tr>
              <a:tr h="471453">
                <a:tc>
                  <a:txBody>
                    <a:bodyPr/>
                    <a:lstStyle/>
                    <a:p>
                      <a:r>
                        <a:rPr lang="en-US" sz="1200" dirty="0">
                          <a:effectLst/>
                        </a:rPr>
                        <a:t>Participation in courses and seminars dealing with internationalization with enrolment fees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8926826"/>
                  </a:ext>
                </a:extLst>
              </a:tr>
            </a:tbl>
          </a:graphicData>
        </a:graphic>
      </p:graphicFrame>
      <p:pic>
        <p:nvPicPr>
          <p:cNvPr id="7175" name="Immagine 8" descr="page7image61653104">
            <a:extLst>
              <a:ext uri="{FF2B5EF4-FFF2-40B4-BE49-F238E27FC236}">
                <a16:creationId xmlns:a16="http://schemas.microsoft.com/office/drawing/2014/main" id="{BCC4AF63-DDCF-7F4A-B08F-9C9CA68469D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Immagine 7" descr="page7image38230784">
            <a:extLst>
              <a:ext uri="{FF2B5EF4-FFF2-40B4-BE49-F238E27FC236}">
                <a16:creationId xmlns:a16="http://schemas.microsoft.com/office/drawing/2014/main" id="{4C926780-C1FC-3346-BB31-B363ACFF9C3A}"/>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Immagine 6" descr="page7image38231744">
            <a:extLst>
              <a:ext uri="{FF2B5EF4-FFF2-40B4-BE49-F238E27FC236}">
                <a16:creationId xmlns:a16="http://schemas.microsoft.com/office/drawing/2014/main" id="{AB6621DC-C811-7D44-8003-D58A1C261CC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Immagine 5" descr="page7image38232704">
            <a:extLst>
              <a:ext uri="{FF2B5EF4-FFF2-40B4-BE49-F238E27FC236}">
                <a16:creationId xmlns:a16="http://schemas.microsoft.com/office/drawing/2014/main" id="{E81F7965-4096-AC4E-B0CF-554DEB1D0A1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Immagine 3" descr="page7image38233664">
            <a:extLst>
              <a:ext uri="{FF2B5EF4-FFF2-40B4-BE49-F238E27FC236}">
                <a16:creationId xmlns:a16="http://schemas.microsoft.com/office/drawing/2014/main" id="{AD5C8590-0514-3342-8D1C-380739CF91A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Immagine 2" descr="page7image38234624">
            <a:extLst>
              <a:ext uri="{FF2B5EF4-FFF2-40B4-BE49-F238E27FC236}">
                <a16:creationId xmlns:a16="http://schemas.microsoft.com/office/drawing/2014/main" id="{87C4409B-1797-A742-8F52-52B37A2961C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magine 1" descr="page7image61655456">
            <a:extLst>
              <a:ext uri="{FF2B5EF4-FFF2-40B4-BE49-F238E27FC236}">
                <a16:creationId xmlns:a16="http://schemas.microsoft.com/office/drawing/2014/main" id="{32798798-820C-F443-9FC4-914470D72FE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1500" y="2420860"/>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12" name="Foliennummernplatzhalter 2">
            <a:extLst>
              <a:ext uri="{FF2B5EF4-FFF2-40B4-BE49-F238E27FC236}">
                <a16:creationId xmlns:a16="http://schemas.microsoft.com/office/drawing/2014/main" id="{85EDF59E-609B-418C-AA01-5C40F6BCFD12}"/>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26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D76DFF-64A8-7A45-9259-087B2B2A38CA}"/>
              </a:ext>
            </a:extLst>
          </p:cNvPr>
          <p:cNvSpPr>
            <a:spLocks noGrp="1"/>
          </p:cNvSpPr>
          <p:nvPr>
            <p:ph type="ctrTitle"/>
          </p:nvPr>
        </p:nvSpPr>
        <p:spPr>
          <a:xfrm>
            <a:off x="628650" y="916369"/>
            <a:ext cx="6858000" cy="477837"/>
          </a:xfrm>
        </p:spPr>
        <p:txBody>
          <a:bodyPr>
            <a:normAutofit/>
          </a:bodyPr>
          <a:lstStyle/>
          <a:p>
            <a:r>
              <a:rPr lang="it-IT" sz="2800" b="1" dirty="0" err="1">
                <a:latin typeface="Times New Roman" panose="02020603050405020304" pitchFamily="18" charset="0"/>
                <a:cs typeface="Times New Roman" panose="02020603050405020304" pitchFamily="18" charset="0"/>
              </a:rPr>
              <a:t>Internationalization</a:t>
            </a:r>
            <a:r>
              <a:rPr lang="it-IT" sz="2800" b="1" dirty="0">
                <a:latin typeface="Times New Roman" panose="02020603050405020304" pitchFamily="18" charset="0"/>
                <a:cs typeface="Times New Roman" panose="02020603050405020304" pitchFamily="18" charset="0"/>
              </a:rPr>
              <a:t> </a:t>
            </a:r>
            <a:r>
              <a:rPr lang="it-IT" sz="2800" b="1" dirty="0" err="1">
                <a:latin typeface="Times New Roman" panose="02020603050405020304" pitchFamily="18" charset="0"/>
                <a:cs typeface="Times New Roman" panose="02020603050405020304" pitchFamily="18" charset="0"/>
              </a:rPr>
              <a:t>process</a:t>
            </a:r>
            <a:endParaRPr lang="it-IT" sz="28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BA846AF2-57DC-D04B-98D0-2CF16E48E81D}"/>
              </a:ext>
            </a:extLst>
          </p:cNvPr>
          <p:cNvSpPr>
            <a:spLocks noGrp="1"/>
          </p:cNvSpPr>
          <p:nvPr>
            <p:ph type="subTitle" idx="1"/>
          </p:nvPr>
        </p:nvSpPr>
        <p:spPr>
          <a:xfrm>
            <a:off x="1143000" y="1700760"/>
            <a:ext cx="6858000" cy="3557040"/>
          </a:xfrm>
        </p:spPr>
        <p:txBody>
          <a:bodyPr>
            <a:noAutofit/>
          </a:bodyPr>
          <a:lstStyle/>
          <a:p>
            <a:pPr algn="just">
              <a:lnSpc>
                <a:spcPct val="100000"/>
              </a:lnSpc>
              <a:spcBef>
                <a:spcPts val="600"/>
              </a:spcBef>
            </a:pPr>
            <a:r>
              <a:rPr lang="it-IT" sz="2400" dirty="0" err="1">
                <a:latin typeface="Times New Roman" panose="02020603050405020304" pitchFamily="18" charset="0"/>
                <a:cs typeface="Times New Roman" panose="02020603050405020304" pitchFamily="18" charset="0"/>
              </a:rPr>
              <a:t>Internationalization</a:t>
            </a:r>
            <a:r>
              <a:rPr lang="it-IT" sz="2400" dirty="0">
                <a:latin typeface="Times New Roman" panose="02020603050405020304" pitchFamily="18" charset="0"/>
                <a:cs typeface="Times New Roman" panose="02020603050405020304" pitchFamily="18" charset="0"/>
              </a:rPr>
              <a:t> of </a:t>
            </a:r>
            <a:r>
              <a:rPr lang="it-IT" sz="2400" dirty="0" err="1">
                <a:latin typeface="Times New Roman" panose="02020603050405020304" pitchFamily="18" charset="0"/>
                <a:cs typeface="Times New Roman" panose="02020603050405020304" pitchFamily="18" charset="0"/>
              </a:rPr>
              <a:t>universities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the </a:t>
            </a:r>
            <a:r>
              <a:rPr lang="it-IT" sz="2400" dirty="0" err="1">
                <a:latin typeface="Times New Roman" panose="02020603050405020304" pitchFamily="18" charset="0"/>
                <a:cs typeface="Times New Roman" panose="02020603050405020304" pitchFamily="18" charset="0"/>
              </a:rPr>
              <a:t>intentional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process</a:t>
            </a:r>
            <a:r>
              <a:rPr lang="it-IT" sz="2400" dirty="0">
                <a:latin typeface="Times New Roman" panose="02020603050405020304" pitchFamily="18" charset="0"/>
                <a:cs typeface="Times New Roman" panose="02020603050405020304" pitchFamily="18" charset="0"/>
              </a:rPr>
              <a:t> of </a:t>
            </a:r>
            <a:r>
              <a:rPr lang="it-IT" sz="2400" dirty="0" err="1">
                <a:latin typeface="Times New Roman" panose="02020603050405020304" pitchFamily="18" charset="0"/>
                <a:cs typeface="Times New Roman" panose="02020603050405020304" pitchFamily="18" charset="0"/>
              </a:rPr>
              <a:t>integrating</a:t>
            </a:r>
            <a:r>
              <a:rPr lang="it-IT" sz="2400" dirty="0">
                <a:latin typeface="Times New Roman" panose="02020603050405020304" pitchFamily="18" charset="0"/>
                <a:cs typeface="Times New Roman" panose="02020603050405020304" pitchFamily="18" charset="0"/>
              </a:rPr>
              <a:t> an </a:t>
            </a:r>
            <a:r>
              <a:rPr lang="it-IT" sz="2400" dirty="0" err="1">
                <a:latin typeface="Times New Roman" panose="02020603050405020304" pitchFamily="18" charset="0"/>
                <a:cs typeface="Times New Roman" panose="02020603050405020304" pitchFamily="18" charset="0"/>
              </a:rPr>
              <a:t>international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intercultural</a:t>
            </a:r>
            <a:r>
              <a:rPr lang="it-IT" sz="2400" dirty="0">
                <a:latin typeface="Times New Roman" panose="02020603050405020304" pitchFamily="18" charset="0"/>
                <a:cs typeface="Times New Roman" panose="02020603050405020304" pitchFamily="18" charset="0"/>
              </a:rPr>
              <a:t> or global </a:t>
            </a:r>
            <a:r>
              <a:rPr lang="it-IT" sz="2400" dirty="0" err="1">
                <a:latin typeface="Times New Roman" panose="02020603050405020304" pitchFamily="18" charset="0"/>
                <a:cs typeface="Times New Roman" panose="02020603050405020304" pitchFamily="18" charset="0"/>
              </a:rPr>
              <a:t>dimension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into</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purposes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functions</a:t>
            </a:r>
            <a:r>
              <a:rPr lang="it-IT" sz="2400" dirty="0">
                <a:latin typeface="Times New Roman" panose="02020603050405020304" pitchFamily="18" charset="0"/>
                <a:cs typeface="Times New Roman" panose="02020603050405020304" pitchFamily="18" charset="0"/>
              </a:rPr>
              <a:t> and delivery of HE, in </a:t>
            </a:r>
            <a:r>
              <a:rPr lang="it-IT" sz="2400" dirty="0" err="1">
                <a:latin typeface="Times New Roman" panose="02020603050405020304" pitchFamily="18" charset="0"/>
                <a:cs typeface="Times New Roman" panose="02020603050405020304" pitchFamily="18" charset="0"/>
              </a:rPr>
              <a:t>order</a:t>
            </a:r>
            <a:r>
              <a:rPr lang="it-IT" sz="2400" dirty="0">
                <a:latin typeface="Times New Roman" panose="02020603050405020304" pitchFamily="18" charset="0"/>
                <a:cs typeface="Times New Roman" panose="02020603050405020304" pitchFamily="18" charset="0"/>
              </a:rPr>
              <a:t> to </a:t>
            </a:r>
            <a:r>
              <a:rPr lang="it-IT" sz="2400" dirty="0" err="1">
                <a:latin typeface="Times New Roman" panose="02020603050405020304" pitchFamily="18" charset="0"/>
                <a:cs typeface="Times New Roman" panose="02020603050405020304" pitchFamily="18" charset="0"/>
              </a:rPr>
              <a:t>enhance</a:t>
            </a:r>
            <a:r>
              <a:rPr lang="it-IT" sz="2400" dirty="0">
                <a:latin typeface="Times New Roman" panose="02020603050405020304" pitchFamily="18" charset="0"/>
                <a:cs typeface="Times New Roman" panose="02020603050405020304" pitchFamily="18" charset="0"/>
              </a:rPr>
              <a:t> the </a:t>
            </a:r>
            <a:r>
              <a:rPr lang="it-IT" sz="2400" dirty="0" err="1">
                <a:latin typeface="Times New Roman" panose="02020603050405020304" pitchFamily="18" charset="0"/>
                <a:cs typeface="Times New Roman" panose="02020603050405020304" pitchFamily="18" charset="0"/>
              </a:rPr>
              <a:t>quality</a:t>
            </a:r>
            <a:r>
              <a:rPr lang="it-IT" sz="2400" dirty="0">
                <a:latin typeface="Times New Roman" panose="02020603050405020304" pitchFamily="18" charset="0"/>
                <a:cs typeface="Times New Roman" panose="02020603050405020304" pitchFamily="18" charset="0"/>
              </a:rPr>
              <a:t> of </a:t>
            </a:r>
            <a:r>
              <a:rPr lang="it-IT" sz="2400" dirty="0" err="1">
                <a:latin typeface="Times New Roman" panose="02020603050405020304" pitchFamily="18" charset="0"/>
                <a:cs typeface="Times New Roman" panose="02020603050405020304" pitchFamily="18" charset="0"/>
              </a:rPr>
              <a:t>education</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research</a:t>
            </a:r>
            <a:r>
              <a:rPr lang="it-IT" sz="2400" dirty="0">
                <a:latin typeface="Times New Roman" panose="02020603050405020304" pitchFamily="18" charset="0"/>
                <a:cs typeface="Times New Roman" panose="02020603050405020304" pitchFamily="18" charset="0"/>
              </a:rPr>
              <a:t> for </a:t>
            </a:r>
            <a:r>
              <a:rPr lang="it-IT" sz="2400" dirty="0" err="1">
                <a:latin typeface="Times New Roman" panose="02020603050405020304" pitchFamily="18" charset="0"/>
                <a:cs typeface="Times New Roman" panose="02020603050405020304" pitchFamily="18" charset="0"/>
              </a:rPr>
              <a:t>all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students</a:t>
            </a:r>
            <a:r>
              <a:rPr lang="it-IT" sz="2400" dirty="0">
                <a:latin typeface="Times New Roman" panose="02020603050405020304" pitchFamily="18" charset="0"/>
                <a:cs typeface="Times New Roman" panose="02020603050405020304" pitchFamily="18" charset="0"/>
              </a:rPr>
              <a:t> and staff, and to </a:t>
            </a:r>
            <a:r>
              <a:rPr lang="it-IT" sz="2400" dirty="0" err="1">
                <a:latin typeface="Times New Roman" panose="02020603050405020304" pitchFamily="18" charset="0"/>
                <a:cs typeface="Times New Roman" panose="02020603050405020304" pitchFamily="18" charset="0"/>
              </a:rPr>
              <a:t>make</a:t>
            </a:r>
            <a:r>
              <a:rPr lang="it-IT" sz="2400" dirty="0">
                <a:latin typeface="Times New Roman" panose="02020603050405020304" pitchFamily="18" charset="0"/>
                <a:cs typeface="Times New Roman" panose="02020603050405020304" pitchFamily="18" charset="0"/>
              </a:rPr>
              <a:t> a </a:t>
            </a:r>
            <a:r>
              <a:rPr lang="it-IT" sz="2400" dirty="0" err="1">
                <a:latin typeface="Times New Roman" panose="02020603050405020304" pitchFamily="18" charset="0"/>
                <a:cs typeface="Times New Roman" panose="02020603050405020304" pitchFamily="18" charset="0"/>
              </a:rPr>
              <a:t>meaningful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contribution</a:t>
            </a:r>
            <a:r>
              <a:rPr lang="it-IT" sz="2400" dirty="0">
                <a:latin typeface="Times New Roman" panose="02020603050405020304" pitchFamily="18" charset="0"/>
                <a:cs typeface="Times New Roman" panose="02020603050405020304" pitchFamily="18" charset="0"/>
              </a:rPr>
              <a:t> to society.</a:t>
            </a:r>
          </a:p>
          <a:p>
            <a:pPr algn="just">
              <a:lnSpc>
                <a:spcPct val="100000"/>
              </a:lnSpc>
              <a:spcBef>
                <a:spcPts val="600"/>
              </a:spcBef>
            </a:pPr>
            <a:endParaRPr lang="it-IT" sz="24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it-IT" sz="2400" dirty="0" err="1">
                <a:latin typeface="Times New Roman" panose="02020603050405020304" pitchFamily="18" charset="0"/>
                <a:cs typeface="Times New Roman" panose="02020603050405020304" pitchFamily="18" charset="0"/>
              </a:rPr>
              <a:t>Internationalization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not</a:t>
            </a:r>
            <a:r>
              <a:rPr lang="it-IT" sz="2400" dirty="0">
                <a:latin typeface="Times New Roman" panose="02020603050405020304" pitchFamily="18" charset="0"/>
                <a:cs typeface="Times New Roman" panose="02020603050405020304" pitchFamily="18" charset="0"/>
              </a:rPr>
              <a:t> a goal in </a:t>
            </a:r>
            <a:r>
              <a:rPr lang="it-IT" sz="2400" dirty="0" err="1">
                <a:latin typeface="Times New Roman" panose="02020603050405020304" pitchFamily="18" charset="0"/>
                <a:cs typeface="Times New Roman" panose="02020603050405020304" pitchFamily="18" charset="0"/>
              </a:rPr>
              <a:t>itself</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but</a:t>
            </a:r>
            <a:r>
              <a:rPr lang="it-IT" sz="2400" dirty="0">
                <a:latin typeface="Times New Roman" panose="02020603050405020304" pitchFamily="18" charset="0"/>
                <a:cs typeface="Times New Roman" panose="02020603050405020304" pitchFamily="18" charset="0"/>
              </a:rPr>
              <a:t> a medium, a </a:t>
            </a:r>
            <a:r>
              <a:rPr lang="it-IT" sz="2400" dirty="0" err="1">
                <a:latin typeface="Times New Roman" panose="02020603050405020304" pitchFamily="18" charset="0"/>
                <a:cs typeface="Times New Roman" panose="02020603050405020304" pitchFamily="18" charset="0"/>
              </a:rPr>
              <a:t>means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which</a:t>
            </a:r>
            <a:r>
              <a:rPr lang="it-IT" sz="2400" dirty="0">
                <a:latin typeface="Times New Roman" panose="02020603050405020304" pitchFamily="18" charset="0"/>
                <a:cs typeface="Times New Roman" panose="02020603050405020304" pitchFamily="18" charset="0"/>
              </a:rPr>
              <a:t> help </a:t>
            </a:r>
            <a:r>
              <a:rPr lang="it-IT" sz="2400" dirty="0" err="1">
                <a:latin typeface="Times New Roman" panose="02020603050405020304" pitchFamily="18" charset="0"/>
                <a:cs typeface="Times New Roman" panose="02020603050405020304" pitchFamily="18" charset="0"/>
              </a:rPr>
              <a:t>universities</a:t>
            </a:r>
            <a:r>
              <a:rPr lang="it-IT" sz="2400" dirty="0">
                <a:latin typeface="Times New Roman" panose="02020603050405020304" pitchFamily="18" charset="0"/>
                <a:cs typeface="Times New Roman" panose="02020603050405020304" pitchFamily="18" charset="0"/>
              </a:rPr>
              <a:t> to </a:t>
            </a:r>
            <a:r>
              <a:rPr lang="it-IT" sz="2400" dirty="0" err="1">
                <a:latin typeface="Times New Roman" panose="02020603050405020304" pitchFamily="18" charset="0"/>
                <a:cs typeface="Times New Roman" panose="02020603050405020304" pitchFamily="18" charset="0"/>
              </a:rPr>
              <a:t>implement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strategic</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goals</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priorities</a:t>
            </a:r>
            <a:r>
              <a:rPr lang="it-IT" sz="2400" dirty="0">
                <a:latin typeface="Times New Roman" panose="02020603050405020304" pitchFamily="18" charset="0"/>
                <a:cs typeface="Times New Roman" panose="02020603050405020304" pitchFamily="18" charset="0"/>
              </a:rPr>
              <a:t>.</a:t>
            </a:r>
          </a:p>
        </p:txBody>
      </p:sp>
      <p:sp>
        <p:nvSpPr>
          <p:cNvPr id="4" name="Foliennummernplatzhalter 2">
            <a:extLst>
              <a:ext uri="{FF2B5EF4-FFF2-40B4-BE49-F238E27FC236}">
                <a16:creationId xmlns:a16="http://schemas.microsoft.com/office/drawing/2014/main" id="{10E6BBF7-0691-4C64-9E3C-26ED353145CF}"/>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99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0361B-C04C-B84B-A785-FFD444DE50FD}"/>
              </a:ext>
            </a:extLst>
          </p:cNvPr>
          <p:cNvSpPr>
            <a:spLocks noGrp="1"/>
          </p:cNvSpPr>
          <p:nvPr>
            <p:ph type="ctrTitle"/>
          </p:nvPr>
        </p:nvSpPr>
        <p:spPr>
          <a:xfrm>
            <a:off x="755470" y="990872"/>
            <a:ext cx="6858000" cy="477837"/>
          </a:xfrm>
        </p:spPr>
        <p:txBody>
          <a:bodyPr>
            <a:normAutofit/>
          </a:bodyPr>
          <a:lstStyle/>
          <a:p>
            <a:pPr algn="l"/>
            <a:r>
              <a:rPr lang="it-IT" sz="2800" b="1" dirty="0" err="1">
                <a:latin typeface="Times New Roman" panose="02020603050405020304" pitchFamily="18" charset="0"/>
                <a:cs typeface="Times New Roman" panose="02020603050405020304" pitchFamily="18" charset="0"/>
              </a:rPr>
              <a:t>Workplan</a:t>
            </a:r>
            <a:r>
              <a:rPr lang="it-IT" sz="2800" b="1" dirty="0">
                <a:latin typeface="Times New Roman" panose="02020603050405020304" pitchFamily="18" charset="0"/>
                <a:cs typeface="Times New Roman" panose="02020603050405020304" pitchFamily="18" charset="0"/>
              </a:rPr>
              <a:t> and </a:t>
            </a:r>
            <a:r>
              <a:rPr lang="it-IT" sz="2800" b="1" dirty="0" err="1">
                <a:latin typeface="Times New Roman" panose="02020603050405020304" pitchFamily="18" charset="0"/>
                <a:cs typeface="Times New Roman" panose="02020603050405020304" pitchFamily="18" charset="0"/>
              </a:rPr>
              <a:t>KPIs</a:t>
            </a:r>
            <a:endParaRPr lang="it-IT" sz="28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56ABC56-E5B3-1A44-ABEC-0BB04D224B4D}"/>
              </a:ext>
            </a:extLst>
          </p:cNvPr>
          <p:cNvSpPr>
            <a:spLocks noGrp="1"/>
          </p:cNvSpPr>
          <p:nvPr>
            <p:ph type="subTitle" idx="1"/>
          </p:nvPr>
        </p:nvSpPr>
        <p:spPr>
          <a:xfrm>
            <a:off x="1143000" y="1600200"/>
            <a:ext cx="6858000" cy="4493170"/>
          </a:xfrm>
        </p:spPr>
        <p:txBody>
          <a:bodyPr>
            <a:noAutofit/>
          </a:bodyPr>
          <a:lstStyle/>
          <a:p>
            <a:pPr algn="just"/>
            <a:r>
              <a:rPr lang="it-IT" sz="2000" dirty="0" err="1">
                <a:latin typeface="Times New Roman" panose="02020603050405020304" pitchFamily="18" charset="0"/>
                <a:cs typeface="Times New Roman" panose="02020603050405020304" pitchFamily="18" charset="0"/>
              </a:rPr>
              <a:t>Detailed</a:t>
            </a:r>
            <a:r>
              <a:rPr lang="it-IT" sz="2000" dirty="0">
                <a:latin typeface="Times New Roman" panose="02020603050405020304" pitchFamily="18" charset="0"/>
                <a:cs typeface="Times New Roman" panose="02020603050405020304" pitchFamily="18" charset="0"/>
              </a:rPr>
              <a:t> l</a:t>
            </a:r>
            <a:r>
              <a:rPr lang="it-IT" sz="2000" b="1" dirty="0">
                <a:latin typeface="Times New Roman" panose="02020603050405020304" pitchFamily="18" charset="0"/>
                <a:cs typeface="Times New Roman" panose="02020603050405020304" pitchFamily="18" charset="0"/>
              </a:rPr>
              <a:t>ist</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activities</a:t>
            </a:r>
            <a:r>
              <a:rPr lang="it-IT" sz="2000" dirty="0">
                <a:latin typeface="Times New Roman" panose="02020603050405020304" pitchFamily="18" charset="0"/>
                <a:cs typeface="Times New Roman" panose="02020603050405020304" pitchFamily="18" charset="0"/>
              </a:rPr>
              <a:t> to be </a:t>
            </a:r>
            <a:r>
              <a:rPr lang="it-IT" sz="2000" dirty="0" err="1">
                <a:latin typeface="Times New Roman" panose="02020603050405020304" pitchFamily="18" charset="0"/>
                <a:cs typeface="Times New Roman" panose="02020603050405020304" pitchFamily="18" charset="0"/>
              </a:rPr>
              <a:t>carried</a:t>
            </a:r>
            <a:r>
              <a:rPr lang="it-IT" sz="2000" dirty="0">
                <a:latin typeface="Times New Roman" panose="02020603050405020304" pitchFamily="18" charset="0"/>
                <a:cs typeface="Times New Roman" panose="02020603050405020304" pitchFamily="18" charset="0"/>
              </a:rPr>
              <a:t> out in the short </a:t>
            </a:r>
            <a:r>
              <a:rPr lang="it-IT" sz="2000" dirty="0" err="1">
                <a:latin typeface="Times New Roman" panose="02020603050405020304" pitchFamily="18" charset="0"/>
                <a:cs typeface="Times New Roman" panose="02020603050405020304" pitchFamily="18" charset="0"/>
              </a:rPr>
              <a:t>term</a:t>
            </a:r>
            <a:r>
              <a:rPr lang="it-IT" sz="2000" dirty="0">
                <a:latin typeface="Times New Roman" panose="02020603050405020304" pitchFamily="18" charset="0"/>
                <a:cs typeface="Times New Roman" panose="02020603050405020304" pitchFamily="18" charset="0"/>
              </a:rPr>
              <a:t>:</a:t>
            </a:r>
          </a:p>
          <a:p>
            <a:pPr algn="just"/>
            <a:r>
              <a:rPr lang="it-IT" sz="2000" dirty="0" err="1">
                <a:latin typeface="Times New Roman" panose="02020603050405020304" pitchFamily="18" charset="0"/>
                <a:cs typeface="Times New Roman" panose="02020603050405020304" pitchFamily="18" charset="0"/>
              </a:rPr>
              <a:t>Define</a:t>
            </a:r>
            <a:r>
              <a:rPr lang="it-IT" sz="2000"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milestones</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signal</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anchors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significant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events</a:t>
            </a:r>
            <a:r>
              <a:rPr lang="it-IT" sz="2000" dirty="0">
                <a:latin typeface="Times New Roman" panose="02020603050405020304" pitchFamily="18" charset="0"/>
                <a:cs typeface="Times New Roman" panose="02020603050405020304" pitchFamily="18" charset="0"/>
              </a:rPr>
              <a:t> or </a:t>
            </a:r>
            <a:r>
              <a:rPr lang="it-IT" sz="2000" dirty="0" err="1">
                <a:latin typeface="Times New Roman" panose="02020603050405020304" pitchFamily="18" charset="0"/>
                <a:cs typeface="Times New Roman" panose="02020603050405020304" pitchFamily="18" charset="0"/>
              </a:rPr>
              <a:t>stages</a:t>
            </a:r>
            <a:r>
              <a:rPr lang="it-IT" sz="2000" dirty="0">
                <a:latin typeface="Times New Roman" panose="02020603050405020304" pitchFamily="18" charset="0"/>
                <a:cs typeface="Times New Roman" panose="02020603050405020304" pitchFamily="18" charset="0"/>
              </a:rPr>
              <a:t> in the progress of </a:t>
            </a:r>
            <a:r>
              <a:rPr lang="it-IT" sz="2000" dirty="0" err="1">
                <a:latin typeface="Times New Roman" panose="02020603050405020304" pitchFamily="18" charset="0"/>
                <a:cs typeface="Times New Roman" panose="02020603050405020304" pitchFamily="18" charset="0"/>
              </a:rPr>
              <a:t>internationalization</a:t>
            </a:r>
            <a:endParaRPr lang="it-IT" sz="2000" dirty="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Increase</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available</a:t>
            </a:r>
            <a:r>
              <a:rPr lang="it-IT" sz="2000" dirty="0">
                <a:latin typeface="Times New Roman" panose="02020603050405020304" pitchFamily="18" charset="0"/>
                <a:cs typeface="Times New Roman" panose="02020603050405020304" pitchFamily="18" charset="0"/>
              </a:rPr>
              <a:t> </a:t>
            </a:r>
            <a:r>
              <a:rPr lang="it-IT" sz="2000" b="1" dirty="0">
                <a:latin typeface="Times New Roman" panose="02020603050405020304" pitchFamily="18" charset="0"/>
                <a:cs typeface="Times New Roman" panose="02020603050405020304" pitchFamily="18" charset="0"/>
              </a:rPr>
              <a:t>human </a:t>
            </a:r>
            <a:r>
              <a:rPr lang="it-IT" sz="2000" b="1" dirty="0" err="1">
                <a:latin typeface="Times New Roman" panose="02020603050405020304" pitchFamily="18" charset="0"/>
                <a:cs typeface="Times New Roman" panose="02020603050405020304" pitchFamily="18" charset="0"/>
              </a:rPr>
              <a:t>resource</a:t>
            </a:r>
            <a:r>
              <a:rPr lang="it-IT" sz="2000" b="1"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skills</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capacities</a:t>
            </a:r>
            <a:endParaRPr lang="it-IT" sz="2000" dirty="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Assign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clear</a:t>
            </a:r>
            <a:r>
              <a:rPr lang="it-IT" sz="2000"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responsibilities</a:t>
            </a:r>
            <a:r>
              <a:rPr lang="it-IT" sz="2000" dirty="0">
                <a:latin typeface="Times New Roman" panose="02020603050405020304" pitchFamily="18" charset="0"/>
                <a:cs typeface="Times New Roman" panose="02020603050405020304" pitchFamily="18" charset="0"/>
              </a:rPr>
              <a:t> for </a:t>
            </a:r>
            <a:r>
              <a:rPr lang="it-IT" sz="2000" dirty="0" err="1">
                <a:latin typeface="Times New Roman" panose="02020603050405020304" pitchFamily="18" charset="0"/>
                <a:cs typeface="Times New Roman" panose="02020603050405020304" pitchFamily="18" charset="0"/>
              </a:rPr>
              <a:t>each</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prioritized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activity</a:t>
            </a:r>
            <a:r>
              <a:rPr lang="it-IT" sz="2000" dirty="0">
                <a:latin typeface="Times New Roman" panose="02020603050405020304" pitchFamily="18" charset="0"/>
                <a:cs typeface="Times New Roman" panose="02020603050405020304" pitchFamily="18" charset="0"/>
              </a:rPr>
              <a:t> in the </a:t>
            </a:r>
            <a:r>
              <a:rPr lang="it-IT" sz="2000" dirty="0" err="1">
                <a:latin typeface="Times New Roman" panose="02020603050405020304" pitchFamily="18" charset="0"/>
                <a:cs typeface="Times New Roman" panose="02020603050405020304" pitchFamily="18" charset="0"/>
              </a:rPr>
              <a:t>plan</a:t>
            </a:r>
            <a:endParaRPr lang="it-IT" sz="2000" dirty="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Define</a:t>
            </a:r>
            <a:r>
              <a:rPr lang="it-IT" sz="2000"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financial</a:t>
            </a:r>
            <a:r>
              <a:rPr lang="it-IT" sz="2000" b="1" dirty="0">
                <a:latin typeface="Times New Roman" panose="02020603050405020304" pitchFamily="18" charset="0"/>
                <a:cs typeface="Times New Roman" panose="02020603050405020304" pitchFamily="18" charset="0"/>
              </a:rPr>
              <a:t> </a:t>
            </a:r>
            <a:r>
              <a:rPr lang="it-IT" sz="2000" b="1" dirty="0" err="1">
                <a:latin typeface="Times New Roman" panose="02020603050405020304" pitchFamily="18" charset="0"/>
                <a:cs typeface="Times New Roman" panose="02020603050405020304" pitchFamily="18" charset="0"/>
              </a:rPr>
              <a:t>resources</a:t>
            </a:r>
            <a:r>
              <a:rPr lang="it-IT" sz="2000" b="1"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needs</a:t>
            </a:r>
            <a:endParaRPr lang="it-IT" sz="2000" dirty="0">
              <a:latin typeface="Times New Roman" panose="02020603050405020304" pitchFamily="18" charset="0"/>
              <a:cs typeface="Times New Roman" panose="02020603050405020304" pitchFamily="18" charset="0"/>
            </a:endParaRPr>
          </a:p>
          <a:p>
            <a:pPr algn="just"/>
            <a:r>
              <a:rPr lang="it-IT" sz="2000" b="1" dirty="0" err="1">
                <a:latin typeface="Times New Roman" panose="02020603050405020304" pitchFamily="18" charset="0"/>
                <a:cs typeface="Times New Roman" panose="02020603050405020304" pitchFamily="18" charset="0"/>
              </a:rPr>
              <a:t>KPIs</a:t>
            </a:r>
            <a:r>
              <a:rPr lang="it-IT" sz="2000" dirty="0">
                <a:latin typeface="Times New Roman" panose="02020603050405020304" pitchFamily="18" charset="0"/>
                <a:cs typeface="Times New Roman" panose="02020603050405020304" pitchFamily="18" charset="0"/>
              </a:rPr>
              <a:t> – </a:t>
            </a:r>
            <a:r>
              <a:rPr lang="it-IT" sz="2000" dirty="0" err="1">
                <a:latin typeface="Times New Roman" panose="02020603050405020304" pitchFamily="18" charset="0"/>
                <a:cs typeface="Times New Roman" panose="02020603050405020304" pitchFamily="18" charset="0"/>
              </a:rPr>
              <a:t>Measurable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values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that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demonstrate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how</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effectively</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institution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achieving</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key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internationalization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objectives</a:t>
            </a:r>
            <a:endParaRPr lang="it-IT" sz="2000" dirty="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Measuring</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inputs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resources</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achieve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outputs</a:t>
            </a:r>
            <a:r>
              <a:rPr lang="it-IT" sz="2000" dirty="0">
                <a:latin typeface="Times New Roman" panose="02020603050405020304" pitchFamily="18" charset="0"/>
                <a:cs typeface="Times New Roman" panose="02020603050405020304" pitchFamily="18" charset="0"/>
              </a:rPr>
              <a:t>)</a:t>
            </a:r>
          </a:p>
          <a:p>
            <a:pPr algn="just"/>
            <a:r>
              <a:rPr lang="it-IT" sz="2000" dirty="0" err="1">
                <a:latin typeface="Times New Roman" panose="02020603050405020304" pitchFamily="18" charset="0"/>
                <a:cs typeface="Times New Roman" panose="02020603050405020304" pitchFamily="18" charset="0"/>
              </a:rPr>
              <a:t>Measuring</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activities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actions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taken</a:t>
            </a:r>
            <a:r>
              <a:rPr lang="it-IT" sz="2000" dirty="0">
                <a:latin typeface="Times New Roman" panose="02020603050405020304" pitchFamily="18" charset="0"/>
                <a:cs typeface="Times New Roman" panose="02020603050405020304" pitchFamily="18" charset="0"/>
              </a:rPr>
              <a:t> to </a:t>
            </a:r>
            <a:r>
              <a:rPr lang="it-IT" sz="2000" dirty="0" err="1">
                <a:latin typeface="Times New Roman" panose="02020603050405020304" pitchFamily="18" charset="0"/>
                <a:cs typeface="Times New Roman" panose="02020603050405020304" pitchFamily="18" charset="0"/>
              </a:rPr>
              <a:t>achieve</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outputs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using</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inputs</a:t>
            </a:r>
            <a:r>
              <a:rPr lang="it-IT" sz="2000" dirty="0">
                <a:latin typeface="Times New Roman" panose="02020603050405020304" pitchFamily="18" charset="0"/>
                <a:cs typeface="Times New Roman" panose="02020603050405020304" pitchFamily="18" charset="0"/>
              </a:rPr>
              <a:t>)</a:t>
            </a:r>
          </a:p>
          <a:p>
            <a:pPr algn="just"/>
            <a:r>
              <a:rPr lang="it-IT" sz="2000" dirty="0" err="1">
                <a:latin typeface="Times New Roman" panose="02020603050405020304" pitchFamily="18" charset="0"/>
                <a:cs typeface="Times New Roman" panose="02020603050405020304" pitchFamily="18" charset="0"/>
              </a:rPr>
              <a:t>Measuring</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outputs</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outcomes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results</a:t>
            </a:r>
            <a:r>
              <a:rPr lang="it-IT" sz="2000" dirty="0">
                <a:latin typeface="Times New Roman" panose="02020603050405020304" pitchFamily="18" charset="0"/>
                <a:cs typeface="Times New Roman" panose="02020603050405020304" pitchFamily="18" charset="0"/>
              </a:rPr>
              <a:t> of </a:t>
            </a:r>
            <a:r>
              <a:rPr lang="it-IT" sz="2000" dirty="0" err="1">
                <a:latin typeface="Times New Roman" panose="02020603050405020304" pitchFamily="18" charset="0"/>
                <a:cs typeface="Times New Roman" panose="02020603050405020304" pitchFamily="18" charset="0"/>
              </a:rPr>
              <a:t>activities</a:t>
            </a:r>
            <a:r>
              <a:rPr lang="it-IT" sz="2000" dirty="0">
                <a:latin typeface="Times New Roman" panose="02020603050405020304" pitchFamily="18" charset="0"/>
                <a:cs typeface="Times New Roman" panose="02020603050405020304" pitchFamily="18" charset="0"/>
              </a:rPr>
              <a:t>)</a:t>
            </a:r>
          </a:p>
        </p:txBody>
      </p:sp>
      <p:sp>
        <p:nvSpPr>
          <p:cNvPr id="4" name="Foliennummernplatzhalter 2">
            <a:extLst>
              <a:ext uri="{FF2B5EF4-FFF2-40B4-BE49-F238E27FC236}">
                <a16:creationId xmlns:a16="http://schemas.microsoft.com/office/drawing/2014/main" id="{A11FA317-C0E3-41BD-BE04-3DB044D3EFAE}"/>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857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0A83D-3F2B-5444-A8F3-776F4EE06DC3}"/>
              </a:ext>
            </a:extLst>
          </p:cNvPr>
          <p:cNvSpPr>
            <a:spLocks noGrp="1"/>
          </p:cNvSpPr>
          <p:nvPr>
            <p:ph type="ctrTitle"/>
          </p:nvPr>
        </p:nvSpPr>
        <p:spPr>
          <a:xfrm>
            <a:off x="683460" y="908650"/>
            <a:ext cx="6858000" cy="504071"/>
          </a:xfrm>
        </p:spPr>
        <p:txBody>
          <a:bodyPr>
            <a:noAutofit/>
          </a:bodyPr>
          <a:lstStyle/>
          <a:p>
            <a:pPr algn="l"/>
            <a:r>
              <a:rPr lang="it-IT" sz="2400" b="1" dirty="0">
                <a:latin typeface="Times New Roman" panose="02020603050405020304" pitchFamily="18" charset="0"/>
                <a:cs typeface="Times New Roman" panose="02020603050405020304" pitchFamily="18" charset="0"/>
              </a:rPr>
              <a:t>Performance </a:t>
            </a:r>
            <a:r>
              <a:rPr lang="it-IT" sz="2400" b="1" dirty="0" err="1">
                <a:latin typeface="Times New Roman" panose="02020603050405020304" pitchFamily="18" charset="0"/>
                <a:cs typeface="Times New Roman" panose="02020603050405020304" pitchFamily="18" charset="0"/>
              </a:rPr>
              <a:t>indicators</a:t>
            </a:r>
            <a:r>
              <a:rPr lang="it-IT" sz="2400" b="1" dirty="0">
                <a:latin typeface="Times New Roman" panose="02020603050405020304" pitchFamily="18" charset="0"/>
                <a:cs typeface="Times New Roman" panose="02020603050405020304" pitchFamily="18" charset="0"/>
              </a:rPr>
              <a:t> for </a:t>
            </a:r>
            <a:r>
              <a:rPr lang="it-IT" sz="2400" b="1" dirty="0" err="1">
                <a:latin typeface="Times New Roman" panose="02020603050405020304" pitchFamily="18" charset="0"/>
                <a:cs typeface="Times New Roman" panose="02020603050405020304" pitchFamily="18" charset="0"/>
              </a:rPr>
              <a:t>internationalization</a:t>
            </a:r>
            <a:endParaRPr lang="it-IT" sz="24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8350398-8511-CD45-BB39-6CD431274492}"/>
              </a:ext>
            </a:extLst>
          </p:cNvPr>
          <p:cNvSpPr>
            <a:spLocks noGrp="1"/>
          </p:cNvSpPr>
          <p:nvPr>
            <p:ph type="subTitle" idx="1"/>
          </p:nvPr>
        </p:nvSpPr>
        <p:spPr>
          <a:xfrm>
            <a:off x="1143000" y="1556740"/>
            <a:ext cx="6858000" cy="4392610"/>
          </a:xfrm>
        </p:spPr>
        <p:txBody>
          <a:bodyPr>
            <a:no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1. University Leadership for Internationalization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2. Internationalization Strategic Plan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3. Institutionalization of International Education and Research</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4. Support Infrastructure</a:t>
            </a:r>
            <a:r>
              <a:rPr lang="it-IT"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Professional International Education Units and Staff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5. Internationalized Curriculum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6. International Students and Scholars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7. Study Abroad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8. Faculty Involvement in International Activities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9. Campus Life/Co Curricular Programs </a:t>
            </a: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Performance Indicators: 10. Monitoring the Process </a:t>
            </a:r>
            <a:endParaRPr lang="it-IT" dirty="0">
              <a:latin typeface="Times New Roman" panose="02020603050405020304" pitchFamily="18" charset="0"/>
              <a:cs typeface="Times New Roman" panose="02020603050405020304" pitchFamily="18" charset="0"/>
            </a:endParaRPr>
          </a:p>
          <a:p>
            <a:endParaRPr lang="it-IT" dirty="0"/>
          </a:p>
        </p:txBody>
      </p:sp>
      <p:sp>
        <p:nvSpPr>
          <p:cNvPr id="4" name="Foliennummernplatzhalter 2">
            <a:extLst>
              <a:ext uri="{FF2B5EF4-FFF2-40B4-BE49-F238E27FC236}">
                <a16:creationId xmlns:a16="http://schemas.microsoft.com/office/drawing/2014/main" id="{B61F0E96-2334-48B6-9C08-78C15C5E6B15}"/>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395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93F86-C195-5240-930C-E720CA8FD966}"/>
              </a:ext>
            </a:extLst>
          </p:cNvPr>
          <p:cNvSpPr>
            <a:spLocks noGrp="1"/>
          </p:cNvSpPr>
          <p:nvPr>
            <p:ph type="ctrTitle"/>
          </p:nvPr>
        </p:nvSpPr>
        <p:spPr>
          <a:xfrm>
            <a:off x="1143000" y="980661"/>
            <a:ext cx="6858000" cy="360050"/>
          </a:xfrm>
        </p:spPr>
        <p:txBody>
          <a:bodyPr>
            <a:noAutofit/>
          </a:bodyPr>
          <a:lstStyle/>
          <a:p>
            <a:r>
              <a:rPr lang="it-IT" sz="2000" b="1" dirty="0" err="1">
                <a:latin typeface="Times New Roman" panose="02020603050405020304" pitchFamily="18" charset="0"/>
                <a:cs typeface="Times New Roman" panose="02020603050405020304" pitchFamily="18" charset="0"/>
              </a:rPr>
              <a:t>KPIs</a:t>
            </a:r>
            <a:r>
              <a:rPr lang="it-IT" sz="2000" b="1" dirty="0">
                <a:latin typeface="Times New Roman" panose="02020603050405020304" pitchFamily="18" charset="0"/>
                <a:cs typeface="Times New Roman" panose="02020603050405020304" pitchFamily="18" charset="0"/>
              </a:rPr>
              <a:t> with </a:t>
            </a:r>
            <a:r>
              <a:rPr lang="it-IT" sz="2000" b="1" dirty="0" err="1">
                <a:latin typeface="Times New Roman" panose="02020603050405020304" pitchFamily="18" charset="0"/>
                <a:cs typeface="Times New Roman" panose="02020603050405020304" pitchFamily="18" charset="0"/>
              </a:rPr>
              <a:t>reference</a:t>
            </a:r>
            <a:r>
              <a:rPr lang="it-IT" sz="2000" b="1" dirty="0">
                <a:latin typeface="Times New Roman" panose="02020603050405020304" pitchFamily="18" charset="0"/>
                <a:cs typeface="Times New Roman" panose="02020603050405020304" pitchFamily="18" charset="0"/>
              </a:rPr>
              <a:t> to </a:t>
            </a:r>
            <a:r>
              <a:rPr lang="it-IT" sz="2000" b="1" dirty="0" err="1">
                <a:latin typeface="Times New Roman" panose="02020603050405020304" pitchFamily="18" charset="0"/>
                <a:cs typeface="Times New Roman" panose="02020603050405020304" pitchFamily="18" charset="0"/>
              </a:rPr>
              <a:t>students</a:t>
            </a:r>
            <a:endParaRPr lang="it-IT" sz="20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F653E27B-CFF0-924F-BC94-D1383D7DAB19}"/>
              </a:ext>
            </a:extLst>
          </p:cNvPr>
          <p:cNvSpPr>
            <a:spLocks noGrp="1"/>
          </p:cNvSpPr>
          <p:nvPr>
            <p:ph type="subTitle" idx="1"/>
          </p:nvPr>
        </p:nvSpPr>
        <p:spPr>
          <a:xfrm>
            <a:off x="3450132" y="2773006"/>
            <a:ext cx="4550867" cy="2962630"/>
          </a:xfrm>
        </p:spPr>
        <p:txBody>
          <a:bodyPr/>
          <a:lstStyle/>
          <a:p>
            <a:endParaRPr lang="it-IT" dirty="0"/>
          </a:p>
        </p:txBody>
      </p:sp>
      <p:pic>
        <p:nvPicPr>
          <p:cNvPr id="1025" name="Picture 1" descr="page1image17058240">
            <a:extLst>
              <a:ext uri="{FF2B5EF4-FFF2-40B4-BE49-F238E27FC236}">
                <a16:creationId xmlns:a16="http://schemas.microsoft.com/office/drawing/2014/main" id="{4477AEAD-A2E1-D941-94AE-5680CD1F0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305" y="1844780"/>
            <a:ext cx="6820694" cy="4517920"/>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2">
            <a:extLst>
              <a:ext uri="{FF2B5EF4-FFF2-40B4-BE49-F238E27FC236}">
                <a16:creationId xmlns:a16="http://schemas.microsoft.com/office/drawing/2014/main" id="{F9B620C6-0DE6-4B35-9843-F1756716B925}"/>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394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039766-6023-824B-AADF-40B6C9F6E736}"/>
              </a:ext>
            </a:extLst>
          </p:cNvPr>
          <p:cNvSpPr>
            <a:spLocks noGrp="1"/>
          </p:cNvSpPr>
          <p:nvPr>
            <p:ph type="ctrTitle"/>
          </p:nvPr>
        </p:nvSpPr>
        <p:spPr>
          <a:xfrm>
            <a:off x="650380" y="823324"/>
            <a:ext cx="6858000" cy="578397"/>
          </a:xfrm>
        </p:spPr>
        <p:txBody>
          <a:bodyPr>
            <a:normAutofit/>
          </a:bodyPr>
          <a:lstStyle/>
          <a:p>
            <a:pPr algn="l"/>
            <a:r>
              <a:rPr lang="en-US" sz="2700" b="1" dirty="0">
                <a:latin typeface="Times New Roman" panose="02020603050405020304" pitchFamily="18" charset="0"/>
                <a:cs typeface="Times New Roman" panose="02020603050405020304" pitchFamily="18" charset="0"/>
              </a:rPr>
              <a:t>The relevance of Human Resources</a:t>
            </a:r>
            <a:endParaRPr lang="it-IT" sz="20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868D2F3-5220-9F44-93E3-41B03A096613}"/>
              </a:ext>
            </a:extLst>
          </p:cNvPr>
          <p:cNvSpPr>
            <a:spLocks noGrp="1"/>
          </p:cNvSpPr>
          <p:nvPr>
            <p:ph type="subTitle" idx="1"/>
          </p:nvPr>
        </p:nvSpPr>
        <p:spPr>
          <a:xfrm>
            <a:off x="766415" y="1689330"/>
            <a:ext cx="7611170" cy="5032147"/>
          </a:xfrm>
        </p:spPr>
        <p:txBody>
          <a:bodyPr wrap="square">
            <a:spAutoFit/>
          </a:bodyPr>
          <a:lstStyle/>
          <a:p>
            <a:pPr algn="just">
              <a:lnSpc>
                <a:spcPct val="100000"/>
              </a:lnSpc>
              <a:spcBef>
                <a:spcPts val="300"/>
              </a:spcBef>
            </a:pPr>
            <a:r>
              <a:rPr lang="en-US" sz="1700" dirty="0">
                <a:latin typeface="Times New Roman" panose="02020603050405020304" pitchFamily="18" charset="0"/>
                <a:cs typeface="Times New Roman" panose="02020603050405020304" pitchFamily="18" charset="0"/>
              </a:rPr>
              <a:t>It is important for people working in International Relations to possess a number of attributes that will make a difference: </a:t>
            </a:r>
            <a:endParaRPr lang="it-IT" sz="17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Personality</a:t>
            </a:r>
            <a:r>
              <a:rPr lang="en-US" sz="1700" dirty="0">
                <a:latin typeface="Times New Roman" panose="02020603050405020304" pitchFamily="18" charset="0"/>
                <a:cs typeface="Times New Roman" panose="02020603050405020304" pitchFamily="18" charset="0"/>
              </a:rPr>
              <a:t>: extrovert, pleasant personality, open-minded, professional and committed. Need to love their job so as to be effective ,and also, to be able to adapt to change. </a:t>
            </a:r>
            <a:endParaRPr lang="it-IT" sz="17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Skills:</a:t>
            </a:r>
            <a:r>
              <a:rPr lang="en-US" sz="1700" dirty="0">
                <a:latin typeface="Times New Roman" panose="02020603050405020304" pitchFamily="18" charset="0"/>
                <a:cs typeface="Times New Roman" panose="02020603050405020304" pitchFamily="18" charset="0"/>
              </a:rPr>
              <a:t> knowledge of languages, IT skills, managerial skills, problem- solving skills, crisis management skills </a:t>
            </a:r>
            <a:endParaRPr lang="it-IT" sz="17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700" dirty="0">
                <a:latin typeface="Times New Roman" panose="02020603050405020304" pitchFamily="18" charset="0"/>
                <a:cs typeface="Times New Roman" panose="02020603050405020304" pitchFamily="18" charset="0"/>
              </a:rPr>
              <a:t>Additionally, continuous training is a MUST, due to the dynamic, continuously changing environment in International Relations, in order to keep up with: </a:t>
            </a:r>
            <a:endParaRPr lang="it-IT" sz="17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it-IT" sz="1700" dirty="0">
                <a:latin typeface="Times New Roman" panose="02020603050405020304" pitchFamily="18" charset="0"/>
                <a:cs typeface="Times New Roman" panose="02020603050405020304" pitchFamily="18" charset="0"/>
                <a:sym typeface="Wingdings" pitchFamily="2" charset="2"/>
              </a:rPr>
              <a:t></a:t>
            </a:r>
            <a:r>
              <a:rPr lang="en-US" sz="1700" dirty="0">
                <a:latin typeface="Times New Roman" panose="02020603050405020304" pitchFamily="18" charset="0"/>
                <a:cs typeface="Times New Roman" panose="02020603050405020304" pitchFamily="18" charset="0"/>
              </a:rPr>
              <a:t>Recent developments in national policies</a:t>
            </a:r>
            <a:endParaRPr lang="it-IT" sz="17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it-IT" sz="1700" dirty="0">
                <a:latin typeface="Times New Roman" panose="02020603050405020304" pitchFamily="18" charset="0"/>
                <a:cs typeface="Times New Roman" panose="02020603050405020304" pitchFamily="18" charset="0"/>
                <a:sym typeface="Wingdings" pitchFamily="2" charset="2"/>
              </a:rPr>
              <a:t></a:t>
            </a:r>
            <a:r>
              <a:rPr lang="en-US" sz="1700" dirty="0">
                <a:latin typeface="Times New Roman" panose="02020603050405020304" pitchFamily="18" charset="0"/>
                <a:cs typeface="Times New Roman" panose="02020603050405020304" pitchFamily="18" charset="0"/>
              </a:rPr>
              <a:t>International recent developments in education, especially in the EU and in the Asian countries. </a:t>
            </a:r>
            <a:endParaRPr lang="it-IT" sz="17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700" dirty="0">
                <a:latin typeface="Times New Roman" panose="02020603050405020304" pitchFamily="18" charset="0"/>
                <a:cs typeface="Times New Roman" panose="02020603050405020304" pitchFamily="18" charset="0"/>
              </a:rPr>
              <a:t>Besides training, many other factors help both educate people and giving them incentives: </a:t>
            </a:r>
            <a:endParaRPr lang="it-IT" sz="17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mj-lt"/>
              <a:buAutoNum type="arabicPeriod"/>
            </a:pPr>
            <a:r>
              <a:rPr lang="en-US" sz="1700" dirty="0">
                <a:latin typeface="Times New Roman" panose="02020603050405020304" pitchFamily="18" charset="0"/>
                <a:cs typeface="Times New Roman" panose="02020603050405020304" pitchFamily="18" charset="0"/>
              </a:rPr>
              <a:t>Clear career paths </a:t>
            </a:r>
            <a:endParaRPr lang="it-IT" sz="17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mj-lt"/>
              <a:buAutoNum type="arabicPeriod"/>
            </a:pPr>
            <a:r>
              <a:rPr lang="en-US" sz="1700" dirty="0">
                <a:latin typeface="Times New Roman" panose="02020603050405020304" pitchFamily="18" charset="0"/>
                <a:cs typeface="Times New Roman" panose="02020603050405020304" pitchFamily="18" charset="0"/>
              </a:rPr>
              <a:t>Recognition of their work </a:t>
            </a:r>
            <a:endParaRPr lang="it-IT" sz="17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mj-lt"/>
              <a:buAutoNum type="arabicPeriod"/>
            </a:pPr>
            <a:r>
              <a:rPr lang="en-US" sz="1700" dirty="0">
                <a:latin typeface="Times New Roman" panose="02020603050405020304" pitchFamily="18" charset="0"/>
                <a:cs typeface="Times New Roman" panose="02020603050405020304" pitchFamily="18" charset="0"/>
              </a:rPr>
              <a:t>Activities outside the workplace which help the team come closer </a:t>
            </a:r>
            <a:endParaRPr lang="it-IT" sz="17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mj-lt"/>
              <a:buAutoNum type="arabicPeriod"/>
            </a:pPr>
            <a:r>
              <a:rPr lang="en-US" sz="1700" dirty="0">
                <a:latin typeface="Times New Roman" panose="02020603050405020304" pitchFamily="18" charset="0"/>
                <a:cs typeface="Times New Roman" panose="02020603050405020304" pitchFamily="18" charset="0"/>
              </a:rPr>
              <a:t>Opportunities for on-the-job training </a:t>
            </a:r>
            <a:endParaRPr lang="it-IT" sz="17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D37BC660-B472-49A3-9496-DECE7E128713}"/>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133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4EF0DE-6C1A-BD4B-BECA-60005AAE0C74}"/>
              </a:ext>
            </a:extLst>
          </p:cNvPr>
          <p:cNvSpPr>
            <a:spLocks noGrp="1"/>
          </p:cNvSpPr>
          <p:nvPr>
            <p:ph type="ctrTitle"/>
          </p:nvPr>
        </p:nvSpPr>
        <p:spPr>
          <a:xfrm>
            <a:off x="755470" y="764631"/>
            <a:ext cx="7245530" cy="720099"/>
          </a:xfrm>
        </p:spPr>
        <p:txBody>
          <a:bodyPr>
            <a:normAutofit/>
          </a:bodyPr>
          <a:lstStyle/>
          <a:p>
            <a:pPr algn="l"/>
            <a:r>
              <a:rPr lang="en-GB" sz="2200" b="1" dirty="0">
                <a:latin typeface="Times New Roman" panose="02020603050405020304" pitchFamily="18" charset="0"/>
                <a:cs typeface="Times New Roman" panose="02020603050405020304" pitchFamily="18" charset="0"/>
              </a:rPr>
              <a:t>Internationalization: some examples of priorities and initiatives in the strategic plan</a:t>
            </a:r>
            <a:endParaRPr lang="it-IT" sz="22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6F735C22-128A-6A4D-9A69-3814E71E0A57}"/>
              </a:ext>
            </a:extLst>
          </p:cNvPr>
          <p:cNvSpPr>
            <a:spLocks noGrp="1"/>
          </p:cNvSpPr>
          <p:nvPr>
            <p:ph type="subTitle" idx="1"/>
          </p:nvPr>
        </p:nvSpPr>
        <p:spPr>
          <a:xfrm>
            <a:off x="1143000" y="1988800"/>
            <a:ext cx="6858000" cy="4032560"/>
          </a:xfrm>
        </p:spPr>
        <p:txBody>
          <a:bodyPr/>
          <a:lstStyle/>
          <a:p>
            <a:pPr algn="just">
              <a:lnSpc>
                <a:spcPct val="100000"/>
              </a:lnSpc>
              <a:spcBef>
                <a:spcPts val="600"/>
              </a:spcBef>
            </a:pPr>
            <a:r>
              <a:rPr lang="en-US" sz="2000" dirty="0">
                <a:latin typeface="Times New Roman" panose="02020603050405020304" pitchFamily="18" charset="0"/>
                <a:cs typeface="Times New Roman" panose="02020603050405020304" pitchFamily="18" charset="0"/>
              </a:rPr>
              <a:t>Internationalization builds upon both the University’s mission and vision and provides a vision for developing, extending, and enhancing the range of international initiatives over the next five years. This Internationalization Strategic Plan must be the result of a thoughtful discussion among administrators, faculties, students, and staff. The University has to set priorities and to determine which options work best within its budget and overall strategic institutional initiatives.</a:t>
            </a:r>
            <a:endParaRPr lang="it-IT" sz="20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000" dirty="0">
                <a:latin typeface="Times New Roman" panose="02020603050405020304" pitchFamily="18" charset="0"/>
                <a:cs typeface="Times New Roman" panose="02020603050405020304" pitchFamily="18" charset="0"/>
              </a:rPr>
              <a:t>Internationalization is both a multidisciplinary and interdisciplinary endeavor requiring action in many areas simultaneously. The Internationalization Strategic Plan may </a:t>
            </a:r>
            <a:r>
              <a:rPr lang="en-US" sz="2000" dirty="0" err="1">
                <a:latin typeface="Times New Roman" panose="02020603050405020304" pitchFamily="18" charset="0"/>
                <a:cs typeface="Times New Roman" panose="02020603050405020304" pitchFamily="18" charset="0"/>
              </a:rPr>
              <a:t>focuse</a:t>
            </a:r>
            <a:r>
              <a:rPr lang="en-US" sz="2000" dirty="0">
                <a:latin typeface="Times New Roman" panose="02020603050405020304" pitchFamily="18" charset="0"/>
                <a:cs typeface="Times New Roman" panose="02020603050405020304" pitchFamily="18" charset="0"/>
              </a:rPr>
              <a:t> on five strategic priorities and 12 initiatives:</a:t>
            </a:r>
            <a:endParaRPr lang="it-IT" sz="20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217D38AE-B63F-4170-8642-2E8A8ABE2E5B}"/>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222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E8328-8073-1143-AD76-12B950F58080}"/>
              </a:ext>
            </a:extLst>
          </p:cNvPr>
          <p:cNvSpPr>
            <a:spLocks noGrp="1"/>
          </p:cNvSpPr>
          <p:nvPr>
            <p:ph type="ctrTitle"/>
          </p:nvPr>
        </p:nvSpPr>
        <p:spPr>
          <a:xfrm>
            <a:off x="628650" y="980660"/>
            <a:ext cx="6858000" cy="362367"/>
          </a:xfrm>
        </p:spPr>
        <p:txBody>
          <a:bodyPr>
            <a:noAutofit/>
          </a:bodyPr>
          <a:lstStyle/>
          <a:p>
            <a:pPr algn="l"/>
            <a:r>
              <a:rPr lang="it-IT" sz="2400" b="1" dirty="0" err="1">
                <a:latin typeface="Times New Roman" panose="02020603050405020304" pitchFamily="18" charset="0"/>
                <a:cs typeface="Times New Roman" panose="02020603050405020304" pitchFamily="18" charset="0"/>
              </a:rPr>
              <a:t>Examples</a:t>
            </a:r>
            <a:r>
              <a:rPr lang="it-IT" sz="2400" b="1" dirty="0">
                <a:latin typeface="Times New Roman" panose="02020603050405020304" pitchFamily="18" charset="0"/>
                <a:cs typeface="Times New Roman" panose="02020603050405020304" pitchFamily="18" charset="0"/>
              </a:rPr>
              <a:t> of </a:t>
            </a:r>
            <a:r>
              <a:rPr lang="it-IT" sz="2400" b="1" dirty="0" err="1">
                <a:latin typeface="Times New Roman" panose="02020603050405020304" pitchFamily="18" charset="0"/>
                <a:cs typeface="Times New Roman" panose="02020603050405020304" pitchFamily="18" charset="0"/>
              </a:rPr>
              <a:t>priorities</a:t>
            </a:r>
            <a:endParaRPr lang="it-IT" sz="24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85BE6307-EBC4-734A-B41F-3E2C4DA51A8D}"/>
              </a:ext>
            </a:extLst>
          </p:cNvPr>
          <p:cNvSpPr>
            <a:spLocks noGrp="1"/>
          </p:cNvSpPr>
          <p:nvPr>
            <p:ph type="subTitle" idx="1"/>
          </p:nvPr>
        </p:nvSpPr>
        <p:spPr>
          <a:xfrm>
            <a:off x="628650" y="1594191"/>
            <a:ext cx="7674130" cy="5047536"/>
          </a:xfrm>
        </p:spPr>
        <p:txBody>
          <a:bodyPr wrap="square">
            <a:spAutoFit/>
          </a:bodyPr>
          <a:lstStyle/>
          <a:p>
            <a:pPr algn="just">
              <a:lnSpc>
                <a:spcPct val="100000"/>
              </a:lnSpc>
              <a:spcBef>
                <a:spcPts val="0"/>
              </a:spcBef>
            </a:pPr>
            <a:r>
              <a:rPr lang="en-US" sz="1400" b="1" dirty="0">
                <a:latin typeface="Times New Roman" panose="02020603050405020304" pitchFamily="18" charset="0"/>
                <a:cs typeface="Times New Roman" panose="02020603050405020304" pitchFamily="18" charset="0"/>
              </a:rPr>
              <a:t>Priority 1: Promote Internationalization of the Curriculum</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1: Promote and integrate education abroad experience into the curriculum across the university.</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2: Expand international curriculum in targeted areas.</a:t>
            </a:r>
          </a:p>
          <a:p>
            <a:pPr algn="just">
              <a:lnSpc>
                <a:spcPct val="10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400" b="1" dirty="0">
                <a:latin typeface="Times New Roman" panose="02020603050405020304" pitchFamily="18" charset="0"/>
                <a:cs typeface="Times New Roman" panose="02020603050405020304" pitchFamily="18" charset="0"/>
              </a:rPr>
              <a:t>Priority 2: Increase International Research and Faculty Development Activities</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1: Integrate research, teaching, and service effectively into international activities</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2: Promote and support international faculty development activities</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3: Promote and support Study Abroad programs for faculty and staff</a:t>
            </a:r>
          </a:p>
          <a:p>
            <a:pPr algn="just">
              <a:lnSpc>
                <a:spcPct val="100000"/>
              </a:lnSpc>
              <a:spcBef>
                <a:spcPts val="0"/>
              </a:spcBef>
            </a:pPr>
            <a:endParaRPr lang="it-IT" sz="1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400" b="1" dirty="0">
                <a:latin typeface="Times New Roman" panose="02020603050405020304" pitchFamily="18" charset="0"/>
                <a:cs typeface="Times New Roman" panose="02020603050405020304" pitchFamily="18" charset="0"/>
              </a:rPr>
              <a:t>Priority 3: Promote and Support Int’ Student Recruitment, Retention and Alumni Services</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1: Attract, admit, and retain high quality degree-seeking international students.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Initiative 2: Enhance University’s marketing strategies to potential international students.</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3: Formalize outreach and engagement of University’s international alumni.</a:t>
            </a:r>
          </a:p>
          <a:p>
            <a:pPr algn="just">
              <a:lnSpc>
                <a:spcPct val="100000"/>
              </a:lnSpc>
              <a:spcBef>
                <a:spcPts val="0"/>
              </a:spcBef>
            </a:pPr>
            <a:endParaRPr lang="it-IT" sz="1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400" b="1" dirty="0">
                <a:latin typeface="Times New Roman" panose="02020603050405020304" pitchFamily="18" charset="0"/>
                <a:cs typeface="Times New Roman" panose="02020603050405020304" pitchFamily="18" charset="0"/>
              </a:rPr>
              <a:t>Priority 4: Expand International Campus and Community Outreach Activities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Initiative 1: Increase interaction between international students, visiting scholars, and international faculty and host families.</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2: Increase interactions between international students, faculty, and staff.</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3: Strengthen University’s engagement with public constituencies in its international activities.</a:t>
            </a:r>
          </a:p>
          <a:p>
            <a:pPr algn="just">
              <a:lnSpc>
                <a:spcPct val="100000"/>
              </a:lnSpc>
              <a:spcBef>
                <a:spcPts val="0"/>
              </a:spcBef>
            </a:pPr>
            <a:endParaRPr lang="it-IT" sz="1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400" b="1" dirty="0">
                <a:latin typeface="Times New Roman" panose="02020603050405020304" pitchFamily="18" charset="0"/>
                <a:cs typeface="Times New Roman" panose="02020603050405020304" pitchFamily="18" charset="0"/>
              </a:rPr>
              <a:t>Priority 5: Enhance Campus and Community Communication</a:t>
            </a:r>
          </a:p>
          <a:p>
            <a:pPr algn="just">
              <a:lnSpc>
                <a:spcPct val="100000"/>
              </a:lnSpc>
              <a:spcBef>
                <a:spcPts val="0"/>
              </a:spcBef>
            </a:pPr>
            <a:r>
              <a:rPr lang="en-US" sz="1400" dirty="0">
                <a:latin typeface="Times New Roman" panose="02020603050405020304" pitchFamily="18" charset="0"/>
                <a:cs typeface="Times New Roman" panose="02020603050405020304" pitchFamily="18" charset="0"/>
              </a:rPr>
              <a:t>Initiative 1: Improve communication regarding international programs and opportunities within the campus and community.</a:t>
            </a:r>
            <a:endParaRPr lang="it-IT" sz="1400" dirty="0"/>
          </a:p>
        </p:txBody>
      </p:sp>
      <p:sp>
        <p:nvSpPr>
          <p:cNvPr id="4" name="Foliennummernplatzhalter 2">
            <a:extLst>
              <a:ext uri="{FF2B5EF4-FFF2-40B4-BE49-F238E27FC236}">
                <a16:creationId xmlns:a16="http://schemas.microsoft.com/office/drawing/2014/main" id="{AF0310D1-D761-4E4D-B80C-62E450170AF6}"/>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151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DD8FDA-D27E-4844-8BAF-55B3FEEB0209}"/>
              </a:ext>
            </a:extLst>
          </p:cNvPr>
          <p:cNvSpPr>
            <a:spLocks noGrp="1"/>
          </p:cNvSpPr>
          <p:nvPr>
            <p:ph type="ctrTitle"/>
          </p:nvPr>
        </p:nvSpPr>
        <p:spPr>
          <a:xfrm>
            <a:off x="755470" y="836641"/>
            <a:ext cx="7921100" cy="648090"/>
          </a:xfrm>
        </p:spPr>
        <p:txBody>
          <a:bodyPr>
            <a:noAutofit/>
          </a:bodyPr>
          <a:lstStyle/>
          <a:p>
            <a:pPr algn="l"/>
            <a:r>
              <a:rPr lang="it-IT" sz="2400" b="1" dirty="0" err="1">
                <a:latin typeface="Times New Roman" panose="02020603050405020304" pitchFamily="18" charset="0"/>
                <a:cs typeface="Times New Roman" panose="02020603050405020304" pitchFamily="18" charset="0"/>
              </a:rPr>
              <a:t>Examples</a:t>
            </a:r>
            <a:r>
              <a:rPr lang="it-IT" sz="2400" b="1" dirty="0">
                <a:latin typeface="Times New Roman" panose="02020603050405020304" pitchFamily="18" charset="0"/>
                <a:cs typeface="Times New Roman" panose="02020603050405020304" pitchFamily="18" charset="0"/>
              </a:rPr>
              <a:t> of </a:t>
            </a:r>
            <a:r>
              <a:rPr lang="it-IT" sz="2400" b="1" dirty="0" err="1">
                <a:latin typeface="Times New Roman" panose="02020603050405020304" pitchFamily="18" charset="0"/>
                <a:cs typeface="Times New Roman" panose="02020603050405020304" pitchFamily="18" charset="0"/>
              </a:rPr>
              <a:t>Goals</a:t>
            </a:r>
            <a:r>
              <a:rPr lang="it-IT" sz="2400" b="1" dirty="0">
                <a:latin typeface="Times New Roman" panose="02020603050405020304" pitchFamily="18" charset="0"/>
                <a:cs typeface="Times New Roman" panose="02020603050405020304" pitchFamily="18" charset="0"/>
              </a:rPr>
              <a:t> in a </a:t>
            </a:r>
            <a:r>
              <a:rPr lang="it-IT" sz="2400" b="1" dirty="0" err="1">
                <a:latin typeface="Times New Roman" panose="02020603050405020304" pitchFamily="18" charset="0"/>
                <a:cs typeface="Times New Roman" panose="02020603050405020304" pitchFamily="18" charset="0"/>
              </a:rPr>
              <a:t>strategic</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plan</a:t>
            </a:r>
            <a:r>
              <a:rPr lang="it-IT" sz="2400" b="1" dirty="0">
                <a:latin typeface="Times New Roman" panose="02020603050405020304" pitchFamily="18" charset="0"/>
                <a:cs typeface="Times New Roman" panose="02020603050405020304" pitchFamily="18" charset="0"/>
              </a:rPr>
              <a:t> for </a:t>
            </a:r>
            <a:r>
              <a:rPr lang="it-IT" sz="2400" b="1" dirty="0" err="1">
                <a:latin typeface="Times New Roman" panose="02020603050405020304" pitchFamily="18" charset="0"/>
                <a:cs typeface="Times New Roman" panose="02020603050405020304" pitchFamily="18" charset="0"/>
              </a:rPr>
              <a:t>internationalization</a:t>
            </a:r>
            <a:r>
              <a:rPr lang="it-IT" sz="2400" b="1" dirty="0">
                <a:latin typeface="Times New Roman" panose="02020603050405020304" pitchFamily="18" charset="0"/>
                <a:cs typeface="Times New Roman" panose="02020603050405020304" pitchFamily="18" charset="0"/>
              </a:rPr>
              <a:t> of </a:t>
            </a:r>
            <a:r>
              <a:rPr lang="it-IT" sz="2400" b="1" dirty="0" err="1">
                <a:latin typeface="Times New Roman" panose="02020603050405020304" pitchFamily="18" charset="0"/>
                <a:cs typeface="Times New Roman" panose="02020603050405020304" pitchFamily="18" charset="0"/>
              </a:rPr>
              <a:t>university</a:t>
            </a:r>
            <a:endParaRPr lang="it-IT" sz="24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61AFDBA8-A117-B546-BA8C-028215A862A2}"/>
              </a:ext>
            </a:extLst>
          </p:cNvPr>
          <p:cNvSpPr>
            <a:spLocks noGrp="1"/>
          </p:cNvSpPr>
          <p:nvPr>
            <p:ph type="subTitle" idx="1"/>
          </p:nvPr>
        </p:nvSpPr>
        <p:spPr>
          <a:xfrm>
            <a:off x="1093255" y="1700760"/>
            <a:ext cx="7245530" cy="4104570"/>
          </a:xfrm>
        </p:spPr>
        <p:txBody>
          <a:bodyPr>
            <a:noAutofit/>
          </a:bodyPr>
          <a:lstStyle/>
          <a:p>
            <a:pPr algn="just">
              <a:lnSpc>
                <a:spcPct val="100000"/>
              </a:lnSpc>
              <a:spcBef>
                <a:spcPts val="600"/>
              </a:spcBef>
            </a:pPr>
            <a:r>
              <a:rPr lang="en-US" sz="1300" b="1" dirty="0">
                <a:latin typeface="Times New Roman" panose="02020603050405020304" pitchFamily="18" charset="0"/>
                <a:cs typeface="Times New Roman" panose="02020603050405020304" pitchFamily="18" charset="0"/>
              </a:rPr>
              <a:t>GOAL 1: EDUCATION ABROAD AND EXCHANGE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i="1" dirty="0">
                <a:latin typeface="Times New Roman" panose="02020603050405020304" pitchFamily="18" charset="0"/>
                <a:cs typeface="Times New Roman" panose="02020603050405020304" pitchFamily="18" charset="0"/>
              </a:rPr>
              <a:t>Provide innovation and leadership in education abroad to increase student participation through improved program quality, variety, credentialing and opportunities for multicultural learning.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1: </a:t>
            </a:r>
            <a:r>
              <a:rPr lang="en-US" sz="1300" dirty="0">
                <a:latin typeface="Times New Roman" panose="02020603050405020304" pitchFamily="18" charset="0"/>
                <a:cs typeface="Times New Roman" panose="02020603050405020304" pitchFamily="18" charset="0"/>
              </a:rPr>
              <a:t>Increase the number and disciplinary variety of students participating in education abroad programs overall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2: </a:t>
            </a:r>
            <a:r>
              <a:rPr lang="en-US" sz="1300" dirty="0">
                <a:latin typeface="Times New Roman" panose="02020603050405020304" pitchFamily="18" charset="0"/>
                <a:cs typeface="Times New Roman" panose="02020603050405020304" pitchFamily="18" charset="0"/>
              </a:rPr>
              <a:t>Increase the variety of education abroad and exchange programs to include more international internships, community learning opportunities and alternatives to faculty-led program formats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3: </a:t>
            </a:r>
            <a:r>
              <a:rPr lang="en-US" sz="1300" dirty="0">
                <a:latin typeface="Times New Roman" panose="02020603050405020304" pitchFamily="18" charset="0"/>
                <a:cs typeface="Times New Roman" panose="02020603050405020304" pitchFamily="18" charset="0"/>
              </a:rPr>
              <a:t>Improve quality of education abroad by developing formal assessment and evaluation mechanisms alongside recommendations for improving outcomes.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4: </a:t>
            </a:r>
            <a:r>
              <a:rPr lang="en-US" sz="1300" dirty="0">
                <a:latin typeface="Times New Roman" panose="02020603050405020304" pitchFamily="18" charset="0"/>
                <a:cs typeface="Times New Roman" panose="02020603050405020304" pitchFamily="18" charset="0"/>
              </a:rPr>
              <a:t>Support targeted and sustainable international partnerships and exchanges that advance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b="1" dirty="0">
                <a:latin typeface="Times New Roman" panose="02020603050405020304" pitchFamily="18" charset="0"/>
                <a:cs typeface="Times New Roman" panose="02020603050405020304" pitchFamily="18" charset="0"/>
              </a:rPr>
              <a:t>GOAL 2: INTERNATIONAL RESEARCH AND COLLABORATION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i="1" dirty="0">
                <a:latin typeface="Times New Roman" panose="02020603050405020304" pitchFamily="18" charset="0"/>
                <a:cs typeface="Times New Roman" panose="02020603050405020304" pitchFamily="18" charset="0"/>
              </a:rPr>
              <a:t>Provide innovation and leadership to support international research, scholarly and creative activity through targeted and sustainable international partnerships and collaborations. </a:t>
            </a:r>
            <a:r>
              <a:rPr lang="en-US" sz="1300" dirty="0">
                <a:latin typeface="Times New Roman" panose="02020603050405020304" pitchFamily="18" charset="0"/>
                <a:cs typeface="Times New Roman" panose="02020603050405020304" pitchFamily="18" charset="0"/>
              </a:rPr>
              <a:t>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1: </a:t>
            </a:r>
            <a:r>
              <a:rPr lang="en-US" sz="1300" dirty="0">
                <a:latin typeface="Times New Roman" panose="02020603050405020304" pitchFamily="18" charset="0"/>
                <a:cs typeface="Times New Roman" panose="02020603050405020304" pitchFamily="18" charset="0"/>
              </a:rPr>
              <a:t>Facilitate targeted and sustainable international partnerships and collaborations that advance faculty and student research, scholarly and creative activity in significant ways.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2: </a:t>
            </a:r>
            <a:r>
              <a:rPr lang="en-US" sz="1300" dirty="0">
                <a:latin typeface="Times New Roman" panose="02020603050405020304" pitchFamily="18" charset="0"/>
                <a:cs typeface="Times New Roman" panose="02020603050405020304" pitchFamily="18" charset="0"/>
              </a:rPr>
              <a:t>Promote local faculty and student research, scholarly and creative activity that is international in focus, design or scope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3: </a:t>
            </a:r>
            <a:r>
              <a:rPr lang="en-US" sz="1300" dirty="0">
                <a:latin typeface="Times New Roman" panose="02020603050405020304" pitchFamily="18" charset="0"/>
                <a:cs typeface="Times New Roman" panose="02020603050405020304" pitchFamily="18" charset="0"/>
              </a:rPr>
              <a:t>Support faculty and student research, scholarly and creative activity  </a:t>
            </a:r>
            <a:endParaRPr lang="it-IT" sz="1300" dirty="0">
              <a:latin typeface="Times New Roman" panose="02020603050405020304" pitchFamily="18" charset="0"/>
              <a:cs typeface="Times New Roman" panose="02020603050405020304" pitchFamily="18" charset="0"/>
            </a:endParaRPr>
          </a:p>
          <a:p>
            <a:pPr>
              <a:lnSpc>
                <a:spcPct val="100000"/>
              </a:lnSpc>
              <a:spcBef>
                <a:spcPts val="600"/>
              </a:spcBef>
            </a:pPr>
            <a:endParaRPr lang="it-IT" sz="1300" dirty="0"/>
          </a:p>
        </p:txBody>
      </p:sp>
      <p:sp>
        <p:nvSpPr>
          <p:cNvPr id="4" name="Foliennummernplatzhalter 2">
            <a:extLst>
              <a:ext uri="{FF2B5EF4-FFF2-40B4-BE49-F238E27FC236}">
                <a16:creationId xmlns:a16="http://schemas.microsoft.com/office/drawing/2014/main" id="{CD4A85A6-5009-4221-ABD2-E0960ADE8C06}"/>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de-DE"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748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D6289E-8B81-CC4E-9894-64DD3BA4875C}"/>
              </a:ext>
            </a:extLst>
          </p:cNvPr>
          <p:cNvSpPr>
            <a:spLocks noGrp="1"/>
          </p:cNvSpPr>
          <p:nvPr>
            <p:ph type="ctrTitle"/>
          </p:nvPr>
        </p:nvSpPr>
        <p:spPr>
          <a:xfrm>
            <a:off x="827480" y="1080043"/>
            <a:ext cx="6858000" cy="362367"/>
          </a:xfrm>
        </p:spPr>
        <p:txBody>
          <a:bodyPr>
            <a:noAutofit/>
          </a:bodyPr>
          <a:lstStyle/>
          <a:p>
            <a:pPr algn="l"/>
            <a:r>
              <a:rPr lang="it-IT" sz="2800" b="1" dirty="0">
                <a:latin typeface="Times New Roman" panose="02020603050405020304" pitchFamily="18" charset="0"/>
                <a:cs typeface="Times New Roman" panose="02020603050405020304" pitchFamily="18" charset="0"/>
              </a:rPr>
              <a:t>To be </a:t>
            </a:r>
            <a:r>
              <a:rPr lang="it-IT" sz="2800" b="1" dirty="0" err="1">
                <a:latin typeface="Times New Roman" panose="02020603050405020304" pitchFamily="18" charset="0"/>
                <a:cs typeface="Times New Roman" panose="02020603050405020304" pitchFamily="18" charset="0"/>
              </a:rPr>
              <a:t>continued</a:t>
            </a:r>
            <a:r>
              <a:rPr lang="it-IT" sz="2800"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8D703E1D-1AE2-BA45-9180-D78DE4C4D218}"/>
              </a:ext>
            </a:extLst>
          </p:cNvPr>
          <p:cNvSpPr>
            <a:spLocks noGrp="1"/>
          </p:cNvSpPr>
          <p:nvPr>
            <p:ph type="subTitle" idx="1"/>
          </p:nvPr>
        </p:nvSpPr>
        <p:spPr>
          <a:xfrm>
            <a:off x="885825" y="1628750"/>
            <a:ext cx="7372350" cy="4034877"/>
          </a:xfrm>
        </p:spPr>
        <p:txBody>
          <a:bodyPr>
            <a:noAutofit/>
          </a:bodyPr>
          <a:lstStyle/>
          <a:p>
            <a:pPr algn="just">
              <a:lnSpc>
                <a:spcPct val="100000"/>
              </a:lnSpc>
              <a:spcBef>
                <a:spcPts val="600"/>
              </a:spcBef>
            </a:pPr>
            <a:r>
              <a:rPr lang="en-US" sz="1300" b="1" dirty="0">
                <a:latin typeface="Times New Roman" panose="02020603050405020304" pitchFamily="18" charset="0"/>
                <a:cs typeface="Times New Roman" panose="02020603050405020304" pitchFamily="18" charset="0"/>
              </a:rPr>
              <a:t>GOAL 3: INTERNATIONALIZING THE CURRICULUM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i="1" dirty="0">
                <a:latin typeface="Times New Roman" panose="02020603050405020304" pitchFamily="18" charset="0"/>
                <a:cs typeface="Times New Roman" panose="02020603050405020304" pitchFamily="18" charset="0"/>
              </a:rPr>
              <a:t>Provide innovation and leadership in the promotion of international, intercultural and interdisciplinary competency within academic curricula.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1: </a:t>
            </a:r>
            <a:r>
              <a:rPr lang="en-US" sz="1300" dirty="0">
                <a:latin typeface="Times New Roman" panose="02020603050405020304" pitchFamily="18" charset="0"/>
                <a:cs typeface="Times New Roman" panose="02020603050405020304" pitchFamily="18" charset="0"/>
              </a:rPr>
              <a:t>Develop internationally focused instructional materials, coursework and/or degree programs to support international, intercultural and interdisciplinary competency within your University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2: </a:t>
            </a:r>
            <a:r>
              <a:rPr lang="en-US" sz="1300" dirty="0">
                <a:latin typeface="Times New Roman" panose="02020603050405020304" pitchFamily="18" charset="0"/>
                <a:cs typeface="Times New Roman" panose="02020603050405020304" pitchFamily="18" charset="0"/>
              </a:rPr>
              <a:t>Facilitate educational lectures, workshops and discussions for students, faculty and staff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3: </a:t>
            </a:r>
            <a:r>
              <a:rPr lang="en-US" sz="1300" dirty="0">
                <a:latin typeface="Times New Roman" panose="02020603050405020304" pitchFamily="18" charset="0"/>
                <a:cs typeface="Times New Roman" panose="02020603050405020304" pitchFamily="18" charset="0"/>
              </a:rPr>
              <a:t>Promote University’s international faculties and students as valuable contributors to the internationalization of the campus curriculum through classroom and co- curricular discussions.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b="1" dirty="0">
                <a:latin typeface="Times New Roman" panose="02020603050405020304" pitchFamily="18" charset="0"/>
                <a:cs typeface="Times New Roman" panose="02020603050405020304" pitchFamily="18" charset="0"/>
              </a:rPr>
              <a:t>GOAL 4: GLOBAL COMMUNITY ENGAGEMENT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i="1" dirty="0">
                <a:latin typeface="Times New Roman" panose="02020603050405020304" pitchFamily="18" charset="0"/>
                <a:cs typeface="Times New Roman" panose="02020603050405020304" pitchFamily="18" charset="0"/>
              </a:rPr>
              <a:t>Provide innovation and leadership to increase multicultural, multinational and multilingual engagement through increased opportunities for global-to-local and local-to-global community engagement </a:t>
            </a:r>
            <a:r>
              <a:rPr lang="en-US" sz="1300" dirty="0">
                <a:latin typeface="Times New Roman" panose="02020603050405020304" pitchFamily="18" charset="0"/>
                <a:cs typeface="Times New Roman" panose="02020603050405020304" pitchFamily="18" charset="0"/>
              </a:rPr>
              <a:t>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1: </a:t>
            </a:r>
            <a:r>
              <a:rPr lang="en-US" sz="1300" dirty="0">
                <a:latin typeface="Times New Roman" panose="02020603050405020304" pitchFamily="18" charset="0"/>
                <a:cs typeface="Times New Roman" panose="02020603050405020304" pitchFamily="18" charset="0"/>
              </a:rPr>
              <a:t>Support reciprocal and meaningful community engagement and/or service-learning opportunities as a component of all study abroad programs and technology-mediated cultural exchanges, as appropriate.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2: </a:t>
            </a:r>
            <a:r>
              <a:rPr lang="en-US" sz="1300" dirty="0">
                <a:latin typeface="Times New Roman" panose="02020603050405020304" pitchFamily="18" charset="0"/>
                <a:cs typeface="Times New Roman" panose="02020603050405020304" pitchFamily="18" charset="0"/>
              </a:rPr>
              <a:t>Support community engagement with local international community organizations (IGOs)</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3: </a:t>
            </a:r>
            <a:r>
              <a:rPr lang="en-US" sz="1300" dirty="0">
                <a:latin typeface="Times New Roman" panose="02020603050405020304" pitchFamily="18" charset="0"/>
                <a:cs typeface="Times New Roman" panose="02020603050405020304" pitchFamily="18" charset="0"/>
              </a:rPr>
              <a:t>Promote community outreach to share University’s globally- focused learning activities to the local community  </a:t>
            </a:r>
            <a:endParaRPr lang="it-IT" sz="13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Objective 4: </a:t>
            </a:r>
            <a:r>
              <a:rPr lang="en-US" sz="1300" dirty="0">
                <a:latin typeface="Times New Roman" panose="02020603050405020304" pitchFamily="18" charset="0"/>
                <a:cs typeface="Times New Roman" panose="02020603050405020304" pitchFamily="18" charset="0"/>
              </a:rPr>
              <a:t>Increase interaction and collaboration with the consular corps and local international business contacts </a:t>
            </a:r>
            <a:endParaRPr lang="it-IT" sz="1300" dirty="0">
              <a:latin typeface="Times New Roman" panose="02020603050405020304" pitchFamily="18" charset="0"/>
              <a:cs typeface="Times New Roman" panose="02020603050405020304" pitchFamily="18" charset="0"/>
            </a:endParaRPr>
          </a:p>
          <a:p>
            <a:pPr>
              <a:lnSpc>
                <a:spcPct val="100000"/>
              </a:lnSpc>
              <a:spcBef>
                <a:spcPts val="600"/>
              </a:spcBef>
            </a:pPr>
            <a:endParaRPr lang="it-IT" sz="1300" dirty="0"/>
          </a:p>
        </p:txBody>
      </p:sp>
      <p:sp>
        <p:nvSpPr>
          <p:cNvPr id="4" name="Foliennummernplatzhalter 2">
            <a:extLst>
              <a:ext uri="{FF2B5EF4-FFF2-40B4-BE49-F238E27FC236}">
                <a16:creationId xmlns:a16="http://schemas.microsoft.com/office/drawing/2014/main" id="{CA791366-2A36-4199-BAEC-F6711E5336D8}"/>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303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72552-372A-2D44-B9CE-BFDC5AB7925F}"/>
              </a:ext>
            </a:extLst>
          </p:cNvPr>
          <p:cNvSpPr>
            <a:spLocks noGrp="1"/>
          </p:cNvSpPr>
          <p:nvPr>
            <p:ph type="ctrTitle"/>
          </p:nvPr>
        </p:nvSpPr>
        <p:spPr>
          <a:xfrm>
            <a:off x="755470" y="1028034"/>
            <a:ext cx="6858000" cy="362367"/>
          </a:xfrm>
        </p:spPr>
        <p:txBody>
          <a:bodyPr>
            <a:noAutofit/>
          </a:bodyPr>
          <a:lstStyle/>
          <a:p>
            <a:pPr algn="l"/>
            <a:r>
              <a:rPr lang="it-IT" sz="2800" b="1" dirty="0">
                <a:latin typeface="Times New Roman" panose="02020603050405020304" pitchFamily="18" charset="0"/>
                <a:cs typeface="Times New Roman" panose="02020603050405020304" pitchFamily="18" charset="0"/>
              </a:rPr>
              <a:t>To be </a:t>
            </a:r>
            <a:r>
              <a:rPr lang="it-IT" sz="2800" b="1" dirty="0" err="1">
                <a:latin typeface="Times New Roman" panose="02020603050405020304" pitchFamily="18" charset="0"/>
                <a:cs typeface="Times New Roman" panose="02020603050405020304" pitchFamily="18" charset="0"/>
              </a:rPr>
              <a:t>continued</a:t>
            </a:r>
            <a:r>
              <a:rPr lang="it-IT" sz="2800" b="1"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964E90B4-FB9E-7345-B06B-4060699A8C9D}"/>
              </a:ext>
            </a:extLst>
          </p:cNvPr>
          <p:cNvSpPr>
            <a:spLocks noGrp="1"/>
          </p:cNvSpPr>
          <p:nvPr>
            <p:ph type="subTitle" idx="1"/>
          </p:nvPr>
        </p:nvSpPr>
        <p:spPr>
          <a:xfrm>
            <a:off x="841220" y="1700760"/>
            <a:ext cx="7461560" cy="4532010"/>
          </a:xfrm>
        </p:spPr>
        <p:txBody>
          <a:bodyPr wrap="square">
            <a:spAutoFit/>
          </a:bodyPr>
          <a:lstStyle/>
          <a:p>
            <a:pPr algn="just">
              <a:lnSpc>
                <a:spcPct val="100000"/>
              </a:lnSpc>
              <a:spcBef>
                <a:spcPts val="300"/>
              </a:spcBef>
            </a:pPr>
            <a:r>
              <a:rPr lang="en-US" sz="1400" b="1" dirty="0">
                <a:latin typeface="Times New Roman" panose="02020603050405020304" pitchFamily="18" charset="0"/>
                <a:cs typeface="Times New Roman" panose="02020603050405020304" pitchFamily="18" charset="0"/>
              </a:rPr>
              <a:t>GOAL 5: INTERNATIONAL STUDENT RECRUITMENT AND SUPPORT </a:t>
            </a:r>
            <a:endParaRPr lang="it-IT" sz="14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400" i="1" dirty="0">
                <a:latin typeface="Times New Roman" panose="02020603050405020304" pitchFamily="18" charset="0"/>
                <a:cs typeface="Times New Roman" panose="02020603050405020304" pitchFamily="18" charset="0"/>
              </a:rPr>
              <a:t>Provide innovation and leadership to increase recruitment, exchange and support for international students before, during and after matriculation. </a:t>
            </a:r>
            <a:endParaRPr lang="it-IT" sz="14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Objective 1: </a:t>
            </a:r>
            <a:r>
              <a:rPr lang="en-US" sz="1400" dirty="0">
                <a:latin typeface="Times New Roman" panose="02020603050405020304" pitchFamily="18" charset="0"/>
                <a:cs typeface="Times New Roman" panose="02020603050405020304" pitchFamily="18" charset="0"/>
              </a:rPr>
              <a:t>Support strategically targeted international student recruitment in close collaboration with deans and the Office of Enrollment Services </a:t>
            </a:r>
            <a:endParaRPr lang="it-IT" sz="14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Objective 2: </a:t>
            </a:r>
            <a:r>
              <a:rPr lang="en-US" sz="1400" dirty="0">
                <a:latin typeface="Times New Roman" panose="02020603050405020304" pitchFamily="18" charset="0"/>
                <a:cs typeface="Times New Roman" panose="02020603050405020304" pitchFamily="18" charset="0"/>
              </a:rPr>
              <a:t>Promote academic and acculturation support for international students before, during and after matriculation </a:t>
            </a:r>
            <a:endParaRPr lang="it-IT" sz="14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Objective 3: </a:t>
            </a:r>
            <a:r>
              <a:rPr lang="en-US" sz="1400" dirty="0">
                <a:latin typeface="Times New Roman" panose="02020603050405020304" pitchFamily="18" charset="0"/>
                <a:cs typeface="Times New Roman" panose="02020603050405020304" pitchFamily="18" charset="0"/>
              </a:rPr>
              <a:t>Support coordination among University offices that are directly involved in international student recruitment and/or support </a:t>
            </a:r>
            <a:endParaRPr lang="it-IT" sz="14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400" b="1" dirty="0">
                <a:latin typeface="Times New Roman" panose="02020603050405020304" pitchFamily="18" charset="0"/>
                <a:cs typeface="Times New Roman" panose="02020603050405020304" pitchFamily="18" charset="0"/>
              </a:rPr>
              <a:t>GOAL 6: STRATEGIC PROFILE RAISING </a:t>
            </a:r>
            <a:endParaRPr lang="it-IT" sz="14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400" i="1" dirty="0">
                <a:latin typeface="Times New Roman" panose="02020603050405020304" pitchFamily="18" charset="0"/>
                <a:cs typeface="Times New Roman" panose="02020603050405020304" pitchFamily="18" charset="0"/>
              </a:rPr>
              <a:t>Provide innovation and leadership to increase the international profile of your University by recognizing and promoting international accomplishments and cultivating new resources to sustain future campus internationalization activities</a:t>
            </a:r>
            <a:r>
              <a:rPr lang="en-US" sz="1400" b="1" dirty="0">
                <a:latin typeface="Times New Roman" panose="02020603050405020304" pitchFamily="18" charset="0"/>
                <a:cs typeface="Times New Roman" panose="02020603050405020304" pitchFamily="18" charset="0"/>
              </a:rPr>
              <a:t>. </a:t>
            </a:r>
            <a:endParaRPr lang="it-IT" sz="14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Objective 1: </a:t>
            </a:r>
            <a:r>
              <a:rPr lang="en-US" sz="1400" dirty="0">
                <a:latin typeface="Times New Roman" panose="02020603050405020304" pitchFamily="18" charset="0"/>
                <a:cs typeface="Times New Roman" panose="02020603050405020304" pitchFamily="18" charset="0"/>
              </a:rPr>
              <a:t>Support profile raising initiatives/events that directly advance one or more other strategic priorities for university internationalization and build upon existing programs with a reputation for distinction and excellence </a:t>
            </a:r>
            <a:endParaRPr lang="it-IT" sz="1400" dirty="0">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Objective 2: </a:t>
            </a:r>
            <a:r>
              <a:rPr lang="en-US" sz="1400" dirty="0">
                <a:latin typeface="Times New Roman" panose="02020603050405020304" pitchFamily="18" charset="0"/>
                <a:cs typeface="Times New Roman" panose="02020603050405020304" pitchFamily="18" charset="0"/>
              </a:rPr>
              <a:t>Appropriately recognize and support student, faculty and staff accomplishments that advance the University strategic plan for internationalization  </a:t>
            </a:r>
            <a:endParaRPr lang="it-IT" sz="1400" dirty="0">
              <a:latin typeface="Times New Roman" panose="02020603050405020304" pitchFamily="18" charset="0"/>
              <a:cs typeface="Times New Roman" panose="02020603050405020304" pitchFamily="18" charset="0"/>
            </a:endParaRPr>
          </a:p>
          <a:p>
            <a:pPr>
              <a:lnSpc>
                <a:spcPct val="100000"/>
              </a:lnSpc>
              <a:spcBef>
                <a:spcPts val="300"/>
              </a:spcBef>
            </a:pPr>
            <a:endParaRPr lang="it-IT" sz="1400" dirty="0"/>
          </a:p>
        </p:txBody>
      </p:sp>
      <p:sp>
        <p:nvSpPr>
          <p:cNvPr id="4" name="Foliennummernplatzhalter 2">
            <a:extLst>
              <a:ext uri="{FF2B5EF4-FFF2-40B4-BE49-F238E27FC236}">
                <a16:creationId xmlns:a16="http://schemas.microsoft.com/office/drawing/2014/main" id="{6DAE303F-914A-4257-9FE7-04972F4BD5DB}"/>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743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7E0685-7688-D84F-97B2-0808193B477B}"/>
              </a:ext>
            </a:extLst>
          </p:cNvPr>
          <p:cNvSpPr>
            <a:spLocks noGrp="1"/>
          </p:cNvSpPr>
          <p:nvPr>
            <p:ph type="ctrTitle"/>
          </p:nvPr>
        </p:nvSpPr>
        <p:spPr>
          <a:xfrm>
            <a:off x="755470" y="1081530"/>
            <a:ext cx="6858000" cy="362367"/>
          </a:xfrm>
        </p:spPr>
        <p:txBody>
          <a:bodyPr>
            <a:noAutofit/>
          </a:bodyPr>
          <a:lstStyle/>
          <a:p>
            <a:pPr algn="l"/>
            <a:r>
              <a:rPr lang="it-IT" sz="2800" b="1" dirty="0">
                <a:latin typeface="Times New Roman" panose="02020603050405020304" pitchFamily="18" charset="0"/>
                <a:cs typeface="Times New Roman" panose="02020603050405020304" pitchFamily="18" charset="0"/>
              </a:rPr>
              <a:t>To be </a:t>
            </a:r>
            <a:r>
              <a:rPr lang="it-IT" sz="2800" b="1" dirty="0" err="1">
                <a:latin typeface="Times New Roman" panose="02020603050405020304" pitchFamily="18" charset="0"/>
                <a:cs typeface="Times New Roman" panose="02020603050405020304" pitchFamily="18" charset="0"/>
              </a:rPr>
              <a:t>continued</a:t>
            </a:r>
            <a:r>
              <a:rPr lang="it-IT" sz="2800" b="1"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1928095A-ED4E-E34B-8FAB-23EE29C182D2}"/>
              </a:ext>
            </a:extLst>
          </p:cNvPr>
          <p:cNvSpPr>
            <a:spLocks noGrp="1"/>
          </p:cNvSpPr>
          <p:nvPr>
            <p:ph type="subTitle" idx="1"/>
          </p:nvPr>
        </p:nvSpPr>
        <p:spPr>
          <a:xfrm>
            <a:off x="1143000" y="1700759"/>
            <a:ext cx="6858000" cy="4248591"/>
          </a:xfrm>
        </p:spPr>
        <p:txBody>
          <a:bodyPr>
            <a:noAutofit/>
          </a:bodyPr>
          <a:lstStyle/>
          <a:p>
            <a:pPr algn="just"/>
            <a:r>
              <a:rPr lang="en-US" b="1" dirty="0">
                <a:latin typeface="Times New Roman" panose="02020603050405020304" pitchFamily="18" charset="0"/>
                <a:cs typeface="Times New Roman" panose="02020603050405020304" pitchFamily="18" charset="0"/>
              </a:rPr>
              <a:t>GOAL 7: ACCOUNTABILITY AND SUSTAINABILITY </a:t>
            </a:r>
            <a:endParaRPr lang="it-IT" dirty="0">
              <a:latin typeface="Times New Roman" panose="02020603050405020304" pitchFamily="18" charset="0"/>
              <a:cs typeface="Times New Roman" panose="02020603050405020304" pitchFamily="18" charset="0"/>
            </a:endParaRPr>
          </a:p>
          <a:p>
            <a:pPr algn="just"/>
            <a:r>
              <a:rPr lang="en-US" i="1" dirty="0">
                <a:latin typeface="Times New Roman" panose="02020603050405020304" pitchFamily="18" charset="0"/>
                <a:cs typeface="Times New Roman" panose="02020603050405020304" pitchFamily="18" charset="0"/>
              </a:rPr>
              <a:t>Provide innovation and leadership to ensure accountability and tracking of current internationalization activities while entrepreneurially cultivating new resources to sustain future campus internationalization activities</a:t>
            </a:r>
            <a:r>
              <a:rPr lang="en-US" b="1"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Objective 1: </a:t>
            </a:r>
            <a:r>
              <a:rPr lang="en-US" dirty="0">
                <a:latin typeface="Times New Roman" panose="02020603050405020304" pitchFamily="18" charset="0"/>
                <a:cs typeface="Times New Roman" panose="02020603050405020304" pitchFamily="18" charset="0"/>
              </a:rPr>
              <a:t>Develop new and additional internal controls to ensure that resources for internationalization are allocated in a transparent and strategically impactful manner.  </a:t>
            </a:r>
            <a:endParaRPr lang="it-IT"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Objective 2: </a:t>
            </a:r>
            <a:r>
              <a:rPr lang="en-US" dirty="0">
                <a:latin typeface="Times New Roman" panose="02020603050405020304" pitchFamily="18" charset="0"/>
                <a:cs typeface="Times New Roman" panose="02020603050405020304" pitchFamily="18" charset="0"/>
              </a:rPr>
              <a:t>Develop new metrics and data collection tools to track, assess and evaluate the outcomes associated with individual internationalization activities. </a:t>
            </a:r>
            <a:endParaRPr lang="it-IT"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Objective 3: </a:t>
            </a:r>
            <a:r>
              <a:rPr lang="en-US" dirty="0">
                <a:latin typeface="Times New Roman" panose="02020603050405020304" pitchFamily="18" charset="0"/>
                <a:cs typeface="Times New Roman" panose="02020603050405020304" pitchFamily="18" charset="0"/>
              </a:rPr>
              <a:t>Cultivate new fiscal models for sustaining existing and future international activity that directly advance one or more other strategic priorities for campus internationalization  </a:t>
            </a:r>
            <a:endParaRPr lang="it-IT" dirty="0">
              <a:latin typeface="Times New Roman" panose="02020603050405020304" pitchFamily="18" charset="0"/>
              <a:cs typeface="Times New Roman" panose="02020603050405020304" pitchFamily="18" charset="0"/>
            </a:endParaRPr>
          </a:p>
          <a:p>
            <a:r>
              <a:rPr lang="en-US" dirty="0"/>
              <a:t> </a:t>
            </a:r>
            <a:endParaRPr lang="it-IT" dirty="0"/>
          </a:p>
          <a:p>
            <a:endParaRPr lang="it-IT" dirty="0"/>
          </a:p>
        </p:txBody>
      </p:sp>
      <p:sp>
        <p:nvSpPr>
          <p:cNvPr id="4" name="Foliennummernplatzhalter 2">
            <a:extLst>
              <a:ext uri="{FF2B5EF4-FFF2-40B4-BE49-F238E27FC236}">
                <a16:creationId xmlns:a16="http://schemas.microsoft.com/office/drawing/2014/main" id="{AF6F44AE-DD0E-4EEA-B1E7-AB6A58808E74}"/>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57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7579F-1AF5-0847-9F72-81439B4EA6CB}"/>
              </a:ext>
            </a:extLst>
          </p:cNvPr>
          <p:cNvSpPr>
            <a:spLocks noGrp="1"/>
          </p:cNvSpPr>
          <p:nvPr>
            <p:ph type="ctrTitle"/>
          </p:nvPr>
        </p:nvSpPr>
        <p:spPr>
          <a:xfrm>
            <a:off x="597755" y="836640"/>
            <a:ext cx="6858000" cy="691550"/>
          </a:xfrm>
        </p:spPr>
        <p:txBody>
          <a:bodyPr>
            <a:normAutofit/>
          </a:bodyPr>
          <a:lstStyle/>
          <a:p>
            <a:pPr algn="l"/>
            <a:r>
              <a:rPr lang="en-US" sz="2800" b="1" dirty="0">
                <a:latin typeface="Times New Roman" panose="02020603050405020304" pitchFamily="18" charset="0"/>
                <a:cs typeface="Times New Roman" panose="02020603050405020304" pitchFamily="18" charset="0"/>
              </a:rPr>
              <a:t>Different modes of internationalization</a:t>
            </a:r>
            <a:endParaRPr lang="it-IT" sz="20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A03EFD1E-71BF-D740-B160-C7F4825B3131}"/>
              </a:ext>
            </a:extLst>
          </p:cNvPr>
          <p:cNvSpPr>
            <a:spLocks noGrp="1"/>
          </p:cNvSpPr>
          <p:nvPr>
            <p:ph type="subTitle" idx="1"/>
          </p:nvPr>
        </p:nvSpPr>
        <p:spPr>
          <a:xfrm>
            <a:off x="697200" y="1772770"/>
            <a:ext cx="7749600" cy="3744520"/>
          </a:xfrm>
        </p:spPr>
        <p:txBody>
          <a:bodyPr>
            <a:noAutofit/>
          </a:bodyPr>
          <a:lstStyle/>
          <a:p>
            <a:pPr algn="just">
              <a:lnSpc>
                <a:spcPct val="100000"/>
              </a:lnSpc>
              <a:spcBef>
                <a:spcPts val="600"/>
              </a:spcBef>
            </a:pPr>
            <a:r>
              <a:rPr lang="en-US" sz="2000" dirty="0">
                <a:latin typeface="Times New Roman" panose="02020603050405020304" pitchFamily="18" charset="0"/>
                <a:cs typeface="Times New Roman" panose="02020603050405020304" pitchFamily="18" charset="0"/>
              </a:rPr>
              <a:t>We differentiate two modes of internationalization of higher education, each of which contains five phases. The </a:t>
            </a:r>
            <a:r>
              <a:rPr lang="en-US" sz="2000" b="1" dirty="0">
                <a:latin typeface="Times New Roman" panose="02020603050405020304" pitchFamily="18" charset="0"/>
                <a:cs typeface="Times New Roman" panose="02020603050405020304" pitchFamily="18" charset="0"/>
              </a:rPr>
              <a:t>Reactive mode</a:t>
            </a:r>
            <a:r>
              <a:rPr lang="en-US" sz="2000" dirty="0">
                <a:latin typeface="Times New Roman" panose="02020603050405020304" pitchFamily="18" charset="0"/>
                <a:cs typeface="Times New Roman" panose="02020603050405020304" pitchFamily="18" charset="0"/>
              </a:rPr>
              <a:t> involves academic personnel making preliminary contact with foreign colleagues, the formalization of some of these contacts with formal agreements, increasing central control as these activities grow, conflict between top management seeking to take control of this process and employees involved in it from the beginning, reaching a maturity level and then switching to the other mode or allowing this work to decline. The </a:t>
            </a:r>
            <a:r>
              <a:rPr lang="en-US" sz="2000" b="1" dirty="0">
                <a:latin typeface="Times New Roman" panose="02020603050405020304" pitchFamily="18" charset="0"/>
                <a:cs typeface="Times New Roman" panose="02020603050405020304" pitchFamily="18" charset="0"/>
              </a:rPr>
              <a:t>Proactive Mode</a:t>
            </a:r>
            <a:r>
              <a:rPr lang="en-US" sz="2000" dirty="0">
                <a:latin typeface="Times New Roman" panose="02020603050405020304" pitchFamily="18" charset="0"/>
                <a:cs typeface="Times New Roman" panose="02020603050405020304" pitchFamily="18" charset="0"/>
              </a:rPr>
              <a:t> involves setting concurrent and long-term strategic plans, creating strategic policies, implementing plans, evaluating the results, and then modifying or reinforcing further activities. These two modes are based on two different approaches: The first is based more on spontaneous activities while the other is more organized and shares the principles of general strategic management.</a:t>
            </a:r>
            <a:endParaRPr lang="it-IT" sz="20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D159760E-C5A4-403D-BF3C-7EAF4E96CF5A}"/>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9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782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426095-4ED0-DF4F-8372-3A5F134D1FB7}"/>
              </a:ext>
            </a:extLst>
          </p:cNvPr>
          <p:cNvSpPr>
            <a:spLocks noGrp="1"/>
          </p:cNvSpPr>
          <p:nvPr>
            <p:ph type="ctrTitle"/>
          </p:nvPr>
        </p:nvSpPr>
        <p:spPr>
          <a:xfrm>
            <a:off x="697882" y="1052670"/>
            <a:ext cx="6858000" cy="362367"/>
          </a:xfrm>
        </p:spPr>
        <p:txBody>
          <a:bodyPr>
            <a:noAutofit/>
          </a:bodyPr>
          <a:lstStyle/>
          <a:p>
            <a:pPr algn="l"/>
            <a:r>
              <a:rPr lang="it-IT" sz="2400" b="1" dirty="0">
                <a:latin typeface="Times New Roman" panose="02020603050405020304" pitchFamily="18" charset="0"/>
                <a:cs typeface="Times New Roman" panose="02020603050405020304" pitchFamily="18" charset="0"/>
              </a:rPr>
              <a:t>Strategic </a:t>
            </a:r>
            <a:r>
              <a:rPr lang="it-IT" sz="2400" b="1" dirty="0" err="1">
                <a:latin typeface="Times New Roman" panose="02020603050405020304" pitchFamily="18" charset="0"/>
                <a:cs typeface="Times New Roman" panose="02020603050405020304" pitchFamily="18" charset="0"/>
              </a:rPr>
              <a:t>plan</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evaluation</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tools</a:t>
            </a:r>
            <a:r>
              <a:rPr lang="it-IT" sz="2400" b="1" dirty="0">
                <a:latin typeface="Times New Roman" panose="02020603050405020304" pitchFamily="18" charset="0"/>
                <a:cs typeface="Times New Roman" panose="02020603050405020304" pitchFamily="18" charset="0"/>
              </a:rPr>
              <a:t>: the Dashboard</a:t>
            </a:r>
          </a:p>
        </p:txBody>
      </p:sp>
      <p:sp>
        <p:nvSpPr>
          <p:cNvPr id="4" name="Rectangle 2">
            <a:extLst>
              <a:ext uri="{FF2B5EF4-FFF2-40B4-BE49-F238E27FC236}">
                <a16:creationId xmlns:a16="http://schemas.microsoft.com/office/drawing/2014/main" id="{7163D164-D1CF-F645-B903-45B7EB4AE07A}"/>
              </a:ext>
            </a:extLst>
          </p:cNvPr>
          <p:cNvSpPr>
            <a:spLocks noChangeArrowheads="1"/>
          </p:cNvSpPr>
          <p:nvPr/>
        </p:nvSpPr>
        <p:spPr bwMode="auto">
          <a:xfrm>
            <a:off x="1086726" y="1799165"/>
            <a:ext cx="697054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Dashboard is a powerful online tool to help universities identify strengths and weaknesses and pinpoint student groups that may be struggling. It reports performance and progress of a strategic plan on internationalization. It is a platform useful for self assessment and monitoring activities. Through this platform it is possible to carry out multidimensional analyses on all the information contained. </a:t>
            </a:r>
            <a:endParaRPr kumimoji="0" lang="en-US" altLang="it-IT"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Performance is based on data from both the current and prior years. There are </a:t>
            </a:r>
            <a:r>
              <a:rPr kumimoji="0" lang="en-US" altLang="it-IT"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five</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performance levels, and each is assigned a different color: </a:t>
            </a:r>
            <a:r>
              <a:rPr kumimoji="0" lang="en-US" altLang="it-IT" b="0" i="0" u="none" strike="noStrike" cap="none" normalizeH="0" baseline="0" dirty="0">
                <a:ln>
                  <a:noFill/>
                </a:ln>
                <a:solidFill>
                  <a:srgbClr val="000000"/>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Red</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lowest performance level, Orange is the second lowest, </a:t>
            </a:r>
            <a:r>
              <a:rPr kumimoji="0" lang="en-US" altLang="it-IT" b="0" i="0" u="none" strike="noStrike" cap="none" normalizeH="0" baseline="0" dirty="0">
                <a:ln>
                  <a:noFill/>
                </a:ln>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Yellow</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middle point, </a:t>
            </a:r>
            <a:r>
              <a:rPr kumimoji="0" lang="en-US" altLang="it-IT" b="0" i="0" u="none" strike="noStrike" cap="none" normalizeH="0" baseline="0" dirty="0">
                <a:ln>
                  <a:noFill/>
                </a:ln>
                <a:solidFill>
                  <a:srgbClr val="00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Green</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second highest, and </a:t>
            </a:r>
            <a:r>
              <a:rPr kumimoji="0" lang="en-US" altLang="it-IT" b="0" i="0" u="none" strike="noStrike" cap="none" normalizeH="0" baseline="0" dirty="0">
                <a:ln>
                  <a:noFill/>
                </a:ln>
                <a:solidFill>
                  <a:schemeClr val="bg1"/>
                </a:solidFill>
                <a:effectLst/>
                <a:highlight>
                  <a:srgbClr val="0000FF"/>
                </a:highlight>
                <a:latin typeface="Times New Roman" panose="02020603050405020304" pitchFamily="18" charset="0"/>
                <a:ea typeface="Times New Roman" panose="02020603050405020304" pitchFamily="18" charset="0"/>
                <a:cs typeface="Times New Roman" panose="02020603050405020304" pitchFamily="18" charset="0"/>
              </a:rPr>
              <a:t>Blue</a:t>
            </a:r>
            <a:r>
              <a:rPr kumimoji="0" lang="en-US" altLang="it-IT"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highest performance level.</a:t>
            </a:r>
            <a:endParaRPr kumimoji="0" lang="en-US" altLang="it-IT" b="0" i="0" u="none" strike="noStrike" cap="none" normalizeH="0" baseline="0" dirty="0">
              <a:ln>
                <a:noFill/>
              </a:ln>
              <a:solidFill>
                <a:schemeClr val="tx1"/>
              </a:solidFill>
              <a:effectLst/>
              <a:latin typeface="Arial" panose="020B0604020202020204" pitchFamily="34" charset="0"/>
            </a:endParaRPr>
          </a:p>
        </p:txBody>
      </p:sp>
      <p:pic>
        <p:nvPicPr>
          <p:cNvPr id="1025" name="Immagine 55" descr="A picture of the five analog gauge meters used on the California School Dashboard and its performance range as described above.">
            <a:extLst>
              <a:ext uri="{FF2B5EF4-FFF2-40B4-BE49-F238E27FC236}">
                <a16:creationId xmlns:a16="http://schemas.microsoft.com/office/drawing/2014/main" id="{6DE9C21B-7A05-A84B-AADD-ABA6E9334A7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990494" y="9881393"/>
            <a:ext cx="21477732" cy="54362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75AACC-7BE9-DC46-B338-E09191016C91}"/>
              </a:ext>
            </a:extLst>
          </p:cNvPr>
          <p:cNvSpPr>
            <a:spLocks noChangeArrowheads="1"/>
          </p:cNvSpPr>
          <p:nvPr/>
        </p:nvSpPr>
        <p:spPr bwMode="auto">
          <a:xfrm>
            <a:off x="-397564" y="-1"/>
            <a:ext cx="74015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7" name="Immagine 55" descr="A picture of the five analog gauge meters used on the California School Dashboard and its performance range as described above.">
            <a:extLst>
              <a:ext uri="{FF2B5EF4-FFF2-40B4-BE49-F238E27FC236}">
                <a16:creationId xmlns:a16="http://schemas.microsoft.com/office/drawing/2014/main" id="{4DC853A3-BF3B-8C4A-BEB6-12CC634A1A05}"/>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43000" y="5076487"/>
            <a:ext cx="5967764" cy="1191206"/>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2">
            <a:extLst>
              <a:ext uri="{FF2B5EF4-FFF2-40B4-BE49-F238E27FC236}">
                <a16:creationId xmlns:a16="http://schemas.microsoft.com/office/drawing/2014/main" id="{1C881A49-9FFC-4B25-B236-9A1DD46030E7}"/>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337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AEEEC1-1170-E74C-BEC4-2B2027FAD87F}"/>
              </a:ext>
            </a:extLst>
          </p:cNvPr>
          <p:cNvSpPr>
            <a:spLocks noGrp="1"/>
          </p:cNvSpPr>
          <p:nvPr>
            <p:ph type="ctrTitle"/>
          </p:nvPr>
        </p:nvSpPr>
        <p:spPr>
          <a:xfrm>
            <a:off x="827480" y="1052670"/>
            <a:ext cx="6858000" cy="362367"/>
          </a:xfrm>
        </p:spPr>
        <p:txBody>
          <a:bodyPr>
            <a:noAutofit/>
          </a:bodyPr>
          <a:lstStyle/>
          <a:p>
            <a:pPr algn="l"/>
            <a:r>
              <a:rPr lang="it-IT" sz="2800" dirty="0">
                <a:latin typeface="Times New Roman" panose="02020603050405020304" pitchFamily="18" charset="0"/>
                <a:cs typeface="Times New Roman" panose="02020603050405020304" pitchFamily="18" charset="0"/>
              </a:rPr>
              <a:t>To be </a:t>
            </a:r>
            <a:r>
              <a:rPr lang="it-IT" sz="2800" dirty="0" err="1">
                <a:latin typeface="Times New Roman" panose="02020603050405020304" pitchFamily="18" charset="0"/>
                <a:cs typeface="Times New Roman" panose="02020603050405020304" pitchFamily="18" charset="0"/>
              </a:rPr>
              <a:t>continued</a:t>
            </a:r>
            <a:r>
              <a:rPr lang="it-IT" sz="2800"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95D13DA8-645F-F24F-8D7F-0426955ED1FB}"/>
              </a:ext>
            </a:extLst>
          </p:cNvPr>
          <p:cNvSpPr>
            <a:spLocks noGrp="1"/>
          </p:cNvSpPr>
          <p:nvPr>
            <p:ph type="subTitle" idx="1"/>
          </p:nvPr>
        </p:nvSpPr>
        <p:spPr>
          <a:xfrm>
            <a:off x="697200" y="1700760"/>
            <a:ext cx="7749600" cy="4553216"/>
          </a:xfrm>
        </p:spPr>
        <p:txBody>
          <a:bodyPr tIns="72000" bIns="72000">
            <a:spAutoFit/>
          </a:bodyPr>
          <a:lstStyle/>
          <a:p>
            <a:pPr algn="just">
              <a:lnSpc>
                <a:spcPct val="120000"/>
              </a:lnSpc>
              <a:spcBef>
                <a:spcPts val="600"/>
              </a:spcBef>
            </a:pPr>
            <a:r>
              <a:rPr lang="en-US" sz="1500" dirty="0">
                <a:latin typeface="Times New Roman" panose="02020603050405020304" pitchFamily="18" charset="0"/>
                <a:cs typeface="Times New Roman" panose="02020603050405020304" pitchFamily="18" charset="0"/>
              </a:rPr>
              <a:t>A dashboard is a HEIs tool that displays a set of indicators and other relevant information to a academic/administrative/student user. The information is usually represented graphically and must include the indicators involved in achieving the university objectives. All organizations need an information system that enables communication of key strategies and objectives and decision making. In short, a dashboard should contain limited, understandable, visual, important and goal-oriented information. The main objective of a dashboard is transforming data into information and turn this into knowledge for the university. • Analyze the root cause of problems by exploring relevant and timely information from multiple perspectives and at various levels of detail. • Manage people and processes to improve decisions, optimize performance, and steer the organization in the right direction. A dashboard shows the information needed to achieve specific objectives, so its design requires complex, unstructured and tacit information from various sources. Information is often a set of Key Performance Indicators (KPI), but other information may also be needed. • These indicators are usually high-level measurements of how well an organization is doing in achieving critical success factors. In short, more dynamic dashboards are obtained, to be adapted to the changing environment conditions. The need to reduce information means that many data and indicators collected at universities do not end up as part of the dashboard. </a:t>
            </a:r>
            <a:endParaRPr lang="it-IT" sz="15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16C35BD3-BECA-4481-B6E0-2C02EF2F7331}"/>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486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84DED8-9997-C345-B727-6727771711F2}"/>
              </a:ext>
            </a:extLst>
          </p:cNvPr>
          <p:cNvSpPr>
            <a:spLocks noGrp="1"/>
          </p:cNvSpPr>
          <p:nvPr>
            <p:ph type="ctrTitle"/>
          </p:nvPr>
        </p:nvSpPr>
        <p:spPr>
          <a:xfrm>
            <a:off x="1143000" y="1122363"/>
            <a:ext cx="6858000" cy="362367"/>
          </a:xfrm>
        </p:spPr>
        <p:txBody>
          <a:bodyPr>
            <a:noAutofit/>
          </a:bodyPr>
          <a:lstStyle/>
          <a:p>
            <a:pPr algn="l"/>
            <a:r>
              <a:rPr lang="it-IT" sz="2800" b="1" dirty="0">
                <a:latin typeface="Times New Roman" panose="02020603050405020304" pitchFamily="18" charset="0"/>
                <a:cs typeface="Times New Roman" panose="02020603050405020304" pitchFamily="18" charset="0"/>
              </a:rPr>
              <a:t>To be </a:t>
            </a:r>
            <a:r>
              <a:rPr lang="it-IT" sz="2800" b="1" dirty="0" err="1">
                <a:latin typeface="Times New Roman" panose="02020603050405020304" pitchFamily="18" charset="0"/>
                <a:cs typeface="Times New Roman" panose="02020603050405020304" pitchFamily="18" charset="0"/>
              </a:rPr>
              <a:t>continued</a:t>
            </a:r>
            <a:r>
              <a:rPr lang="it-IT" sz="2800" b="1"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64E168D1-B009-6D4E-9BA8-96069914EF56}"/>
              </a:ext>
            </a:extLst>
          </p:cNvPr>
          <p:cNvSpPr>
            <a:spLocks noGrp="1"/>
          </p:cNvSpPr>
          <p:nvPr>
            <p:ph type="subTitle" idx="1"/>
          </p:nvPr>
        </p:nvSpPr>
        <p:spPr>
          <a:xfrm>
            <a:off x="1143000" y="1628750"/>
            <a:ext cx="6858000" cy="3960550"/>
          </a:xfrm>
        </p:spPr>
        <p:txBody>
          <a:bodyPr/>
          <a:lstStyle/>
          <a:p>
            <a:pPr algn="just"/>
            <a:r>
              <a:rPr lang="en-US" sz="2400" dirty="0">
                <a:latin typeface="Times New Roman" panose="02020603050405020304" pitchFamily="18" charset="0"/>
                <a:cs typeface="Times New Roman" panose="02020603050405020304" pitchFamily="18" charset="0"/>
              </a:rPr>
              <a:t>A dashboard is a visualizing tool which provides awareness, trending, and both planning and actual comparisons, frequently visualized in a slick simplified user interface. </a:t>
            </a:r>
            <a:endParaRPr lang="it-IT"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this regard, it is necessary for the dashboard to communicate information about the pros and cons of decision alternatives quickly, highlight factors that merit consideration, and provide information in a non-linear format to facilitate its incorporation in decision making deliberations.</a:t>
            </a:r>
            <a:endParaRPr lang="it-IT" sz="2400" dirty="0">
              <a:latin typeface="Times New Roman" panose="02020603050405020304" pitchFamily="18" charset="0"/>
              <a:cs typeface="Times New Roman" panose="02020603050405020304" pitchFamily="18" charset="0"/>
            </a:endParaRPr>
          </a:p>
          <a:p>
            <a:endParaRPr lang="it-IT" dirty="0"/>
          </a:p>
        </p:txBody>
      </p:sp>
      <p:sp>
        <p:nvSpPr>
          <p:cNvPr id="4" name="Foliennummernplatzhalter 2">
            <a:extLst>
              <a:ext uri="{FF2B5EF4-FFF2-40B4-BE49-F238E27FC236}">
                <a16:creationId xmlns:a16="http://schemas.microsoft.com/office/drawing/2014/main" id="{A70E12F8-3734-44B0-A3C4-FB53EFFCA54D}"/>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556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42E90-5D29-FE44-ACD8-A784C99863A7}"/>
              </a:ext>
            </a:extLst>
          </p:cNvPr>
          <p:cNvSpPr>
            <a:spLocks noGrp="1"/>
          </p:cNvSpPr>
          <p:nvPr>
            <p:ph type="ctrTitle"/>
          </p:nvPr>
        </p:nvSpPr>
        <p:spPr>
          <a:xfrm>
            <a:off x="755470" y="762314"/>
            <a:ext cx="6858000" cy="720100"/>
          </a:xfrm>
        </p:spPr>
        <p:txBody>
          <a:bodyPr>
            <a:noAutofit/>
          </a:bodyPr>
          <a:lstStyle/>
          <a:p>
            <a:pPr algn="l"/>
            <a:r>
              <a:rPr lang="it-IT" sz="2400" b="1" dirty="0">
                <a:latin typeface="Times New Roman" panose="02020603050405020304" pitchFamily="18" charset="0"/>
                <a:cs typeface="Times New Roman" panose="02020603050405020304" pitchFamily="18" charset="0"/>
              </a:rPr>
              <a:t>Strategic Plan </a:t>
            </a:r>
            <a:r>
              <a:rPr lang="it-IT" sz="2400" b="1" dirty="0" err="1">
                <a:latin typeface="Times New Roman" panose="02020603050405020304" pitchFamily="18" charset="0"/>
                <a:cs typeface="Times New Roman" panose="02020603050405020304" pitchFamily="18" charset="0"/>
              </a:rPr>
              <a:t>evaluation</a:t>
            </a:r>
            <a:r>
              <a:rPr lang="it-IT" sz="2400" b="1" dirty="0">
                <a:latin typeface="Times New Roman" panose="02020603050405020304" pitchFamily="18" charset="0"/>
                <a:cs typeface="Times New Roman" panose="02020603050405020304" pitchFamily="18" charset="0"/>
              </a:rPr>
              <a:t> tools: the </a:t>
            </a:r>
            <a:r>
              <a:rPr lang="it-IT" sz="2400" b="1" dirty="0" err="1">
                <a:latin typeface="Times New Roman" panose="02020603050405020304" pitchFamily="18" charset="0"/>
                <a:cs typeface="Times New Roman" panose="02020603050405020304" pitchFamily="18" charset="0"/>
              </a:rPr>
              <a:t>Balanced</a:t>
            </a:r>
            <a:r>
              <a:rPr lang="it-IT" sz="2400" b="1" dirty="0">
                <a:latin typeface="Times New Roman" panose="02020603050405020304" pitchFamily="18" charset="0"/>
                <a:cs typeface="Times New Roman" panose="02020603050405020304" pitchFamily="18" charset="0"/>
              </a:rPr>
              <a:t> Scorecard (BSC)</a:t>
            </a:r>
          </a:p>
        </p:txBody>
      </p:sp>
      <p:sp>
        <p:nvSpPr>
          <p:cNvPr id="3" name="Sottotitolo 2">
            <a:extLst>
              <a:ext uri="{FF2B5EF4-FFF2-40B4-BE49-F238E27FC236}">
                <a16:creationId xmlns:a16="http://schemas.microsoft.com/office/drawing/2014/main" id="{3F839A59-3A34-1F43-B042-F45A8D628E22}"/>
              </a:ext>
            </a:extLst>
          </p:cNvPr>
          <p:cNvSpPr>
            <a:spLocks noGrp="1"/>
          </p:cNvSpPr>
          <p:nvPr>
            <p:ph type="subTitle" idx="1"/>
          </p:nvPr>
        </p:nvSpPr>
        <p:spPr>
          <a:xfrm>
            <a:off x="760999" y="1865939"/>
            <a:ext cx="6858000" cy="4106887"/>
          </a:xfrm>
        </p:spPr>
        <p:txBody>
          <a:bodyPr/>
          <a:lstStyle/>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The BSC makes it possible to monitor the performance trend over time using management indicators.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It is based on the balanced examination of many factors believed to be influential in achieving goals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en-US" sz="2400" dirty="0">
                <a:latin typeface="Times New Roman" panose="02020603050405020304" pitchFamily="18" charset="0"/>
                <a:cs typeface="Times New Roman" panose="02020603050405020304" pitchFamily="18" charset="0"/>
              </a:rPr>
              <a:t>It helps to consider intangible outputs and to anticipate any negative results (ex ante or ongoing strategy). It aligns strategy initiatives and provides information for strategic learning</a:t>
            </a:r>
            <a:endParaRPr lang="it-IT" sz="2400" dirty="0">
              <a:latin typeface="Times New Roman" panose="02020603050405020304" pitchFamily="18" charset="0"/>
              <a:cs typeface="Times New Roman" panose="02020603050405020304" pitchFamily="18" charset="0"/>
            </a:endParaRPr>
          </a:p>
          <a:p>
            <a:pPr>
              <a:lnSpc>
                <a:spcPct val="100000"/>
              </a:lnSpc>
              <a:spcBef>
                <a:spcPts val="600"/>
              </a:spcBef>
            </a:pPr>
            <a:endParaRPr lang="it-IT" dirty="0"/>
          </a:p>
        </p:txBody>
      </p:sp>
      <p:sp>
        <p:nvSpPr>
          <p:cNvPr id="4" name="Foliennummernplatzhalter 2">
            <a:extLst>
              <a:ext uri="{FF2B5EF4-FFF2-40B4-BE49-F238E27FC236}">
                <a16:creationId xmlns:a16="http://schemas.microsoft.com/office/drawing/2014/main" id="{D31A4F20-4F3A-4DC9-A1B4-F55D3FA32458}"/>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594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A7532-8D68-6244-A101-8957EF672545}"/>
              </a:ext>
            </a:extLst>
          </p:cNvPr>
          <p:cNvSpPr>
            <a:spLocks noGrp="1"/>
          </p:cNvSpPr>
          <p:nvPr>
            <p:ph type="ctrTitle"/>
          </p:nvPr>
        </p:nvSpPr>
        <p:spPr>
          <a:xfrm>
            <a:off x="755470" y="884015"/>
            <a:ext cx="6858000" cy="476697"/>
          </a:xfrm>
        </p:spPr>
        <p:txBody>
          <a:bodyPr>
            <a:noAutofit/>
          </a:bodyPr>
          <a:lstStyle/>
          <a:p>
            <a:pPr algn="l"/>
            <a:r>
              <a:rPr lang="it-IT" sz="2800" b="1" dirty="0">
                <a:latin typeface="Times New Roman" panose="02020603050405020304" pitchFamily="18" charset="0"/>
                <a:cs typeface="Times New Roman" panose="02020603050405020304" pitchFamily="18" charset="0"/>
              </a:rPr>
              <a:t>To be </a:t>
            </a:r>
            <a:r>
              <a:rPr lang="it-IT" sz="2800" b="1" dirty="0" err="1">
                <a:latin typeface="Times New Roman" panose="02020603050405020304" pitchFamily="18" charset="0"/>
                <a:cs typeface="Times New Roman" panose="02020603050405020304" pitchFamily="18" charset="0"/>
              </a:rPr>
              <a:t>continued</a:t>
            </a:r>
            <a:r>
              <a:rPr lang="it-IT" sz="2800" b="1" dirty="0">
                <a:latin typeface="Times New Roman" panose="02020603050405020304" pitchFamily="18" charset="0"/>
                <a:cs typeface="Times New Roman" panose="02020603050405020304" pitchFamily="18" charset="0"/>
              </a:rPr>
              <a:t>…..</a:t>
            </a:r>
          </a:p>
        </p:txBody>
      </p:sp>
      <p:sp>
        <p:nvSpPr>
          <p:cNvPr id="3" name="Sottotitolo 2">
            <a:extLst>
              <a:ext uri="{FF2B5EF4-FFF2-40B4-BE49-F238E27FC236}">
                <a16:creationId xmlns:a16="http://schemas.microsoft.com/office/drawing/2014/main" id="{8B4FD240-A70D-BC4C-A115-FEFE2490B46D}"/>
              </a:ext>
            </a:extLst>
          </p:cNvPr>
          <p:cNvSpPr>
            <a:spLocks noGrp="1"/>
          </p:cNvSpPr>
          <p:nvPr>
            <p:ph type="subTitle" idx="1"/>
          </p:nvPr>
        </p:nvSpPr>
        <p:spPr>
          <a:xfrm>
            <a:off x="1057250" y="1867098"/>
            <a:ext cx="7029500" cy="4106887"/>
          </a:xfrm>
        </p:spPr>
        <p:txBody>
          <a:bodyPr>
            <a:noAutofit/>
          </a:bodyPr>
          <a:lstStyle/>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It is a balanced examination between quantifiable outcomes and subjective assessments of the participants in the process. Integrates past performance measures (</a:t>
            </a:r>
            <a:r>
              <a:rPr lang="en-US" sz="2400" b="1" dirty="0">
                <a:latin typeface="Times New Roman" panose="02020603050405020304" pitchFamily="18" charset="0"/>
                <a:cs typeface="Times New Roman" panose="02020603050405020304" pitchFamily="18" charset="0"/>
              </a:rPr>
              <a:t>lag indicators</a:t>
            </a:r>
            <a:r>
              <a:rPr lang="en-US" sz="2400" dirty="0">
                <a:latin typeface="Times New Roman" panose="02020603050405020304" pitchFamily="18" charset="0"/>
                <a:cs typeface="Times New Roman" panose="02020603050405020304" pitchFamily="18" charset="0"/>
              </a:rPr>
              <a:t>) with measures of future performance impact indicators (</a:t>
            </a:r>
            <a:r>
              <a:rPr lang="en-US" sz="2400" b="1" dirty="0">
                <a:latin typeface="Times New Roman" panose="02020603050405020304" pitchFamily="18" charset="0"/>
                <a:cs typeface="Times New Roman" panose="02020603050405020304" pitchFamily="18" charset="0"/>
              </a:rPr>
              <a:t>lead indicators</a:t>
            </a:r>
            <a:r>
              <a:rPr lang="en-US" sz="2400" dirty="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A balanced evaluation form is prepared which contains: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Strategic objectives, essential drivers;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Human resources at disposal and internal processes;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Necessary actions (critical factors of success);</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Growth and learning (reengineering);</a:t>
            </a:r>
            <a:endParaRPr lang="it-IT" sz="2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2400" dirty="0">
                <a:latin typeface="Times New Roman" panose="02020603050405020304" pitchFamily="18" charset="0"/>
                <a:cs typeface="Times New Roman" panose="02020603050405020304" pitchFamily="18" charset="0"/>
              </a:rPr>
              <a:t>Indicators (that inform about success/failure of actions)</a:t>
            </a:r>
            <a:r>
              <a:rPr lang="it-IT" sz="2400" dirty="0">
                <a:latin typeface="Times New Roman" panose="02020603050405020304" pitchFamily="18" charset="0"/>
                <a:cs typeface="Times New Roman" panose="02020603050405020304" pitchFamily="18" charset="0"/>
              </a:rPr>
              <a:t> </a:t>
            </a:r>
            <a:endParaRPr lang="it-IT" sz="2400" dirty="0"/>
          </a:p>
        </p:txBody>
      </p:sp>
      <p:sp>
        <p:nvSpPr>
          <p:cNvPr id="4" name="Foliennummernplatzhalter 2">
            <a:extLst>
              <a:ext uri="{FF2B5EF4-FFF2-40B4-BE49-F238E27FC236}">
                <a16:creationId xmlns:a16="http://schemas.microsoft.com/office/drawing/2014/main" id="{C5E576F6-0181-44F0-ABAA-B3211B83459E}"/>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096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242A946-5AAC-3A46-9E8D-1210EF9779FF}"/>
              </a:ext>
            </a:extLst>
          </p:cNvPr>
          <p:cNvSpPr>
            <a:spLocks noGrp="1"/>
          </p:cNvSpPr>
          <p:nvPr>
            <p:ph type="ctrTitle"/>
          </p:nvPr>
        </p:nvSpPr>
        <p:spPr>
          <a:xfrm>
            <a:off x="771525" y="1967266"/>
            <a:ext cx="1971675" cy="2547257"/>
          </a:xfrm>
          <a:noFill/>
        </p:spPr>
        <p:txBody>
          <a:bodyPr vert="horz" lIns="91440" tIns="45720" rIns="91440" bIns="45720" rtlCol="0" anchor="ctr">
            <a:normAutofit/>
          </a:bodyPr>
          <a:lstStyle/>
          <a:p>
            <a:pPr defTabSz="914400"/>
            <a:r>
              <a:rPr lang="en-US" sz="3100" kern="1200" dirty="0">
                <a:solidFill>
                  <a:srgbClr val="FFFFFF"/>
                </a:solidFill>
                <a:latin typeface="+mj-lt"/>
                <a:ea typeface="+mj-ea"/>
                <a:cs typeface="+mj-cs"/>
              </a:rPr>
              <a:t>Possible result</a:t>
            </a:r>
          </a:p>
        </p:txBody>
      </p:sp>
      <p:pic>
        <p:nvPicPr>
          <p:cNvPr id="3073" name="Immagine 2" descr="CIGE Model for Comprehensive Internationalization (CIGE, 2013).  ">
            <a:extLst>
              <a:ext uri="{FF2B5EF4-FFF2-40B4-BE49-F238E27FC236}">
                <a16:creationId xmlns:a16="http://schemas.microsoft.com/office/drawing/2014/main" id="{9F469F87-9D33-094E-B66C-E9CB7423CEB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3138615" y="2016414"/>
            <a:ext cx="5529898" cy="2780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B56F3C7D-0EB3-FE4C-81CF-F30BA189D725}"/>
              </a:ext>
            </a:extLst>
          </p:cNvPr>
          <p:cNvSpPr>
            <a:spLocks noChangeArrowheads="1"/>
          </p:cNvSpPr>
          <p:nvPr/>
        </p:nvSpPr>
        <p:spPr bwMode="auto">
          <a:xfrm flipV="1">
            <a:off x="3387406" y="-3430"/>
            <a:ext cx="5756594" cy="4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6" name="Foliennummernplatzhalter 2">
            <a:extLst>
              <a:ext uri="{FF2B5EF4-FFF2-40B4-BE49-F238E27FC236}">
                <a16:creationId xmlns:a16="http://schemas.microsoft.com/office/drawing/2014/main" id="{B2CBF62A-7F4E-4EDA-960E-68E9C836D7AC}"/>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905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567A5C-0714-824A-8D26-6E536071D193}"/>
              </a:ext>
            </a:extLst>
          </p:cNvPr>
          <p:cNvSpPr>
            <a:spLocks noGrp="1"/>
          </p:cNvSpPr>
          <p:nvPr>
            <p:ph type="ctrTitle"/>
          </p:nvPr>
        </p:nvSpPr>
        <p:spPr>
          <a:xfrm>
            <a:off x="683460" y="1124680"/>
            <a:ext cx="6858000" cy="303955"/>
          </a:xfrm>
        </p:spPr>
        <p:txBody>
          <a:bodyPr>
            <a:noAutofit/>
          </a:bodyPr>
          <a:lstStyle/>
          <a:p>
            <a:pPr algn="l"/>
            <a:r>
              <a:rPr lang="en-GB" sz="2800" b="1" dirty="0">
                <a:latin typeface="Times New Roman" panose="02020603050405020304" pitchFamily="18" charset="0"/>
                <a:cs typeface="Times New Roman" panose="02020603050405020304" pitchFamily="18" charset="0"/>
              </a:rPr>
              <a:t>Exercise on Strategic Plan</a:t>
            </a:r>
          </a:p>
        </p:txBody>
      </p:sp>
      <p:sp>
        <p:nvSpPr>
          <p:cNvPr id="3" name="Sottotitolo 2">
            <a:extLst>
              <a:ext uri="{FF2B5EF4-FFF2-40B4-BE49-F238E27FC236}">
                <a16:creationId xmlns:a16="http://schemas.microsoft.com/office/drawing/2014/main" id="{6152EF38-61C0-0F4B-8F2A-A51E574D67D5}"/>
              </a:ext>
            </a:extLst>
          </p:cNvPr>
          <p:cNvSpPr>
            <a:spLocks noGrp="1"/>
          </p:cNvSpPr>
          <p:nvPr>
            <p:ph type="subTitle" idx="1"/>
          </p:nvPr>
        </p:nvSpPr>
        <p:spPr>
          <a:xfrm>
            <a:off x="1143000" y="2492870"/>
            <a:ext cx="6858000" cy="3384471"/>
          </a:xfrm>
        </p:spPr>
        <p:txBody>
          <a:bodyPr>
            <a:noAutofit/>
          </a:bodyPr>
          <a:lstStyle/>
          <a:p>
            <a:pPr algn="just"/>
            <a:r>
              <a:rPr lang="en-GB" dirty="0">
                <a:latin typeface="Times New Roman" panose="02020603050405020304" pitchFamily="18" charset="0"/>
                <a:cs typeface="Times New Roman" panose="02020603050405020304" pitchFamily="18" charset="0"/>
              </a:rPr>
              <a:t>With reference to internationalization process in your university and to contents of mentioned above slides, write </a:t>
            </a:r>
            <a:r>
              <a:rPr lang="en-GB" b="1" dirty="0">
                <a:latin typeface="Times New Roman" panose="02020603050405020304" pitchFamily="18" charset="0"/>
                <a:cs typeface="Times New Roman" panose="02020603050405020304" pitchFamily="18" charset="0"/>
              </a:rPr>
              <a:t>three words </a:t>
            </a:r>
            <a:r>
              <a:rPr lang="en-GB" dirty="0">
                <a:latin typeface="Times New Roman" panose="02020603050405020304" pitchFamily="18" charset="0"/>
                <a:cs typeface="Times New Roman" panose="02020603050405020304" pitchFamily="18" charset="0"/>
              </a:rPr>
              <a:t>that explain the indicated topic to you:</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Mission …………….   …………………  …………………..</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Vision ………………   …………………  ………………….</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Core values ……………  …………………..  ……………….</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Priority areas   ….............   ………………..    …………….</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Objectives  ….................  ………………  …………….......   </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Measurement of the results ………… …… ....................</a:t>
            </a:r>
          </a:p>
        </p:txBody>
      </p:sp>
      <p:sp>
        <p:nvSpPr>
          <p:cNvPr id="4" name="Foliennummernplatzhalter 2">
            <a:extLst>
              <a:ext uri="{FF2B5EF4-FFF2-40B4-BE49-F238E27FC236}">
                <a16:creationId xmlns:a16="http://schemas.microsoft.com/office/drawing/2014/main" id="{80010BF6-275C-415E-9AEA-9BA7ABC85AC5}"/>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319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4237" y="1602828"/>
            <a:ext cx="4647863" cy="2978331"/>
          </a:xfrm>
        </p:spPr>
        <p:txBody>
          <a:bodyPr/>
          <a:lstStyle/>
          <a:p>
            <a:r>
              <a:rPr lang="it-IT" i="1" dirty="0">
                <a:solidFill>
                  <a:schemeClr val="accent1">
                    <a:lumMod val="75000"/>
                  </a:schemeClr>
                </a:solidFill>
                <a:effectLst>
                  <a:outerShdw blurRad="38100" dist="38100" dir="2700000" algn="tl">
                    <a:srgbClr val="000000">
                      <a:alpha val="43137"/>
                    </a:srgbClr>
                  </a:outerShdw>
                </a:effectLst>
              </a:rPr>
              <a:t>Thank </a:t>
            </a:r>
            <a:r>
              <a:rPr lang="it-IT" i="1" dirty="0" err="1">
                <a:solidFill>
                  <a:schemeClr val="accent1">
                    <a:lumMod val="75000"/>
                  </a:schemeClr>
                </a:solidFill>
                <a:effectLst>
                  <a:outerShdw blurRad="38100" dist="38100" dir="2700000" algn="tl">
                    <a:srgbClr val="000000">
                      <a:alpha val="43137"/>
                    </a:srgbClr>
                  </a:outerShdw>
                </a:effectLst>
              </a:rPr>
              <a:t>you</a:t>
            </a:r>
            <a:r>
              <a:rPr lang="it-IT" i="1" dirty="0">
                <a:solidFill>
                  <a:schemeClr val="accent1">
                    <a:lumMod val="75000"/>
                  </a:schemeClr>
                </a:solidFill>
                <a:effectLst>
                  <a:outerShdw blurRad="38100" dist="38100" dir="2700000" algn="tl">
                    <a:srgbClr val="000000">
                      <a:alpha val="43137"/>
                    </a:srgbClr>
                  </a:outerShdw>
                </a:effectLst>
              </a:rPr>
              <a:t> for </a:t>
            </a:r>
            <a:r>
              <a:rPr lang="it-IT" i="1" dirty="0" err="1">
                <a:solidFill>
                  <a:schemeClr val="accent1">
                    <a:lumMod val="75000"/>
                  </a:schemeClr>
                </a:solidFill>
                <a:effectLst>
                  <a:outerShdw blurRad="38100" dist="38100" dir="2700000" algn="tl">
                    <a:srgbClr val="000000">
                      <a:alpha val="43137"/>
                    </a:srgbClr>
                  </a:outerShdw>
                </a:effectLst>
              </a:rPr>
              <a:t>your</a:t>
            </a:r>
            <a:r>
              <a:rPr lang="it-IT" i="1" dirty="0">
                <a:solidFill>
                  <a:schemeClr val="accent1">
                    <a:lumMod val="75000"/>
                  </a:schemeClr>
                </a:solidFill>
                <a:effectLst>
                  <a:outerShdw blurRad="38100" dist="38100" dir="2700000" algn="tl">
                    <a:srgbClr val="000000">
                      <a:alpha val="43137"/>
                    </a:srgbClr>
                  </a:outerShdw>
                </a:effectLst>
              </a:rPr>
              <a:t> </a:t>
            </a:r>
            <a:r>
              <a:rPr lang="it-IT" i="1" dirty="0" err="1">
                <a:solidFill>
                  <a:schemeClr val="accent1">
                    <a:lumMod val="75000"/>
                  </a:schemeClr>
                </a:solidFill>
                <a:effectLst>
                  <a:outerShdw blurRad="38100" dist="38100" dir="2700000" algn="tl">
                    <a:srgbClr val="000000">
                      <a:alpha val="43137"/>
                    </a:srgbClr>
                  </a:outerShdw>
                </a:effectLst>
              </a:rPr>
              <a:t>attention</a:t>
            </a:r>
            <a:r>
              <a:rPr lang="it-IT" i="1" dirty="0">
                <a:solidFill>
                  <a:schemeClr val="accent1">
                    <a:lumMod val="75000"/>
                  </a:schemeClr>
                </a:solidFill>
                <a:effectLst>
                  <a:outerShdw blurRad="38100" dist="38100" dir="2700000" algn="tl">
                    <a:srgbClr val="000000">
                      <a:alpha val="43137"/>
                    </a:srgbClr>
                  </a:outerShdw>
                </a:effectLst>
              </a:rPr>
              <a:t>!</a:t>
            </a:r>
            <a:br>
              <a:rPr lang="it-IT" i="1" dirty="0">
                <a:solidFill>
                  <a:schemeClr val="accent1">
                    <a:lumMod val="75000"/>
                  </a:schemeClr>
                </a:solidFill>
                <a:effectLst>
                  <a:outerShdw blurRad="38100" dist="38100" dir="2700000" algn="tl">
                    <a:srgbClr val="000000">
                      <a:alpha val="43137"/>
                    </a:srgbClr>
                  </a:outerShdw>
                </a:effectLst>
              </a:rPr>
            </a:br>
            <a:br>
              <a:rPr lang="it-IT" i="1" dirty="0">
                <a:solidFill>
                  <a:schemeClr val="accent1">
                    <a:lumMod val="75000"/>
                  </a:schemeClr>
                </a:solidFill>
                <a:effectLst>
                  <a:outerShdw blurRad="38100" dist="38100" dir="2700000" algn="tl">
                    <a:srgbClr val="000000">
                      <a:alpha val="43137"/>
                    </a:srgbClr>
                  </a:outerShdw>
                </a:effectLst>
              </a:rPr>
            </a:br>
            <a:r>
              <a:rPr lang="it-IT" i="1" dirty="0">
                <a:solidFill>
                  <a:schemeClr val="accent1">
                    <a:lumMod val="75000"/>
                  </a:schemeClr>
                </a:solidFill>
                <a:effectLst>
                  <a:outerShdw blurRad="38100" dist="38100" dir="2700000" algn="tl">
                    <a:srgbClr val="000000">
                      <a:alpha val="43137"/>
                    </a:srgbClr>
                  </a:outerShdw>
                </a:effectLst>
              </a:rPr>
              <a:t>andrea.mignone@unige.it </a:t>
            </a:r>
            <a:br>
              <a:rPr lang="it-IT" i="1" dirty="0">
                <a:solidFill>
                  <a:schemeClr val="accent1">
                    <a:lumMod val="75000"/>
                  </a:schemeClr>
                </a:solidFill>
                <a:effectLst>
                  <a:outerShdw blurRad="38100" dist="38100" dir="2700000" algn="tl">
                    <a:srgbClr val="000000">
                      <a:alpha val="43137"/>
                    </a:srgbClr>
                  </a:outerShdw>
                </a:effectLst>
              </a:rPr>
            </a:br>
            <a:r>
              <a:rPr lang="it-IT" i="1" dirty="0">
                <a:solidFill>
                  <a:schemeClr val="accent1">
                    <a:lumMod val="75000"/>
                  </a:schemeClr>
                </a:solidFill>
                <a:effectLst>
                  <a:outerShdw blurRad="38100" dist="38100" dir="2700000" algn="tl">
                    <a:srgbClr val="000000">
                      <a:alpha val="43137"/>
                    </a:srgbClr>
                  </a:outerShdw>
                </a:effectLst>
              </a:rPr>
              <a:t>monica.penco@unige.it </a:t>
            </a:r>
            <a:br>
              <a:rPr lang="it-IT" i="1" dirty="0">
                <a:solidFill>
                  <a:schemeClr val="accent1">
                    <a:lumMod val="75000"/>
                  </a:schemeClr>
                </a:solidFill>
                <a:effectLst>
                  <a:outerShdw blurRad="38100" dist="38100" dir="2700000" algn="tl">
                    <a:srgbClr val="000000">
                      <a:alpha val="43137"/>
                    </a:srgbClr>
                  </a:outerShdw>
                </a:effectLst>
              </a:rPr>
            </a:br>
            <a:r>
              <a:rPr lang="it-IT" i="1" dirty="0">
                <a:solidFill>
                  <a:schemeClr val="accent1">
                    <a:lumMod val="75000"/>
                  </a:schemeClr>
                </a:solidFill>
                <a:effectLst>
                  <a:outerShdw blurRad="38100" dist="38100" dir="2700000" algn="tl">
                    <a:srgbClr val="000000">
                      <a:alpha val="43137"/>
                    </a:srgbClr>
                  </a:outerShdw>
                </a:effectLst>
              </a:rPr>
              <a:t>intstrat@unige.it </a:t>
            </a:r>
            <a:br>
              <a:rPr lang="it-IT" i="1" dirty="0">
                <a:solidFill>
                  <a:schemeClr val="accent1">
                    <a:lumMod val="75000"/>
                  </a:schemeClr>
                </a:solidFill>
                <a:effectLst>
                  <a:outerShdw blurRad="38100" dist="38100" dir="2700000" algn="tl">
                    <a:srgbClr val="000000">
                      <a:alpha val="43137"/>
                    </a:srgbClr>
                  </a:outerShdw>
                </a:effectLst>
              </a:rPr>
            </a:br>
            <a:br>
              <a:rPr lang="it-IT" i="1" dirty="0">
                <a:solidFill>
                  <a:schemeClr val="accent1">
                    <a:lumMod val="75000"/>
                  </a:schemeClr>
                </a:solidFill>
                <a:effectLst>
                  <a:outerShdw blurRad="38100" dist="38100" dir="2700000" algn="tl">
                    <a:srgbClr val="000000">
                      <a:alpha val="43137"/>
                    </a:srgbClr>
                  </a:outerShdw>
                </a:effectLst>
              </a:rPr>
            </a:br>
            <a:r>
              <a:rPr lang="it-IT" i="1" dirty="0">
                <a:solidFill>
                  <a:schemeClr val="accent1">
                    <a:lumMod val="75000"/>
                  </a:schemeClr>
                </a:solidFill>
                <a:effectLst>
                  <a:outerShdw blurRad="38100" dist="38100" dir="2700000" algn="tl">
                    <a:srgbClr val="000000">
                      <a:alpha val="43137"/>
                    </a:srgbClr>
                  </a:outerShdw>
                </a:effectLst>
              </a:rPr>
              <a:t>https://erasmus-merge.eu/</a:t>
            </a:r>
          </a:p>
        </p:txBody>
      </p:sp>
      <p:sp>
        <p:nvSpPr>
          <p:cNvPr id="4" name="Rettangolo 3">
            <a:extLst>
              <a:ext uri="{FF2B5EF4-FFF2-40B4-BE49-F238E27FC236}">
                <a16:creationId xmlns:a16="http://schemas.microsoft.com/office/drawing/2014/main" id="{D6E565CC-8F36-4574-99BE-84E7153AD15C}"/>
              </a:ext>
            </a:extLst>
          </p:cNvPr>
          <p:cNvSpPr/>
          <p:nvPr/>
        </p:nvSpPr>
        <p:spPr>
          <a:xfrm>
            <a:off x="644237" y="4978172"/>
            <a:ext cx="4536630" cy="553998"/>
          </a:xfrm>
          <a:prstGeom prst="rect">
            <a:avLst/>
          </a:prstGeom>
        </p:spPr>
        <p:txBody>
          <a:bodyPr wrap="square">
            <a:spAutoFit/>
          </a:bodyPr>
          <a:lstStyle/>
          <a:p>
            <a:pPr defTabSz="685800"/>
            <a:r>
              <a:rPr lang="en-GB" sz="750" dirty="0">
                <a:solidFill>
                  <a:srgbClr val="0070C0"/>
                </a:solidFill>
                <a:latin typeface="Arial" panose="020B0604020202020204" pitchFamily="34" charset="0"/>
                <a:ea typeface="Times New Roman" panose="02020603050405020304" pitchFamily="18" charset="0"/>
                <a:cs typeface="Arial" panose="020B0604020202020204" pitchFamily="34" charset="0"/>
              </a:rPr>
              <a:t>Project number:  610391-EPP-1-2019-1-IT-EPPKA2-CBHE-JP</a:t>
            </a:r>
            <a:endParaRPr lang="it-IT" sz="75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algn="just" defTabSz="685800"/>
            <a:r>
              <a:rPr lang="en-GB" sz="750" i="1" dirty="0">
                <a:solidFill>
                  <a:srgbClr val="0070C0"/>
                </a:solidFill>
                <a:latin typeface="Arial" panose="020B0604020202020204" pitchFamily="34" charset="0"/>
                <a:ea typeface="Times New Roman" panose="02020603050405020304" pitchFamily="18" charset="0"/>
                <a:cs typeface="Arial" panose="020B060402020202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it-IT" sz="75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29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1990F2-E1AB-E04E-BFC2-589396BA7AC3}"/>
              </a:ext>
            </a:extLst>
          </p:cNvPr>
          <p:cNvSpPr>
            <a:spLocks noGrp="1"/>
          </p:cNvSpPr>
          <p:nvPr>
            <p:ph type="ctrTitle"/>
          </p:nvPr>
        </p:nvSpPr>
        <p:spPr>
          <a:xfrm>
            <a:off x="683460" y="908650"/>
            <a:ext cx="6858000" cy="504069"/>
          </a:xfrm>
        </p:spPr>
        <p:txBody>
          <a:bodyPr>
            <a:normAutofit fontScale="90000"/>
          </a:bodyPr>
          <a:lstStyle/>
          <a:p>
            <a:pPr algn="l"/>
            <a:r>
              <a:rPr lang="en-US" sz="3200" b="1" dirty="0">
                <a:latin typeface="Times New Roman" panose="02020603050405020304" pitchFamily="18" charset="0"/>
                <a:cs typeface="Times New Roman" panose="02020603050405020304" pitchFamily="18" charset="0"/>
              </a:rPr>
              <a:t>Phases of internationalization</a:t>
            </a:r>
            <a:endParaRPr lang="it-IT" sz="28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BF532770-47CC-3948-907D-28EDD9017BD7}"/>
              </a:ext>
            </a:extLst>
          </p:cNvPr>
          <p:cNvSpPr>
            <a:spLocks noGrp="1"/>
          </p:cNvSpPr>
          <p:nvPr>
            <p:ph type="subTitle" idx="1"/>
          </p:nvPr>
        </p:nvSpPr>
        <p:spPr>
          <a:xfrm>
            <a:off x="805215" y="1844780"/>
            <a:ext cx="7533570" cy="3341010"/>
          </a:xfrm>
        </p:spPr>
        <p:txBody>
          <a:bodyPr>
            <a:noAutofit/>
          </a:bodyPr>
          <a:lstStyle/>
          <a:p>
            <a:pPr algn="just">
              <a:lnSpc>
                <a:spcPct val="100000"/>
              </a:lnSpc>
              <a:spcBef>
                <a:spcPts val="600"/>
              </a:spcBef>
            </a:pPr>
            <a:r>
              <a:rPr lang="en-US" sz="2400" b="1" dirty="0">
                <a:latin typeface="Times New Roman" panose="02020603050405020304" pitchFamily="18" charset="0"/>
                <a:cs typeface="Times New Roman" panose="02020603050405020304" pitchFamily="18" charset="0"/>
              </a:rPr>
              <a:t>The three phases </a:t>
            </a:r>
            <a:r>
              <a:rPr lang="en-US" sz="2400" dirty="0">
                <a:latin typeface="Times New Roman" panose="02020603050405020304" pitchFamily="18" charset="0"/>
                <a:cs typeface="Times New Roman" panose="02020603050405020304" pitchFamily="18" charset="0"/>
              </a:rPr>
              <a:t>of internationalization process. The first phase is </a:t>
            </a:r>
            <a:r>
              <a:rPr lang="en-US" sz="2400" b="1" dirty="0">
                <a:latin typeface="Times New Roman" panose="02020603050405020304" pitchFamily="18" charset="0"/>
                <a:cs typeface="Times New Roman" panose="02020603050405020304" pitchFamily="18" charset="0"/>
              </a:rPr>
              <a:t>to set up the design of internationalization </a:t>
            </a:r>
            <a:r>
              <a:rPr lang="en-US" sz="2400" dirty="0">
                <a:latin typeface="Times New Roman" panose="02020603050405020304" pitchFamily="18" charset="0"/>
                <a:cs typeface="Times New Roman" panose="02020603050405020304" pitchFamily="18" charset="0"/>
              </a:rPr>
              <a:t>(this would be mainly represented by the strategic intent, mission statement, strategic vision, corporate strategy and strategic plan). The second phase is </a:t>
            </a:r>
            <a:r>
              <a:rPr lang="en-US" sz="2400" b="1" dirty="0">
                <a:latin typeface="Times New Roman" panose="02020603050405020304" pitchFamily="18" charset="0"/>
                <a:cs typeface="Times New Roman" panose="02020603050405020304" pitchFamily="18" charset="0"/>
              </a:rPr>
              <a:t>to choose the best ways </a:t>
            </a:r>
            <a:r>
              <a:rPr lang="en-US" sz="2400" dirty="0">
                <a:latin typeface="Times New Roman" panose="02020603050405020304" pitchFamily="18" charset="0"/>
                <a:cs typeface="Times New Roman" panose="02020603050405020304" pitchFamily="18" charset="0"/>
              </a:rPr>
              <a:t>to activate the design with real actions (this is represented by the organizational steps taken by management to implement the design). The third phase is </a:t>
            </a:r>
            <a:r>
              <a:rPr lang="en-US" sz="2400" b="1" dirty="0">
                <a:latin typeface="Times New Roman" panose="02020603050405020304" pitchFamily="18" charset="0"/>
                <a:cs typeface="Times New Roman" panose="02020603050405020304" pitchFamily="18" charset="0"/>
              </a:rPr>
              <a:t>to evaluate this process </a:t>
            </a:r>
            <a:r>
              <a:rPr lang="en-US" sz="2400" dirty="0">
                <a:latin typeface="Times New Roman" panose="02020603050405020304" pitchFamily="18" charset="0"/>
                <a:cs typeface="Times New Roman" panose="02020603050405020304" pitchFamily="18" charset="0"/>
              </a:rPr>
              <a:t>by comparing the design with the implementation (this could be done by comparing real internationalization achievements with the intended initial strategy design). </a:t>
            </a:r>
            <a:endParaRPr lang="it-IT" dirty="0"/>
          </a:p>
        </p:txBody>
      </p:sp>
      <p:sp>
        <p:nvSpPr>
          <p:cNvPr id="4" name="Foliennummernplatzhalter 2">
            <a:extLst>
              <a:ext uri="{FF2B5EF4-FFF2-40B4-BE49-F238E27FC236}">
                <a16:creationId xmlns:a16="http://schemas.microsoft.com/office/drawing/2014/main" id="{AC2A6BE6-665A-4BA6-9D20-5A396755F5BF}"/>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24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EC3DB5-9B01-8B40-9CB5-43B45EE451DE}"/>
              </a:ext>
            </a:extLst>
          </p:cNvPr>
          <p:cNvSpPr>
            <a:spLocks noGrp="1"/>
          </p:cNvSpPr>
          <p:nvPr>
            <p:ph type="ctrTitle"/>
          </p:nvPr>
        </p:nvSpPr>
        <p:spPr>
          <a:xfrm>
            <a:off x="594182" y="836640"/>
            <a:ext cx="7578317" cy="648090"/>
          </a:xfrm>
        </p:spPr>
        <p:txBody>
          <a:bodyPr>
            <a:noAutofit/>
          </a:bodyPr>
          <a:lstStyle/>
          <a:p>
            <a:pPr algn="l"/>
            <a:r>
              <a:rPr lang="it-IT" sz="2400" b="1" dirty="0" err="1">
                <a:latin typeface="Times New Roman" panose="02020603050405020304" pitchFamily="18" charset="0"/>
                <a:cs typeface="Times New Roman" panose="02020603050405020304" pitchFamily="18" charset="0"/>
              </a:rPr>
              <a:t>Factors</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that</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influence</a:t>
            </a:r>
            <a:r>
              <a:rPr lang="it-IT" sz="2400" b="1" dirty="0">
                <a:latin typeface="Times New Roman" panose="02020603050405020304" pitchFamily="18" charset="0"/>
                <a:cs typeface="Times New Roman" panose="02020603050405020304" pitchFamily="18" charset="0"/>
              </a:rPr>
              <a:t> the </a:t>
            </a:r>
            <a:r>
              <a:rPr lang="it-IT" sz="2400" b="1" dirty="0" err="1">
                <a:latin typeface="Times New Roman" panose="02020603050405020304" pitchFamily="18" charset="0"/>
                <a:cs typeface="Times New Roman" panose="02020603050405020304" pitchFamily="18" charset="0"/>
              </a:rPr>
              <a:t>internationalization</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strategy</a:t>
            </a:r>
            <a:endParaRPr lang="it-IT" sz="24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4771620A-8628-C94C-957B-198659205A78}"/>
              </a:ext>
            </a:extLst>
          </p:cNvPr>
          <p:cNvSpPr>
            <a:spLocks noGrp="1"/>
          </p:cNvSpPr>
          <p:nvPr>
            <p:ph type="subTitle" idx="1"/>
          </p:nvPr>
        </p:nvSpPr>
        <p:spPr>
          <a:xfrm>
            <a:off x="1143000" y="1628750"/>
            <a:ext cx="7101510" cy="4104570"/>
          </a:xfrm>
        </p:spPr>
        <p:txBody>
          <a:bodyPr>
            <a:noAutofit/>
          </a:bodyPr>
          <a:lstStyle/>
          <a:p>
            <a:pPr algn="just">
              <a:spcBef>
                <a:spcPts val="0"/>
              </a:spcBef>
            </a:pPr>
            <a:r>
              <a:rPr lang="it-IT" sz="2400" b="1" dirty="0" err="1">
                <a:latin typeface="Times New Roman" panose="02020603050405020304" pitchFamily="18" charset="0"/>
                <a:cs typeface="Times New Roman" panose="02020603050405020304" pitchFamily="18" charset="0"/>
              </a:rPr>
              <a:t>External</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factors</a:t>
            </a:r>
            <a:endParaRPr lang="it-IT" sz="2400" b="1" dirty="0">
              <a:latin typeface="Times New Roman" panose="02020603050405020304" pitchFamily="18" charset="0"/>
              <a:cs typeface="Times New Roman" panose="02020603050405020304" pitchFamily="18" charset="0"/>
            </a:endParaRPr>
          </a:p>
          <a:p>
            <a:pPr algn="just">
              <a:spcBef>
                <a:spcPts val="0"/>
              </a:spcBef>
            </a:pPr>
            <a:r>
              <a:rPr lang="it-IT" sz="2400" dirty="0" err="1">
                <a:latin typeface="Times New Roman" panose="02020603050405020304" pitchFamily="18" charset="0"/>
                <a:cs typeface="Times New Roman" panose="02020603050405020304" pitchFamily="18" charset="0"/>
              </a:rPr>
              <a:t>Competitiveness</a:t>
            </a:r>
            <a:endParaRPr lang="it-IT" sz="2400" dirty="0">
              <a:latin typeface="Times New Roman" panose="02020603050405020304" pitchFamily="18" charset="0"/>
              <a:cs typeface="Times New Roman" panose="02020603050405020304" pitchFamily="18" charset="0"/>
            </a:endParaRPr>
          </a:p>
          <a:p>
            <a:pPr algn="just">
              <a:spcBef>
                <a:spcPts val="0"/>
              </a:spcBef>
            </a:pPr>
            <a:r>
              <a:rPr lang="it-IT" sz="2400" dirty="0" err="1">
                <a:latin typeface="Times New Roman" panose="02020603050405020304" pitchFamily="18" charset="0"/>
                <a:cs typeface="Times New Roman" panose="02020603050405020304" pitchFamily="18" charset="0"/>
              </a:rPr>
              <a:t>Reputation</a:t>
            </a:r>
            <a:endParaRPr lang="it-IT" sz="2400" dirty="0">
              <a:latin typeface="Times New Roman" panose="02020603050405020304" pitchFamily="18" charset="0"/>
              <a:cs typeface="Times New Roman" panose="02020603050405020304" pitchFamily="18" charset="0"/>
            </a:endParaRPr>
          </a:p>
          <a:p>
            <a:pPr algn="just">
              <a:spcBef>
                <a:spcPts val="0"/>
              </a:spcBef>
            </a:pPr>
            <a:r>
              <a:rPr lang="it-IT" sz="2400" dirty="0" err="1">
                <a:latin typeface="Times New Roman" panose="02020603050405020304" pitchFamily="18" charset="0"/>
                <a:cs typeface="Times New Roman" panose="02020603050405020304" pitchFamily="18" charset="0"/>
              </a:rPr>
              <a:t>University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place</a:t>
            </a:r>
            <a:r>
              <a:rPr lang="it-IT" sz="2400" dirty="0">
                <a:latin typeface="Times New Roman" panose="02020603050405020304" pitchFamily="18" charset="0"/>
                <a:cs typeface="Times New Roman" panose="02020603050405020304" pitchFamily="18" charset="0"/>
              </a:rPr>
              <a:t> in the market</a:t>
            </a:r>
          </a:p>
          <a:p>
            <a:pPr algn="just">
              <a:spcBef>
                <a:spcPts val="0"/>
              </a:spcBef>
            </a:pPr>
            <a:r>
              <a:rPr lang="it-IT" sz="2400" dirty="0">
                <a:latin typeface="Times New Roman" panose="02020603050405020304" pitchFamily="18" charset="0"/>
                <a:cs typeface="Times New Roman" panose="02020603050405020304" pitchFamily="18" charset="0"/>
              </a:rPr>
              <a:t>Legal </a:t>
            </a:r>
            <a:r>
              <a:rPr lang="it-IT" sz="2400" dirty="0" err="1">
                <a:latin typeface="Times New Roman" panose="02020603050405020304" pitchFamily="18" charset="0"/>
                <a:cs typeface="Times New Roman" panose="02020603050405020304" pitchFamily="18" charset="0"/>
              </a:rPr>
              <a:t>regulations</a:t>
            </a:r>
            <a:r>
              <a:rPr lang="it-IT" sz="2400" dirty="0">
                <a:latin typeface="Times New Roman" panose="02020603050405020304" pitchFamily="18" charset="0"/>
                <a:cs typeface="Times New Roman" panose="02020603050405020304" pitchFamily="18" charset="0"/>
              </a:rPr>
              <a:t> </a:t>
            </a:r>
          </a:p>
          <a:p>
            <a:pPr algn="just">
              <a:spcBef>
                <a:spcPts val="0"/>
              </a:spcBef>
            </a:pPr>
            <a:r>
              <a:rPr lang="it-IT" sz="2400" dirty="0">
                <a:latin typeface="Times New Roman" panose="02020603050405020304" pitchFamily="18" charset="0"/>
                <a:cs typeface="Times New Roman" panose="02020603050405020304" pitchFamily="18" charset="0"/>
              </a:rPr>
              <a:t>National </a:t>
            </a:r>
            <a:r>
              <a:rPr lang="it-IT" sz="2400" dirty="0" err="1">
                <a:latin typeface="Times New Roman" panose="02020603050405020304" pitchFamily="18" charset="0"/>
                <a:cs typeface="Times New Roman" panose="02020603050405020304" pitchFamily="18" charset="0"/>
              </a:rPr>
              <a:t>priorities</a:t>
            </a:r>
            <a:endParaRPr lang="it-IT" sz="2400" dirty="0">
              <a:latin typeface="Times New Roman" panose="02020603050405020304" pitchFamily="18" charset="0"/>
              <a:cs typeface="Times New Roman" panose="02020603050405020304" pitchFamily="18" charset="0"/>
            </a:endParaRPr>
          </a:p>
          <a:p>
            <a:pPr algn="just">
              <a:spcBef>
                <a:spcPts val="0"/>
              </a:spcBef>
            </a:pPr>
            <a:endParaRPr lang="it-IT" sz="2400" dirty="0">
              <a:latin typeface="Times New Roman" panose="02020603050405020304" pitchFamily="18" charset="0"/>
              <a:cs typeface="Times New Roman" panose="02020603050405020304" pitchFamily="18" charset="0"/>
            </a:endParaRPr>
          </a:p>
          <a:p>
            <a:pPr algn="just">
              <a:spcBef>
                <a:spcPts val="0"/>
              </a:spcBef>
            </a:pPr>
            <a:r>
              <a:rPr lang="it-IT" sz="2400" b="1" dirty="0" err="1">
                <a:latin typeface="Times New Roman" panose="02020603050405020304" pitchFamily="18" charset="0"/>
                <a:cs typeface="Times New Roman" panose="02020603050405020304" pitchFamily="18" charset="0"/>
              </a:rPr>
              <a:t>Internal</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factors</a:t>
            </a:r>
            <a:endParaRPr lang="it-IT" sz="2400" b="1" dirty="0">
              <a:latin typeface="Times New Roman" panose="02020603050405020304" pitchFamily="18" charset="0"/>
              <a:cs typeface="Times New Roman" panose="02020603050405020304" pitchFamily="18" charset="0"/>
            </a:endParaRPr>
          </a:p>
          <a:p>
            <a:pPr algn="just">
              <a:spcBef>
                <a:spcPts val="0"/>
              </a:spcBef>
            </a:pPr>
            <a:r>
              <a:rPr lang="it-IT" sz="2400" dirty="0" err="1">
                <a:latin typeface="Times New Roman" panose="02020603050405020304" pitchFamily="18" charset="0"/>
                <a:cs typeface="Times New Roman" panose="02020603050405020304" pitchFamily="18" charset="0"/>
              </a:rPr>
              <a:t>University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misssion</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vision</a:t>
            </a:r>
            <a:endParaRPr lang="it-IT" sz="2400" dirty="0">
              <a:latin typeface="Times New Roman" panose="02020603050405020304" pitchFamily="18" charset="0"/>
              <a:cs typeface="Times New Roman" panose="02020603050405020304" pitchFamily="18" charset="0"/>
            </a:endParaRPr>
          </a:p>
          <a:p>
            <a:pPr algn="just">
              <a:spcBef>
                <a:spcPts val="0"/>
              </a:spcBef>
            </a:pPr>
            <a:r>
              <a:rPr lang="it-IT" sz="2400" dirty="0" err="1">
                <a:latin typeface="Times New Roman" panose="02020603050405020304" pitchFamily="18" charset="0"/>
                <a:cs typeface="Times New Roman" panose="02020603050405020304" pitchFamily="18" charset="0"/>
              </a:rPr>
              <a:t>University</a:t>
            </a:r>
            <a:r>
              <a:rPr lang="it-IT" sz="2400" dirty="0">
                <a:latin typeface="Times New Roman" panose="02020603050405020304" pitchFamily="18" charset="0"/>
                <a:cs typeface="Times New Roman" panose="02020603050405020304" pitchFamily="18" charset="0"/>
              </a:rPr>
              <a:t> culture, </a:t>
            </a:r>
            <a:r>
              <a:rPr lang="it-IT" sz="2400" dirty="0" err="1">
                <a:latin typeface="Times New Roman" panose="02020603050405020304" pitchFamily="18" charset="0"/>
                <a:cs typeface="Times New Roman" panose="02020603050405020304" pitchFamily="18" charset="0"/>
              </a:rPr>
              <a:t>traditions</a:t>
            </a:r>
            <a:endParaRPr lang="it-IT" sz="2400" dirty="0">
              <a:latin typeface="Times New Roman" panose="02020603050405020304" pitchFamily="18" charset="0"/>
              <a:cs typeface="Times New Roman" panose="02020603050405020304" pitchFamily="18" charset="0"/>
            </a:endParaRPr>
          </a:p>
          <a:p>
            <a:pPr algn="just">
              <a:spcBef>
                <a:spcPts val="0"/>
              </a:spcBef>
            </a:pPr>
            <a:r>
              <a:rPr lang="it-IT" sz="2400" dirty="0" err="1">
                <a:latin typeface="Times New Roman" panose="02020603050405020304" pitchFamily="18" charset="0"/>
                <a:cs typeface="Times New Roman" panose="02020603050405020304" pitchFamily="18" charset="0"/>
              </a:rPr>
              <a:t>Priorities</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ambitions</a:t>
            </a:r>
            <a:endParaRPr lang="it-IT" sz="2400" dirty="0">
              <a:latin typeface="Times New Roman" panose="02020603050405020304" pitchFamily="18" charset="0"/>
              <a:cs typeface="Times New Roman" panose="02020603050405020304" pitchFamily="18" charset="0"/>
            </a:endParaRPr>
          </a:p>
          <a:p>
            <a:pPr algn="just">
              <a:spcBef>
                <a:spcPts val="0"/>
              </a:spcBef>
            </a:pPr>
            <a:r>
              <a:rPr lang="it-IT" sz="2400" dirty="0">
                <a:latin typeface="Times New Roman" panose="02020603050405020304" pitchFamily="18" charset="0"/>
                <a:cs typeface="Times New Roman" panose="02020603050405020304" pitchFamily="18" charset="0"/>
              </a:rPr>
              <a:t>Human and </a:t>
            </a:r>
            <a:r>
              <a:rPr lang="it-IT" sz="2400" dirty="0" err="1">
                <a:latin typeface="Times New Roman" panose="02020603050405020304" pitchFamily="18" charset="0"/>
                <a:cs typeface="Times New Roman" panose="02020603050405020304" pitchFamily="18" charset="0"/>
              </a:rPr>
              <a:t>financial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resources</a:t>
            </a:r>
            <a:endParaRPr lang="it-IT" sz="2400" dirty="0">
              <a:latin typeface="Times New Roman" panose="02020603050405020304" pitchFamily="18" charset="0"/>
              <a:cs typeface="Times New Roman" panose="02020603050405020304" pitchFamily="18" charset="0"/>
            </a:endParaRPr>
          </a:p>
          <a:p>
            <a:pPr algn="just">
              <a:spcBef>
                <a:spcPts val="0"/>
              </a:spcBef>
            </a:pPr>
            <a:r>
              <a:rPr lang="it-IT" sz="2400" dirty="0" err="1">
                <a:latin typeface="Times New Roman" panose="02020603050405020304" pitchFamily="18" charset="0"/>
                <a:cs typeface="Times New Roman" panose="02020603050405020304" pitchFamily="18" charset="0"/>
              </a:rPr>
              <a:t>University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structure</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infrastructure</a:t>
            </a:r>
            <a:endParaRPr lang="it-IT" sz="2400" dirty="0">
              <a:latin typeface="Times New Roman" panose="02020603050405020304" pitchFamily="18" charset="0"/>
              <a:cs typeface="Times New Roman" panose="02020603050405020304" pitchFamily="18" charset="0"/>
            </a:endParaRPr>
          </a:p>
        </p:txBody>
      </p:sp>
      <p:sp>
        <p:nvSpPr>
          <p:cNvPr id="4" name="Foliennummernplatzhalter 2">
            <a:extLst>
              <a:ext uri="{FF2B5EF4-FFF2-40B4-BE49-F238E27FC236}">
                <a16:creationId xmlns:a16="http://schemas.microsoft.com/office/drawing/2014/main" id="{2EF24F57-7D19-495B-B48F-DB2D90051E38}"/>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9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70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16A748-8944-D744-B130-17DDC564ED4F}"/>
              </a:ext>
            </a:extLst>
          </p:cNvPr>
          <p:cNvSpPr>
            <a:spLocks noGrp="1"/>
          </p:cNvSpPr>
          <p:nvPr>
            <p:ph type="ctrTitle"/>
          </p:nvPr>
        </p:nvSpPr>
        <p:spPr>
          <a:xfrm>
            <a:off x="627531" y="908650"/>
            <a:ext cx="6858000" cy="576080"/>
          </a:xfrm>
        </p:spPr>
        <p:txBody>
          <a:bodyPr>
            <a:normAutofit/>
          </a:bodyPr>
          <a:lstStyle/>
          <a:p>
            <a:pPr algn="l"/>
            <a:r>
              <a:rPr lang="it-IT" sz="2400" b="1" dirty="0" err="1">
                <a:latin typeface="Times New Roman" panose="02020603050405020304" pitchFamily="18" charset="0"/>
                <a:cs typeface="Times New Roman" panose="02020603050405020304" pitchFamily="18" charset="0"/>
              </a:rPr>
              <a:t>Broad</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themes</a:t>
            </a:r>
            <a:r>
              <a:rPr lang="it-IT" sz="2400" b="1" dirty="0">
                <a:latin typeface="Times New Roman" panose="02020603050405020304" pitchFamily="18" charset="0"/>
                <a:cs typeface="Times New Roman" panose="02020603050405020304" pitchFamily="18" charset="0"/>
              </a:rPr>
              <a:t> of </a:t>
            </a:r>
            <a:r>
              <a:rPr lang="it-IT" sz="2400" b="1" dirty="0" err="1">
                <a:latin typeface="Times New Roman" panose="02020603050405020304" pitchFamily="18" charset="0"/>
                <a:cs typeface="Times New Roman" panose="02020603050405020304" pitchFamily="18" charset="0"/>
              </a:rPr>
              <a:t>internationalization</a:t>
            </a:r>
            <a:endParaRPr lang="it-IT" sz="2400"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4B5BE8BD-5F8E-0A44-B6F8-ABB14E3CB44E}"/>
              </a:ext>
            </a:extLst>
          </p:cNvPr>
          <p:cNvSpPr>
            <a:spLocks noGrp="1"/>
          </p:cNvSpPr>
          <p:nvPr>
            <p:ph type="subTitle" idx="1"/>
          </p:nvPr>
        </p:nvSpPr>
        <p:spPr>
          <a:xfrm>
            <a:off x="1143000" y="1628750"/>
            <a:ext cx="6858000" cy="3629050"/>
          </a:xfrm>
        </p:spPr>
        <p:txBody>
          <a:bodyPr>
            <a:normAutofit/>
          </a:bodyPr>
          <a:lstStyle/>
          <a:p>
            <a:pPr marL="457200" indent="-457200" algn="just">
              <a:buFont typeface="Arial" panose="020B0604020202020204" pitchFamily="34" charset="0"/>
              <a:buChar char="•"/>
            </a:pPr>
            <a:r>
              <a:rPr lang="it-IT" sz="2800" dirty="0" err="1"/>
              <a:t>Internationalization</a:t>
            </a:r>
            <a:r>
              <a:rPr lang="it-IT" sz="2800" dirty="0"/>
              <a:t> policy/</a:t>
            </a:r>
            <a:r>
              <a:rPr lang="it-IT" sz="2800" dirty="0" err="1"/>
              <a:t>strategy</a:t>
            </a:r>
            <a:endParaRPr lang="it-IT" sz="2800" dirty="0"/>
          </a:p>
          <a:p>
            <a:pPr marL="457200" indent="-457200" algn="just">
              <a:buFont typeface="Arial" panose="020B0604020202020204" pitchFamily="34" charset="0"/>
              <a:buChar char="•"/>
            </a:pPr>
            <a:r>
              <a:rPr lang="it-IT" sz="2800" dirty="0"/>
              <a:t>Benefit, drivers, and </a:t>
            </a:r>
            <a:r>
              <a:rPr lang="it-IT" sz="2800" dirty="0" err="1"/>
              <a:t>values</a:t>
            </a:r>
            <a:r>
              <a:rPr lang="it-IT" sz="2800" dirty="0"/>
              <a:t> of </a:t>
            </a:r>
            <a:r>
              <a:rPr lang="it-IT" sz="2800" dirty="0" err="1"/>
              <a:t>internationalization</a:t>
            </a:r>
            <a:endParaRPr lang="it-IT" sz="2800" dirty="0"/>
          </a:p>
          <a:p>
            <a:pPr marL="457200" indent="-457200" algn="just">
              <a:buFont typeface="Arial" panose="020B0604020202020204" pitchFamily="34" charset="0"/>
              <a:buChar char="•"/>
            </a:pPr>
            <a:r>
              <a:rPr lang="it-IT" sz="2800" dirty="0" err="1"/>
              <a:t>Risks</a:t>
            </a:r>
            <a:r>
              <a:rPr lang="it-IT" sz="2800" dirty="0"/>
              <a:t> and </a:t>
            </a:r>
            <a:r>
              <a:rPr lang="it-IT" sz="2800" dirty="0" err="1"/>
              <a:t>challenges</a:t>
            </a:r>
            <a:r>
              <a:rPr lang="it-IT" sz="2800" dirty="0"/>
              <a:t> of </a:t>
            </a:r>
            <a:r>
              <a:rPr lang="it-IT" sz="2800" dirty="0" err="1"/>
              <a:t>internationalization</a:t>
            </a:r>
            <a:endParaRPr lang="it-IT" sz="2800" dirty="0"/>
          </a:p>
          <a:p>
            <a:pPr marL="457200" indent="-457200" algn="just">
              <a:buFont typeface="Arial" panose="020B0604020202020204" pitchFamily="34" charset="0"/>
              <a:buChar char="•"/>
            </a:pPr>
            <a:r>
              <a:rPr lang="it-IT" sz="2800" dirty="0" err="1"/>
              <a:t>Internationalization</a:t>
            </a:r>
            <a:r>
              <a:rPr lang="it-IT" sz="2800" dirty="0"/>
              <a:t> </a:t>
            </a:r>
            <a:r>
              <a:rPr lang="it-IT" sz="2800" dirty="0" err="1"/>
              <a:t>activities</a:t>
            </a:r>
            <a:r>
              <a:rPr lang="it-IT" sz="2800" dirty="0"/>
              <a:t> and </a:t>
            </a:r>
            <a:r>
              <a:rPr lang="it-IT" sz="2800" dirty="0" err="1"/>
              <a:t>funding</a:t>
            </a:r>
            <a:endParaRPr lang="it-IT" sz="2800" dirty="0"/>
          </a:p>
        </p:txBody>
      </p:sp>
      <p:sp>
        <p:nvSpPr>
          <p:cNvPr id="4" name="Foliennummernplatzhalter 2">
            <a:extLst>
              <a:ext uri="{FF2B5EF4-FFF2-40B4-BE49-F238E27FC236}">
                <a16:creationId xmlns:a16="http://schemas.microsoft.com/office/drawing/2014/main" id="{DBFF7E17-9B49-4CF8-93AC-C89697296334}"/>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18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CE7E65-4A24-E545-9171-85FFEAE1C50E}"/>
              </a:ext>
            </a:extLst>
          </p:cNvPr>
          <p:cNvSpPr>
            <a:spLocks noGrp="1"/>
          </p:cNvSpPr>
          <p:nvPr>
            <p:ph type="ctrTitle"/>
          </p:nvPr>
        </p:nvSpPr>
        <p:spPr>
          <a:xfrm>
            <a:off x="1143000" y="980659"/>
            <a:ext cx="6858000" cy="792111"/>
          </a:xfrm>
        </p:spPr>
        <p:txBody>
          <a:bodyPr>
            <a:normAutofit fontScale="90000"/>
          </a:bodyPr>
          <a:lstStyle/>
          <a:p>
            <a:br>
              <a:rPr lang="en-US" sz="3600" b="1" dirty="0"/>
            </a:br>
            <a:br>
              <a:rPr lang="en-US" sz="3600" b="1" dirty="0"/>
            </a:br>
            <a:br>
              <a:rPr lang="en-US" sz="3600" b="1" dirty="0"/>
            </a:br>
            <a:r>
              <a:rPr lang="en-US" sz="3600" b="1" dirty="0"/>
              <a:t>Four axis of internationalization</a:t>
            </a:r>
            <a:br>
              <a:rPr lang="it-IT" dirty="0"/>
            </a:br>
            <a:endParaRPr lang="it-IT" dirty="0"/>
          </a:p>
        </p:txBody>
      </p:sp>
      <p:sp>
        <p:nvSpPr>
          <p:cNvPr id="3" name="Sottotitolo 2">
            <a:extLst>
              <a:ext uri="{FF2B5EF4-FFF2-40B4-BE49-F238E27FC236}">
                <a16:creationId xmlns:a16="http://schemas.microsoft.com/office/drawing/2014/main" id="{A77699E8-293D-2D48-9159-C5C9CB9519B3}"/>
              </a:ext>
            </a:extLst>
          </p:cNvPr>
          <p:cNvSpPr>
            <a:spLocks noGrp="1"/>
          </p:cNvSpPr>
          <p:nvPr>
            <p:ph type="subTitle" idx="1"/>
          </p:nvPr>
        </p:nvSpPr>
        <p:spPr>
          <a:xfrm>
            <a:off x="769210" y="1772770"/>
            <a:ext cx="7605580" cy="4104571"/>
          </a:xfrm>
        </p:spPr>
        <p:txBody>
          <a:bodyPr>
            <a:noAutofit/>
          </a:bodyPr>
          <a:lstStyle/>
          <a:p>
            <a:pPr marL="342900" lvl="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Internationalization of </a:t>
            </a:r>
            <a:r>
              <a:rPr lang="en-US" sz="2000" b="1" dirty="0">
                <a:latin typeface="Times New Roman" panose="02020603050405020304" pitchFamily="18" charset="0"/>
                <a:cs typeface="Times New Roman" panose="02020603050405020304" pitchFamily="18" charset="0"/>
              </a:rPr>
              <a:t>institutional</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culture</a:t>
            </a:r>
            <a:r>
              <a:rPr lang="en-US" sz="2000" dirty="0">
                <a:latin typeface="Times New Roman" panose="02020603050405020304" pitchFamily="18" charset="0"/>
                <a:cs typeface="Times New Roman" panose="02020603050405020304" pitchFamily="18" charset="0"/>
              </a:rPr>
              <a:t>. With the objectives of: improving linguistic competence of all University members. Making the international projection of university an institutional priority. </a:t>
            </a:r>
            <a:endParaRPr lang="it-IT"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Teaching and research </a:t>
            </a:r>
            <a:r>
              <a:rPr lang="en-US" sz="2000" dirty="0">
                <a:latin typeface="Times New Roman" panose="02020603050405020304" pitchFamily="18" charset="0"/>
                <a:cs typeface="Times New Roman" panose="02020603050405020304" pitchFamily="18" charset="0"/>
              </a:rPr>
              <a:t>with an </a:t>
            </a:r>
            <a:r>
              <a:rPr lang="en-US" sz="2000" b="1" dirty="0">
                <a:latin typeface="Times New Roman" panose="02020603050405020304" pitchFamily="18" charset="0"/>
                <a:cs typeface="Times New Roman" panose="02020603050405020304" pitchFamily="18" charset="0"/>
              </a:rPr>
              <a:t>international dimension</a:t>
            </a:r>
            <a:r>
              <a:rPr lang="en-US" sz="2000" dirty="0">
                <a:latin typeface="Times New Roman" panose="02020603050405020304" pitchFamily="18" charset="0"/>
                <a:cs typeface="Times New Roman" panose="02020603050405020304" pitchFamily="18" charset="0"/>
              </a:rPr>
              <a:t>. With the objectives of: fostering the internationalization of the training offer, promoting international R&amp;D, rewarding capabilities and international initiatives of the university staff by increasing the participation in international public calls of teaching and research. </a:t>
            </a:r>
            <a:endParaRPr lang="it-IT"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Development of </a:t>
            </a:r>
            <a:r>
              <a:rPr lang="en-US" sz="2000" b="1" dirty="0">
                <a:latin typeface="Times New Roman" panose="02020603050405020304" pitchFamily="18" charset="0"/>
                <a:cs typeface="Times New Roman" panose="02020603050405020304" pitchFamily="18" charset="0"/>
              </a:rPr>
              <a:t>mobility and international networks</a:t>
            </a:r>
            <a:r>
              <a:rPr lang="en-US" sz="2000" dirty="0">
                <a:latin typeface="Times New Roman" panose="02020603050405020304" pitchFamily="18" charset="0"/>
                <a:cs typeface="Times New Roman" panose="02020603050405020304" pitchFamily="18" charset="0"/>
              </a:rPr>
              <a:t>. With the objectives of: enabling the participation in university networks with outstanding quality, improving the quality and the managing mobility/international exchange activities and diversifying the types of mobility.</a:t>
            </a:r>
            <a:endParaRPr lang="it-IT"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International</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cooperation</a:t>
            </a:r>
            <a:r>
              <a:rPr lang="en-US" sz="2000" dirty="0">
                <a:latin typeface="Times New Roman" panose="02020603050405020304" pitchFamily="18" charset="0"/>
                <a:cs typeface="Times New Roman" panose="02020603050405020304" pitchFamily="18" charset="0"/>
              </a:rPr>
              <a:t> for development.</a:t>
            </a:r>
            <a:r>
              <a:rPr lang="it-IT" sz="2000" dirty="0">
                <a:latin typeface="Times New Roman" panose="02020603050405020304" pitchFamily="18" charset="0"/>
                <a:cs typeface="Times New Roman" panose="02020603050405020304" pitchFamily="18" charset="0"/>
              </a:rPr>
              <a:t> </a:t>
            </a:r>
          </a:p>
        </p:txBody>
      </p:sp>
      <p:sp>
        <p:nvSpPr>
          <p:cNvPr id="4" name="Foliennummernplatzhalter 2">
            <a:extLst>
              <a:ext uri="{FF2B5EF4-FFF2-40B4-BE49-F238E27FC236}">
                <a16:creationId xmlns:a16="http://schemas.microsoft.com/office/drawing/2014/main" id="{3AEC8F38-136E-4A6C-BBEF-32E252856CE8}"/>
              </a:ext>
            </a:extLst>
          </p:cNvPr>
          <p:cNvSpPr>
            <a:spLocks noGrp="1"/>
          </p:cNvSpPr>
          <p:nvPr>
            <p:ph type="sldNum" sz="quarter" idx="12"/>
          </p:nvPr>
        </p:nvSpPr>
        <p:spPr>
          <a:xfrm>
            <a:off x="6457950" y="635635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0207BF-9610-4DCA-A632-B81271577532}" type="slidenum">
              <a:rPr kumimoji="0" lang="de-DE" sz="900" b="0" i="0" u="none" strike="noStrike" kern="1200" cap="none" spc="0" normalizeH="0" baseline="0" noProof="0" smtClean="0">
                <a:ln>
                  <a:noFill/>
                </a:ln>
                <a:solidFill>
                  <a:srgbClr val="4472C4">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9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922213"/>
      </p:ext>
    </p:extLst>
  </p:cSld>
  <p:clrMapOvr>
    <a:masterClrMapping/>
  </p:clrMapOvr>
</p:sld>
</file>

<file path=ppt/theme/theme1.xml><?xml version="1.0" encoding="utf-8"?>
<a:theme xmlns:a="http://schemas.openxmlformats.org/drawingml/2006/main" name="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915</TotalTime>
  <Words>5585</Words>
  <Application>Microsoft Office PowerPoint</Application>
  <PresentationFormat>Presentazione su schermo (4:3)</PresentationFormat>
  <Paragraphs>430</Paragraphs>
  <Slides>57</Slides>
  <Notes>1</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57</vt:i4>
      </vt:variant>
    </vt:vector>
  </HeadingPairs>
  <TitlesOfParts>
    <vt:vector size="68" baseType="lpstr">
      <vt:lpstr>Arial</vt:lpstr>
      <vt:lpstr>Calibri</vt:lpstr>
      <vt:lpstr>Calibri Light</vt:lpstr>
      <vt:lpstr>Fira Sans</vt:lpstr>
      <vt:lpstr>Fira Sans Medium</vt:lpstr>
      <vt:lpstr>NewCenturySchlbk</vt:lpstr>
      <vt:lpstr>Roboto Slab</vt:lpstr>
      <vt:lpstr>Times New Roman</vt:lpstr>
      <vt:lpstr>Office</vt:lpstr>
      <vt:lpstr>4_Office</vt:lpstr>
      <vt:lpstr>Tema de Office</vt:lpstr>
      <vt:lpstr>To build a Strategic Plan in order to strengthen  internationalization processes of Universities </vt:lpstr>
      <vt:lpstr>Summary</vt:lpstr>
      <vt:lpstr> Relevance of internationalization in universities </vt:lpstr>
      <vt:lpstr>Internationalization process</vt:lpstr>
      <vt:lpstr>Different modes of internationalization</vt:lpstr>
      <vt:lpstr>Phases of internationalization</vt:lpstr>
      <vt:lpstr>Factors that influence the internationalization strategy</vt:lpstr>
      <vt:lpstr>Broad themes of internationalization</vt:lpstr>
      <vt:lpstr>   Four axis of internationalization </vt:lpstr>
      <vt:lpstr>Strategic plan of internationalization as a part (or not) of the general Strategic plan of university</vt:lpstr>
      <vt:lpstr>Strategic Plan</vt:lpstr>
      <vt:lpstr>Benefits of a Strategic Plan</vt:lpstr>
      <vt:lpstr>Definition of a Strategic Plan</vt:lpstr>
      <vt:lpstr>Preamble to the Strategic Plan</vt:lpstr>
      <vt:lpstr>General overview of strategic plan process </vt:lpstr>
      <vt:lpstr>Steps of the Strategic Plan</vt:lpstr>
      <vt:lpstr>Components of a Strategic Plan</vt:lpstr>
      <vt:lpstr>Contents of a Strategic Plan</vt:lpstr>
      <vt:lpstr>Timeframe</vt:lpstr>
      <vt:lpstr>Mission</vt:lpstr>
      <vt:lpstr>Vision and values</vt:lpstr>
      <vt:lpstr>SWOT Analysis</vt:lpstr>
      <vt:lpstr>SWOT Matrix</vt:lpstr>
      <vt:lpstr>SWOT Components</vt:lpstr>
      <vt:lpstr>SWOT in Strategic Plan for Internationalization  of universities</vt:lpstr>
      <vt:lpstr>SWOT for Internationalization strategy</vt:lpstr>
      <vt:lpstr>Development of the SP on internationalization</vt:lpstr>
      <vt:lpstr>Strategic Goals (1)</vt:lpstr>
      <vt:lpstr>Strategic Goals (2)</vt:lpstr>
      <vt:lpstr>SMART Objectives</vt:lpstr>
      <vt:lpstr>Proposed Conceptual Framework</vt:lpstr>
      <vt:lpstr>Proposed Conceptual Framework</vt:lpstr>
      <vt:lpstr>Indicators for evaluation are also objectives</vt:lpstr>
      <vt:lpstr>Presentazione standard di PowerPoint</vt:lpstr>
      <vt:lpstr>Presentazione standard di PowerPoint</vt:lpstr>
      <vt:lpstr>Presentazione standard di PowerPoint</vt:lpstr>
      <vt:lpstr>Table 3. Indicators defined in Dimension</vt:lpstr>
      <vt:lpstr>Table 4 Indicators defined in Dimension   </vt:lpstr>
      <vt:lpstr>Table 5. Indicators defined in Dimension</vt:lpstr>
      <vt:lpstr>Workplan and KPIs</vt:lpstr>
      <vt:lpstr>Performance indicators for internationalization</vt:lpstr>
      <vt:lpstr>KPIs with reference to students</vt:lpstr>
      <vt:lpstr>The relevance of Human Resources</vt:lpstr>
      <vt:lpstr>Internationalization: some examples of priorities and initiatives in the strategic plan</vt:lpstr>
      <vt:lpstr>Examples of priorities</vt:lpstr>
      <vt:lpstr>Examples of Goals in a strategic plan for internationalization of university</vt:lpstr>
      <vt:lpstr>To be continued…</vt:lpstr>
      <vt:lpstr>To be continued…..</vt:lpstr>
      <vt:lpstr>To be continued…..</vt:lpstr>
      <vt:lpstr>Strategic plan evaluation tools: the Dashboard</vt:lpstr>
      <vt:lpstr>To be continued….</vt:lpstr>
      <vt:lpstr>To be continued….</vt:lpstr>
      <vt:lpstr>Strategic Plan evaluation tools: the Balanced Scorecard (BSC)</vt:lpstr>
      <vt:lpstr>To be continued…..</vt:lpstr>
      <vt:lpstr>Possible result</vt:lpstr>
      <vt:lpstr>Exercise on Strategic Plan</vt:lpstr>
      <vt:lpstr>Thank you for your attention!  andrea.mignone@unige.it  monica.penco@unige.it  intstrat@unige.it   https://erasmus-merge.eu/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dc:title>
  <dc:creator>Patrick Pichler</dc:creator>
  <cp:lastModifiedBy>angelo musaio</cp:lastModifiedBy>
  <cp:revision>165</cp:revision>
  <dcterms:created xsi:type="dcterms:W3CDTF">2020-06-08T10:57:03Z</dcterms:created>
  <dcterms:modified xsi:type="dcterms:W3CDTF">2022-11-30T15:59:10Z</dcterms:modified>
</cp:coreProperties>
</file>