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2" r:id="rId1"/>
    <p:sldMasterId id="2147483786" r:id="rId2"/>
  </p:sldMasterIdLst>
  <p:notesMasterIdLst>
    <p:notesMasterId r:id="rId41"/>
  </p:notesMasterIdLst>
  <p:handoutMasterIdLst>
    <p:handoutMasterId r:id="rId42"/>
  </p:handoutMasterIdLst>
  <p:sldIdLst>
    <p:sldId id="265" r:id="rId3"/>
    <p:sldId id="267" r:id="rId4"/>
    <p:sldId id="373" r:id="rId5"/>
    <p:sldId id="385" r:id="rId6"/>
    <p:sldId id="386" r:id="rId7"/>
    <p:sldId id="388" r:id="rId8"/>
    <p:sldId id="389" r:id="rId9"/>
    <p:sldId id="390" r:id="rId10"/>
    <p:sldId id="391" r:id="rId11"/>
    <p:sldId id="392" r:id="rId12"/>
    <p:sldId id="393" r:id="rId13"/>
    <p:sldId id="394" r:id="rId14"/>
    <p:sldId id="407" r:id="rId15"/>
    <p:sldId id="408" r:id="rId16"/>
    <p:sldId id="395" r:id="rId17"/>
    <p:sldId id="397" r:id="rId18"/>
    <p:sldId id="423" r:id="rId19"/>
    <p:sldId id="425" r:id="rId20"/>
    <p:sldId id="424" r:id="rId21"/>
    <p:sldId id="398" r:id="rId22"/>
    <p:sldId id="409" r:id="rId23"/>
    <p:sldId id="399" r:id="rId24"/>
    <p:sldId id="400" r:id="rId25"/>
    <p:sldId id="410" r:id="rId26"/>
    <p:sldId id="411" r:id="rId27"/>
    <p:sldId id="401" r:id="rId28"/>
    <p:sldId id="402" r:id="rId29"/>
    <p:sldId id="412" r:id="rId30"/>
    <p:sldId id="413" r:id="rId31"/>
    <p:sldId id="414" r:id="rId32"/>
    <p:sldId id="415" r:id="rId33"/>
    <p:sldId id="416" r:id="rId34"/>
    <p:sldId id="417" r:id="rId35"/>
    <p:sldId id="418" r:id="rId36"/>
    <p:sldId id="420" r:id="rId37"/>
    <p:sldId id="421" r:id="rId38"/>
    <p:sldId id="422" r:id="rId39"/>
    <p:sldId id="378"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0" userDrawn="1">
          <p15:clr>
            <a:srgbClr val="A4A3A4"/>
          </p15:clr>
        </p15:guide>
        <p15:guide id="2" orient="horz" pos="681" userDrawn="1">
          <p15:clr>
            <a:srgbClr val="A4A3A4"/>
          </p15:clr>
        </p15:guide>
        <p15:guide id="3" orient="horz" pos="1480" userDrawn="1">
          <p15:clr>
            <a:srgbClr val="A4A3A4"/>
          </p15:clr>
        </p15:guide>
        <p15:guide id="4" orient="horz" pos="2432" userDrawn="1">
          <p15:clr>
            <a:srgbClr val="A4A3A4"/>
          </p15:clr>
        </p15:guide>
        <p15:guide id="5" orient="horz" pos="4156" userDrawn="1">
          <p15:clr>
            <a:srgbClr val="A4A3A4"/>
          </p15:clr>
        </p15:guide>
        <p15:guide id="6" orient="horz" pos="4194" userDrawn="1">
          <p15:clr>
            <a:srgbClr val="A4A3A4"/>
          </p15:clr>
        </p15:guide>
        <p15:guide id="7" orient="horz" pos="342" userDrawn="1">
          <p15:clr>
            <a:srgbClr val="A4A3A4"/>
          </p15:clr>
        </p15:guide>
        <p15:guide id="8" orient="horz" pos="1253" userDrawn="1">
          <p15:clr>
            <a:srgbClr val="A4A3A4"/>
          </p15:clr>
        </p15:guide>
        <p15:guide id="9" orient="horz" pos="4228" userDrawn="1">
          <p15:clr>
            <a:srgbClr val="A4A3A4"/>
          </p15:clr>
        </p15:guide>
        <p15:guide id="10" orient="horz" pos="2704" userDrawn="1">
          <p15:clr>
            <a:srgbClr val="A4A3A4"/>
          </p15:clr>
        </p15:guide>
        <p15:guide id="11" orient="horz" pos="2772" userDrawn="1">
          <p15:clr>
            <a:srgbClr val="A4A3A4"/>
          </p15:clr>
        </p15:guide>
        <p15:guide id="12" orient="horz" pos="3249" userDrawn="1">
          <p15:clr>
            <a:srgbClr val="A4A3A4"/>
          </p15:clr>
        </p15:guide>
        <p15:guide id="13" orient="horz" pos="2546" userDrawn="1">
          <p15:clr>
            <a:srgbClr val="A4A3A4"/>
          </p15:clr>
        </p15:guide>
        <p15:guide id="14" orient="horz" pos="3839" userDrawn="1">
          <p15:clr>
            <a:srgbClr val="A4A3A4"/>
          </p15:clr>
        </p15:guide>
        <p15:guide id="15" orient="horz" pos="3782" userDrawn="1">
          <p15:clr>
            <a:srgbClr val="A4A3A4"/>
          </p15:clr>
        </p15:guide>
        <p15:guide id="16" orient="horz" pos="3092" userDrawn="1">
          <p15:clr>
            <a:srgbClr val="A4A3A4"/>
          </p15:clr>
        </p15:guide>
        <p15:guide id="17" pos="3000" userDrawn="1">
          <p15:clr>
            <a:srgbClr val="A4A3A4"/>
          </p15:clr>
        </p15:guide>
        <p15:guide id="18" pos="498" userDrawn="1">
          <p15:clr>
            <a:srgbClr val="A4A3A4"/>
          </p15:clr>
        </p15:guide>
        <p15:guide id="19" pos="5522" userDrawn="1">
          <p15:clr>
            <a:srgbClr val="A4A3A4"/>
          </p15:clr>
        </p15:guide>
        <p15:guide id="20" pos="242" userDrawn="1">
          <p15:clr>
            <a:srgbClr val="A4A3A4"/>
          </p15:clr>
        </p15:guide>
        <p15:guide id="21" pos="5641" userDrawn="1">
          <p15:clr>
            <a:srgbClr val="A4A3A4"/>
          </p15:clr>
        </p15:guide>
        <p15:guide id="22" pos="124" userDrawn="1">
          <p15:clr>
            <a:srgbClr val="A4A3A4"/>
          </p15:clr>
        </p15:guide>
        <p15:guide id="23" pos="365" userDrawn="1">
          <p15:clr>
            <a:srgbClr val="A4A3A4"/>
          </p15:clr>
        </p15:guide>
        <p15:guide id="24" pos="638" userDrawn="1">
          <p15:clr>
            <a:srgbClr val="A4A3A4"/>
          </p15:clr>
        </p15:guide>
        <p15:guide id="25" pos="5402" userDrawn="1">
          <p15:clr>
            <a:srgbClr val="A4A3A4"/>
          </p15:clr>
        </p15:guide>
        <p15:guide id="26" pos="2880" userDrawn="1">
          <p15:clr>
            <a:srgbClr val="A4A3A4"/>
          </p15:clr>
        </p15:guide>
        <p15:guide id="27" pos="2760" userDrawn="1">
          <p15:clr>
            <a:srgbClr val="A4A3A4"/>
          </p15:clr>
        </p15:guide>
        <p15:guide id="28" pos="4334" userDrawn="1">
          <p15:clr>
            <a:srgbClr val="A4A3A4"/>
          </p15:clr>
        </p15:guide>
        <p15:guide id="29" pos="4214" userDrawn="1">
          <p15:clr>
            <a:srgbClr val="A4A3A4"/>
          </p15:clr>
        </p15:guide>
        <p15:guide id="30" pos="4238" userDrawn="1">
          <p15:clr>
            <a:srgbClr val="A4A3A4"/>
          </p15:clr>
        </p15:guide>
        <p15:guide id="31" pos="4192" userDrawn="1">
          <p15:clr>
            <a:srgbClr val="A4A3A4"/>
          </p15:clr>
        </p15:guide>
        <p15:guide id="32" pos="4096" userDrawn="1">
          <p15:clr>
            <a:srgbClr val="A4A3A4"/>
          </p15:clr>
        </p15:guide>
        <p15:guide id="33" pos="3773" userDrawn="1">
          <p15:clr>
            <a:srgbClr val="A4A3A4"/>
          </p15:clr>
        </p15:guide>
        <p15:guide id="34" pos="3892" userDrawn="1">
          <p15:clr>
            <a:srgbClr val="A4A3A4"/>
          </p15:clr>
        </p15:guide>
        <p15:guide id="35" pos="3654" userDrawn="1">
          <p15:clr>
            <a:srgbClr val="A4A3A4"/>
          </p15:clr>
        </p15:guide>
        <p15:guide id="36" pos="3797" userDrawn="1">
          <p15:clr>
            <a:srgbClr val="A4A3A4"/>
          </p15:clr>
        </p15:guide>
        <p15:guide id="37" pos="3749" userDrawn="1">
          <p15:clr>
            <a:srgbClr val="A4A3A4"/>
          </p15:clr>
        </p15:guide>
        <p15:guide id="38" pos="1529" userDrawn="1">
          <p15:clr>
            <a:srgbClr val="A4A3A4"/>
          </p15:clr>
        </p15:guide>
        <p15:guide id="39" pos="1577" userDrawn="1">
          <p15:clr>
            <a:srgbClr val="A4A3A4"/>
          </p15:clr>
        </p15:guide>
        <p15:guide id="40" pos="1430" userDrawn="1">
          <p15:clr>
            <a:srgbClr val="A4A3A4"/>
          </p15:clr>
        </p15:guide>
        <p15:guide id="41" pos="1668" userDrawn="1">
          <p15:clr>
            <a:srgbClr val="A4A3A4"/>
          </p15:clr>
        </p15:guide>
        <p15:guide id="42" pos="2856" userDrawn="1">
          <p15:clr>
            <a:srgbClr val="A4A3A4"/>
          </p15:clr>
        </p15:guide>
        <p15:guide id="43" pos="2906" userDrawn="1">
          <p15:clr>
            <a:srgbClr val="A4A3A4"/>
          </p15:clr>
        </p15:guide>
        <p15:guide id="44" pos="1879" userDrawn="1">
          <p15:clr>
            <a:srgbClr val="A4A3A4"/>
          </p15:clr>
        </p15:guide>
        <p15:guide id="45" pos="2118" userDrawn="1">
          <p15:clr>
            <a:srgbClr val="A4A3A4"/>
          </p15:clr>
        </p15:guide>
        <p15:guide id="46" pos="2021" userDrawn="1">
          <p15:clr>
            <a:srgbClr val="A4A3A4"/>
          </p15:clr>
        </p15:guide>
        <p15:guide id="47" pos="1972" userDrawn="1">
          <p15:clr>
            <a:srgbClr val="A4A3A4"/>
          </p15:clr>
        </p15:guide>
        <p15:guide id="48" pos="1995" userDrawn="1">
          <p15:clr>
            <a:srgbClr val="A4A3A4"/>
          </p15:clr>
        </p15:guide>
        <p15:guide id="49" pos="685" userDrawn="1">
          <p15:clr>
            <a:srgbClr val="A4A3A4"/>
          </p15:clr>
        </p15:guide>
        <p15:guide id="50" pos="601" userDrawn="1">
          <p15:clr>
            <a:srgbClr val="A4A3A4"/>
          </p15:clr>
        </p15:guide>
        <p15:guide id="51" pos="841" userDrawn="1">
          <p15:clr>
            <a:srgbClr val="A4A3A4"/>
          </p15:clr>
        </p15:guide>
        <p15:guide id="52" pos="722" userDrawn="1">
          <p15:clr>
            <a:srgbClr val="A4A3A4"/>
          </p15:clr>
        </p15:guide>
        <p15:guide id="53" pos="659"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rick Pichler" initials="PP" lastIdx="1" clrIdx="0">
    <p:extLst>
      <p:ext uri="{19B8F6BF-5375-455C-9EA6-DF929625EA0E}">
        <p15:presenceInfo xmlns:p15="http://schemas.microsoft.com/office/powerpoint/2012/main" userId="8c2f00cd1d9f97a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8FC2"/>
    <a:srgbClr val="FE5000"/>
    <a:srgbClr val="00A376"/>
    <a:srgbClr val="A6192E"/>
    <a:srgbClr val="B9B9B9"/>
    <a:srgbClr val="888B8D"/>
    <a:srgbClr val="777777"/>
    <a:srgbClr val="3B3B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06DB18-8D7C-BDBF-08B7-9D75292C52F5}" v="17" dt="2021-03-01T16:39:25.487"/>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202B0CA-FC54-4496-8BCA-5EF66A818D29}" styleName="Dunkle Formatvorlag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unkle Formatvorlage 1 - Akz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Helle Formatvorlage 3 - Akz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45" autoAdjust="0"/>
    <p:restoredTop sz="94679" autoAdjust="0"/>
  </p:normalViewPr>
  <p:slideViewPr>
    <p:cSldViewPr>
      <p:cViewPr varScale="1">
        <p:scale>
          <a:sx n="78" d="100"/>
          <a:sy n="78" d="100"/>
        </p:scale>
        <p:origin x="1550" y="67"/>
      </p:cViewPr>
      <p:guideLst>
        <p:guide orient="horz" pos="160"/>
        <p:guide orient="horz" pos="681"/>
        <p:guide orient="horz" pos="1480"/>
        <p:guide orient="horz" pos="2432"/>
        <p:guide orient="horz" pos="4156"/>
        <p:guide orient="horz" pos="4194"/>
        <p:guide orient="horz" pos="342"/>
        <p:guide orient="horz" pos="1253"/>
        <p:guide orient="horz" pos="4228"/>
        <p:guide orient="horz" pos="2704"/>
        <p:guide orient="horz" pos="2772"/>
        <p:guide orient="horz" pos="3249"/>
        <p:guide orient="horz" pos="2546"/>
        <p:guide orient="horz" pos="3839"/>
        <p:guide orient="horz" pos="3782"/>
        <p:guide orient="horz" pos="3092"/>
        <p:guide pos="3000"/>
        <p:guide pos="498"/>
        <p:guide pos="5522"/>
        <p:guide pos="242"/>
        <p:guide pos="5641"/>
        <p:guide pos="124"/>
        <p:guide pos="365"/>
        <p:guide pos="638"/>
        <p:guide pos="5402"/>
        <p:guide pos="2880"/>
        <p:guide pos="2760"/>
        <p:guide pos="4334"/>
        <p:guide pos="4214"/>
        <p:guide pos="4238"/>
        <p:guide pos="4192"/>
        <p:guide pos="4096"/>
        <p:guide pos="3773"/>
        <p:guide pos="3892"/>
        <p:guide pos="3654"/>
        <p:guide pos="3797"/>
        <p:guide pos="3749"/>
        <p:guide pos="1529"/>
        <p:guide pos="1577"/>
        <p:guide pos="1430"/>
        <p:guide pos="1668"/>
        <p:guide pos="2856"/>
        <p:guide pos="2906"/>
        <p:guide pos="1879"/>
        <p:guide pos="2118"/>
        <p:guide pos="2021"/>
        <p:guide pos="1972"/>
        <p:guide pos="1995"/>
        <p:guide pos="685"/>
        <p:guide pos="601"/>
        <p:guide pos="841"/>
        <p:guide pos="722"/>
        <p:guide pos="659"/>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howGuides="1">
      <p:cViewPr varScale="1">
        <p:scale>
          <a:sx n="63" d="100"/>
          <a:sy n="63" d="100"/>
        </p:scale>
        <p:origin x="3134" y="58"/>
      </p:cViewPr>
      <p:guideLst>
        <p:guide orient="horz" pos="2880"/>
        <p:guide pos="2160"/>
      </p:guideLst>
    </p:cSldViewPr>
  </p:notesViewPr>
  <p:gridSpacing cx="72010" cy="7201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commentAuthors" Target="commentAuthors.xml"/><Relationship Id="rId48" Type="http://schemas.microsoft.com/office/2015/10/relationships/revisionInfo" Target="revisionInfo.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de-DE"/>
              <a:t>Presentation name</a:t>
            </a:r>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6FA6C30-E631-46F6-B8B9-516116F3C31C}" type="datetimeFigureOut">
              <a:rPr lang="de-DE" smtClean="0"/>
              <a:t>01.03.2021</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A1FBEC-B194-45CE-A00A-749469B114EF}" type="slidenum">
              <a:rPr lang="de-DE" smtClean="0"/>
              <a:t>‹N›</a:t>
            </a:fld>
            <a:endParaRPr lang="de-DE"/>
          </a:p>
        </p:txBody>
      </p:sp>
    </p:spTree>
    <p:extLst>
      <p:ext uri="{BB962C8B-B14F-4D97-AF65-F5344CB8AC3E}">
        <p14:creationId xmlns:p14="http://schemas.microsoft.com/office/powerpoint/2010/main" val="3962348194"/>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de-DE"/>
              <a:t>Presentation name</a:t>
            </a:r>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E1068A-6809-4288-9976-05908D09E554}" type="datetimeFigureOut">
              <a:rPr lang="de-DE" smtClean="0"/>
              <a:t>01.03.2021</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D16A41-4220-4D42-AD5C-D6BA5AA2AC9F}" type="slidenum">
              <a:rPr lang="de-DE" smtClean="0"/>
              <a:t>‹N›</a:t>
            </a:fld>
            <a:endParaRPr lang="de-DE"/>
          </a:p>
        </p:txBody>
      </p:sp>
    </p:spTree>
    <p:extLst>
      <p:ext uri="{BB962C8B-B14F-4D97-AF65-F5344CB8AC3E}">
        <p14:creationId xmlns:p14="http://schemas.microsoft.com/office/powerpoint/2010/main" val="357995658"/>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p:txBody>
          <a:bodyPr/>
          <a:lstStyle/>
          <a:p>
            <a:endParaRPr lang="es-ES" dirty="0"/>
          </a:p>
        </p:txBody>
      </p:sp>
      <p:sp>
        <p:nvSpPr>
          <p:cNvPr id="4" name="Kopfzeilenplatzhalter 3"/>
          <p:cNvSpPr>
            <a:spLocks noGrp="1"/>
          </p:cNvSpPr>
          <p:nvPr>
            <p:ph type="hdr" sz="quarter"/>
          </p:nvPr>
        </p:nvSpPr>
        <p:spPr/>
        <p:txBody>
          <a:bodyPr/>
          <a:lstStyle/>
          <a:p>
            <a:r>
              <a:rPr lang="de-DE"/>
              <a:t>Presentation name</a:t>
            </a:r>
          </a:p>
        </p:txBody>
      </p:sp>
    </p:spTree>
    <p:extLst>
      <p:ext uri="{BB962C8B-B14F-4D97-AF65-F5344CB8AC3E}">
        <p14:creationId xmlns:p14="http://schemas.microsoft.com/office/powerpoint/2010/main" val="3634865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616CC1A-F514-42AD-8318-B283F28C798C}" type="datetimeFigureOut">
              <a:rPr lang="es-ES" smtClean="0"/>
              <a:t>01/03/2021</a:t>
            </a:fld>
            <a:endParaRPr lang="es-ES"/>
          </a:p>
        </p:txBody>
      </p:sp>
      <p:sp>
        <p:nvSpPr>
          <p:cNvPr id="5" name="Footer Placeholder 4"/>
          <p:cNvSpPr>
            <a:spLocks noGrp="1"/>
          </p:cNvSpPr>
          <p:nvPr>
            <p:ph type="ftr" sz="quarter" idx="11"/>
          </p:nvPr>
        </p:nvSpPr>
        <p:spPr/>
        <p:txBody>
          <a:bodyPr/>
          <a:lstStyle/>
          <a:p>
            <a:r>
              <a:rPr lang="en-US">
                <a:solidFill>
                  <a:srgbClr val="000000"/>
                </a:solidFill>
              </a:rPr>
              <a:t>Title Presentation - edit "header- and footer"</a:t>
            </a:r>
            <a:endParaRPr lang="de-DE" dirty="0">
              <a:solidFill>
                <a:srgbClr val="000000"/>
              </a:solidFill>
            </a:endParaRPr>
          </a:p>
        </p:txBody>
      </p:sp>
      <p:sp>
        <p:nvSpPr>
          <p:cNvPr id="6" name="Slide Number Placeholder 5"/>
          <p:cNvSpPr>
            <a:spLocks noGrp="1"/>
          </p:cNvSpPr>
          <p:nvPr>
            <p:ph type="sldNum" sz="quarter" idx="12"/>
          </p:nvPr>
        </p:nvSpPr>
        <p:spPr/>
        <p:txBody>
          <a:bodyPr/>
          <a:lstStyle/>
          <a:p>
            <a:fld id="{610207BF-9610-4DCA-A632-B81271577532}" type="slidenum">
              <a:rPr lang="de-DE" smtClean="0"/>
              <a:pPr/>
              <a:t>‹N›</a:t>
            </a:fld>
            <a:endParaRPr lang="de-DE" dirty="0"/>
          </a:p>
        </p:txBody>
      </p:sp>
    </p:spTree>
    <p:extLst>
      <p:ext uri="{BB962C8B-B14F-4D97-AF65-F5344CB8AC3E}">
        <p14:creationId xmlns:p14="http://schemas.microsoft.com/office/powerpoint/2010/main" val="2424333074"/>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55470" y="602033"/>
            <a:ext cx="7886700" cy="1325563"/>
          </a:xfrm>
        </p:spPr>
        <p:txBody>
          <a:bodyPr/>
          <a:lstStyle>
            <a:lvl1pPr>
              <a:defRPr/>
            </a:lvl1pPr>
          </a:lstStyle>
          <a:p>
            <a:r>
              <a:rPr lang="de-DE" dirty="0"/>
              <a:t>Content</a:t>
            </a:r>
          </a:p>
        </p:txBody>
      </p:sp>
      <p:sp>
        <p:nvSpPr>
          <p:cNvPr id="7" name="Foliennummernplatzhalter 6"/>
          <p:cNvSpPr>
            <a:spLocks noGrp="1"/>
          </p:cNvSpPr>
          <p:nvPr>
            <p:ph type="sldNum" sz="quarter" idx="12"/>
          </p:nvPr>
        </p:nvSpPr>
        <p:spPr>
          <a:xfrm>
            <a:off x="6624587" y="6496513"/>
            <a:ext cx="2133600" cy="196046"/>
          </a:xfrm>
        </p:spPr>
        <p:txBody>
          <a:bodyPr/>
          <a:lstStyle/>
          <a:p>
            <a:fld id="{610207BF-9610-4DCA-A632-B81271577532}" type="slidenum">
              <a:rPr lang="de-DE" smtClean="0"/>
              <a:t>‹N›</a:t>
            </a:fld>
            <a:endParaRPr lang="de-DE"/>
          </a:p>
        </p:txBody>
      </p:sp>
      <p:sp>
        <p:nvSpPr>
          <p:cNvPr id="37" name="Inhaltsplatzhalter 2"/>
          <p:cNvSpPr>
            <a:spLocks noGrp="1"/>
          </p:cNvSpPr>
          <p:nvPr>
            <p:ph idx="1" hasCustomPrompt="1"/>
          </p:nvPr>
        </p:nvSpPr>
        <p:spPr>
          <a:xfrm>
            <a:off x="3167475" y="1998001"/>
            <a:ext cx="5408523" cy="4101587"/>
          </a:xfrm>
          <a:solidFill>
            <a:schemeClr val="bg1"/>
          </a:solidFill>
        </p:spPr>
        <p:txBody>
          <a:bodyPr lIns="252000" tIns="252000" rIns="0" bIns="180000" numCol="2" spcCol="360000"/>
          <a:lstStyle>
            <a:lvl1pPr marL="189025" indent="-189025">
              <a:lnSpc>
                <a:spcPts val="1200"/>
              </a:lnSpc>
              <a:spcAft>
                <a:spcPts val="675"/>
              </a:spcAft>
              <a:buClr>
                <a:schemeClr val="accent1"/>
              </a:buClr>
              <a:buFont typeface="+mj-lt"/>
              <a:buAutoNum type="romanUcPeriod"/>
              <a:tabLst>
                <a:tab pos="2160288" algn="l"/>
              </a:tabLst>
              <a:defRPr sz="1050" b="1" i="0" cap="all" baseline="0">
                <a:solidFill>
                  <a:schemeClr val="accent1"/>
                </a:solidFill>
                <a:latin typeface="Calibri" panose="020F0502020204030204" pitchFamily="34" charset="0"/>
              </a:defRPr>
            </a:lvl1pPr>
            <a:lvl2pPr marL="189025" indent="-189025" defTabSz="189025">
              <a:lnSpc>
                <a:spcPts val="1200"/>
              </a:lnSpc>
              <a:spcBef>
                <a:spcPts val="375"/>
              </a:spcBef>
              <a:buFont typeface="+mj-lt"/>
              <a:buAutoNum type="arabicPeriod"/>
              <a:tabLst>
                <a:tab pos="2160288" algn="l"/>
              </a:tabLst>
              <a:defRPr sz="1050" b="0" i="0" baseline="0">
                <a:latin typeface="Calibri" panose="020F0502020204030204" pitchFamily="34" charset="0"/>
              </a:defRPr>
            </a:lvl2pPr>
            <a:lvl3pPr marL="297040" indent="-108014" defTabSz="270036">
              <a:lnSpc>
                <a:spcPts val="1200"/>
              </a:lnSpc>
              <a:spcBef>
                <a:spcPts val="0"/>
              </a:spcBef>
              <a:buFont typeface="Calibri Light" panose="020F0302020204030204" pitchFamily="34" charset="0"/>
              <a:buChar char="›"/>
              <a:tabLst>
                <a:tab pos="2160288" algn="l"/>
              </a:tabLst>
              <a:defRPr sz="1050" baseline="0">
                <a:latin typeface="+mj-lt"/>
              </a:defRPr>
            </a:lvl3pPr>
            <a:lvl4pPr marL="297040" indent="-108014">
              <a:lnSpc>
                <a:spcPts val="1200"/>
              </a:lnSpc>
              <a:spcBef>
                <a:spcPts val="0"/>
              </a:spcBef>
              <a:tabLst>
                <a:tab pos="2160288" algn="l"/>
              </a:tabLst>
              <a:defRPr sz="1050" baseline="0">
                <a:latin typeface="+mj-lt"/>
              </a:defRPr>
            </a:lvl4pPr>
            <a:lvl5pPr marL="297040" indent="-108014">
              <a:lnSpc>
                <a:spcPts val="1200"/>
              </a:lnSpc>
              <a:spcBef>
                <a:spcPts val="0"/>
              </a:spcBef>
              <a:buFont typeface="Calibri" panose="020F0502020204030204" pitchFamily="34" charset="0"/>
              <a:buChar char="›"/>
              <a:tabLst>
                <a:tab pos="2160288" algn="l"/>
              </a:tabLst>
              <a:defRPr>
                <a:latin typeface="+mj-lt"/>
              </a:defRPr>
            </a:lvl5pPr>
          </a:lstStyle>
          <a:p>
            <a:pPr lvl="0"/>
            <a:r>
              <a:rPr lang="de-DE" dirty="0"/>
              <a:t>Textmasterformat </a:t>
            </a:r>
            <a:br>
              <a:rPr lang="de-DE" dirty="0"/>
            </a:br>
            <a:r>
              <a:rPr lang="de-DE" dirty="0"/>
              <a:t>bearbeiten</a:t>
            </a:r>
          </a:p>
          <a:p>
            <a:pPr lvl="1"/>
            <a:r>
              <a:rPr lang="de-DE" dirty="0"/>
              <a:t>Zweite Ebene	01</a:t>
            </a:r>
          </a:p>
          <a:p>
            <a:pPr lvl="2"/>
            <a:r>
              <a:rPr lang="de-DE" dirty="0"/>
              <a:t>Dritte Ebene	01</a:t>
            </a:r>
          </a:p>
          <a:p>
            <a:pPr lvl="3"/>
            <a:r>
              <a:rPr lang="de-DE" dirty="0"/>
              <a:t>Vierte Ebene	01</a:t>
            </a:r>
          </a:p>
          <a:p>
            <a:pPr lvl="4"/>
            <a:r>
              <a:rPr lang="de-DE" dirty="0"/>
              <a:t>Fünfte Ebene</a:t>
            </a:r>
          </a:p>
        </p:txBody>
      </p:sp>
      <p:pic>
        <p:nvPicPr>
          <p:cNvPr id="13" name="Grafik 12"/>
          <p:cNvPicPr>
            <a:picLocks noChangeAspect="1"/>
          </p:cNvPicPr>
          <p:nvPr userDrawn="1"/>
        </p:nvPicPr>
        <p:blipFill rotWithShape="1">
          <a:blip r:embed="rId2">
            <a:extLst>
              <a:ext uri="{28A0092B-C50C-407E-A947-70E740481C1C}">
                <a14:useLocalDpi xmlns:a14="http://schemas.microsoft.com/office/drawing/2010/main" val="0"/>
              </a:ext>
            </a:extLst>
          </a:blip>
          <a:srcRect l="14194" r="71089"/>
          <a:stretch/>
        </p:blipFill>
        <p:spPr>
          <a:xfrm flipH="1">
            <a:off x="-1" y="1292447"/>
            <a:ext cx="2057668" cy="729740"/>
          </a:xfrm>
          <a:prstGeom prst="rect">
            <a:avLst/>
          </a:prstGeom>
        </p:spPr>
      </p:pic>
      <p:sp>
        <p:nvSpPr>
          <p:cNvPr id="9" name="Fußzeilenplatzhalter 3"/>
          <p:cNvSpPr>
            <a:spLocks noGrp="1"/>
          </p:cNvSpPr>
          <p:nvPr>
            <p:ph type="ftr" sz="quarter" idx="3"/>
          </p:nvPr>
        </p:nvSpPr>
        <p:spPr>
          <a:xfrm>
            <a:off x="735085" y="735894"/>
            <a:ext cx="6504770" cy="193228"/>
          </a:xfrm>
          <a:prstGeom prst="rect">
            <a:avLst/>
          </a:prstGeom>
        </p:spPr>
        <p:txBody>
          <a:bodyPr vert="horz" lIns="0" tIns="0" rIns="0" bIns="0" rtlCol="0" anchor="t" anchorCtr="0"/>
          <a:lstStyle>
            <a:lvl1pPr marL="0" marR="0" indent="0" algn="l" defTabSz="685891" rtl="0" eaLnBrk="1" fontAlgn="auto" latinLnBrk="0" hangingPunct="1">
              <a:lnSpc>
                <a:spcPct val="100000"/>
              </a:lnSpc>
              <a:spcBef>
                <a:spcPts val="0"/>
              </a:spcBef>
              <a:spcAft>
                <a:spcPts val="0"/>
              </a:spcAft>
              <a:buClrTx/>
              <a:buSzTx/>
              <a:buFontTx/>
              <a:buNone/>
              <a:tabLst/>
              <a:defRPr sz="900" b="1" i="0" cap="all" baseline="0">
                <a:solidFill>
                  <a:schemeClr val="tx1">
                    <a:tint val="75000"/>
                  </a:schemeClr>
                </a:solidFill>
                <a:latin typeface="Calibri" panose="020F0502020204030204" pitchFamily="34" charset="0"/>
              </a:defRPr>
            </a:lvl1pPr>
          </a:lstStyle>
          <a:p>
            <a:r>
              <a:rPr lang="en-US">
                <a:solidFill>
                  <a:srgbClr val="000000"/>
                </a:solidFill>
              </a:rPr>
              <a:t>Title Presentation - edit "header- and footer"</a:t>
            </a:r>
            <a:endParaRPr lang="de-DE" dirty="0">
              <a:solidFill>
                <a:srgbClr val="000000"/>
              </a:solidFill>
            </a:endParaRPr>
          </a:p>
        </p:txBody>
      </p:sp>
    </p:spTree>
    <p:extLst>
      <p:ext uri="{BB962C8B-B14F-4D97-AF65-F5344CB8AC3E}">
        <p14:creationId xmlns:p14="http://schemas.microsoft.com/office/powerpoint/2010/main" val="3239323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EFFAE5-E61C-4CB5-A6DF-A651F5AC760E}"/>
              </a:ext>
            </a:extLst>
          </p:cNvPr>
          <p:cNvSpPr>
            <a:spLocks noGrp="1"/>
          </p:cNvSpPr>
          <p:nvPr>
            <p:ph type="ctrTitle"/>
          </p:nvPr>
        </p:nvSpPr>
        <p:spPr>
          <a:xfrm>
            <a:off x="1143000" y="1122363"/>
            <a:ext cx="6858000" cy="2387600"/>
          </a:xfrm>
        </p:spPr>
        <p:txBody>
          <a:bodyPr anchor="b"/>
          <a:lstStyle>
            <a:lvl1pPr algn="ctr">
              <a:defRPr sz="4500"/>
            </a:lvl1pPr>
          </a:lstStyle>
          <a:p>
            <a:r>
              <a:rPr lang="de-DE"/>
              <a:t>Mastertitelformat bearbeiten</a:t>
            </a:r>
            <a:endParaRPr lang="es-ES"/>
          </a:p>
        </p:txBody>
      </p:sp>
      <p:sp>
        <p:nvSpPr>
          <p:cNvPr id="3" name="Untertitel 2">
            <a:extLst>
              <a:ext uri="{FF2B5EF4-FFF2-40B4-BE49-F238E27FC236}">
                <a16:creationId xmlns:a16="http://schemas.microsoft.com/office/drawing/2014/main" id="{3D0E588E-DC07-4E16-ADCF-7C1995C95A12}"/>
              </a:ext>
            </a:extLst>
          </p:cNvPr>
          <p:cNvSpPr>
            <a:spLocks noGrp="1"/>
          </p:cNvSpPr>
          <p:nvPr>
            <p:ph type="subTitle" idx="1"/>
          </p:nvPr>
        </p:nvSpPr>
        <p:spPr>
          <a:xfrm>
            <a:off x="1143000" y="3602038"/>
            <a:ext cx="6858000" cy="1655762"/>
          </a:xfrm>
        </p:spPr>
        <p:txBody>
          <a:bodyPr/>
          <a:lstStyle>
            <a:lvl1pPr marL="0" indent="0" algn="ctr">
              <a:buNone/>
              <a:defRPr sz="1800"/>
            </a:lvl1pPr>
            <a:lvl2pPr marL="342911" indent="0" algn="ctr">
              <a:buNone/>
              <a:defRPr sz="1500"/>
            </a:lvl2pPr>
            <a:lvl3pPr marL="685823" indent="0" algn="ctr">
              <a:buNone/>
              <a:defRPr sz="1350"/>
            </a:lvl3pPr>
            <a:lvl4pPr marL="1028734" indent="0" algn="ctr">
              <a:buNone/>
              <a:defRPr sz="1200"/>
            </a:lvl4pPr>
            <a:lvl5pPr marL="1371646" indent="0" algn="ctr">
              <a:buNone/>
              <a:defRPr sz="1200"/>
            </a:lvl5pPr>
            <a:lvl6pPr marL="1714557" indent="0" algn="ctr">
              <a:buNone/>
              <a:defRPr sz="1200"/>
            </a:lvl6pPr>
            <a:lvl7pPr marL="2057469" indent="0" algn="ctr">
              <a:buNone/>
              <a:defRPr sz="1200"/>
            </a:lvl7pPr>
            <a:lvl8pPr marL="2400380" indent="0" algn="ctr">
              <a:buNone/>
              <a:defRPr sz="1200"/>
            </a:lvl8pPr>
            <a:lvl9pPr marL="2743291" indent="0" algn="ctr">
              <a:buNone/>
              <a:defRPr sz="1200"/>
            </a:lvl9pPr>
          </a:lstStyle>
          <a:p>
            <a:r>
              <a:rPr lang="de-DE"/>
              <a:t>Master-Untertitelformat bearbeiten</a:t>
            </a:r>
            <a:endParaRPr lang="es-ES"/>
          </a:p>
        </p:txBody>
      </p:sp>
      <p:sp>
        <p:nvSpPr>
          <p:cNvPr id="4" name="Datumsplatzhalter 3">
            <a:extLst>
              <a:ext uri="{FF2B5EF4-FFF2-40B4-BE49-F238E27FC236}">
                <a16:creationId xmlns:a16="http://schemas.microsoft.com/office/drawing/2014/main" id="{7D30C611-8868-4DE0-B2B5-3312A1452B26}"/>
              </a:ext>
            </a:extLst>
          </p:cNvPr>
          <p:cNvSpPr>
            <a:spLocks noGrp="1"/>
          </p:cNvSpPr>
          <p:nvPr>
            <p:ph type="dt" sz="half" idx="10"/>
          </p:nvPr>
        </p:nvSpPr>
        <p:spPr/>
        <p:txBody>
          <a:bodyPr/>
          <a:lstStyle/>
          <a:p>
            <a:pPr defTabSz="685891"/>
            <a:fld id="{7616CC1A-F514-42AD-8318-B283F28C798C}" type="datetimeFigureOut">
              <a:rPr lang="es-ES" smtClean="0">
                <a:solidFill>
                  <a:prstClr val="black">
                    <a:tint val="75000"/>
                  </a:prstClr>
                </a:solidFill>
              </a:rPr>
              <a:pPr defTabSz="685891"/>
              <a:t>01/03/2021</a:t>
            </a:fld>
            <a:endParaRPr lang="es-ES">
              <a:solidFill>
                <a:prstClr val="black">
                  <a:tint val="75000"/>
                </a:prstClr>
              </a:solidFill>
            </a:endParaRPr>
          </a:p>
        </p:txBody>
      </p:sp>
      <p:sp>
        <p:nvSpPr>
          <p:cNvPr id="5" name="Fußzeilenplatzhalter 4">
            <a:extLst>
              <a:ext uri="{FF2B5EF4-FFF2-40B4-BE49-F238E27FC236}">
                <a16:creationId xmlns:a16="http://schemas.microsoft.com/office/drawing/2014/main" id="{8145AF52-7726-41E1-8064-E59D09019FF1}"/>
              </a:ext>
            </a:extLst>
          </p:cNvPr>
          <p:cNvSpPr>
            <a:spLocks noGrp="1"/>
          </p:cNvSpPr>
          <p:nvPr>
            <p:ph type="ftr" sz="quarter" idx="11"/>
          </p:nvPr>
        </p:nvSpPr>
        <p:spPr/>
        <p:txBody>
          <a:bodyPr/>
          <a:lstStyle/>
          <a:p>
            <a:pPr defTabSz="685891"/>
            <a:r>
              <a:rPr lang="en-US">
                <a:solidFill>
                  <a:srgbClr val="000000"/>
                </a:solidFill>
              </a:rPr>
              <a:t>Title Presentation - edit "header- and footer"</a:t>
            </a:r>
            <a:endParaRPr lang="de-DE" dirty="0">
              <a:solidFill>
                <a:srgbClr val="000000"/>
              </a:solidFill>
            </a:endParaRPr>
          </a:p>
        </p:txBody>
      </p:sp>
      <p:sp>
        <p:nvSpPr>
          <p:cNvPr id="6" name="Foliennummernplatzhalter 5">
            <a:extLst>
              <a:ext uri="{FF2B5EF4-FFF2-40B4-BE49-F238E27FC236}">
                <a16:creationId xmlns:a16="http://schemas.microsoft.com/office/drawing/2014/main" id="{B6C599C1-BE4B-4356-B2A4-5AD997BDAE83}"/>
              </a:ext>
            </a:extLst>
          </p:cNvPr>
          <p:cNvSpPr>
            <a:spLocks noGrp="1"/>
          </p:cNvSpPr>
          <p:nvPr>
            <p:ph type="sldNum" sz="quarter" idx="12"/>
          </p:nvPr>
        </p:nvSpPr>
        <p:spPr/>
        <p:txBody>
          <a:bodyPr/>
          <a:lstStyle/>
          <a:p>
            <a:pPr defTabSz="685891"/>
            <a:fld id="{610207BF-9610-4DCA-A632-B81271577532}" type="slidenum">
              <a:rPr lang="de-DE" smtClean="0">
                <a:solidFill>
                  <a:prstClr val="black">
                    <a:tint val="75000"/>
                  </a:prstClr>
                </a:solidFill>
              </a:rPr>
              <a:pPr defTabSz="685891"/>
              <a:t>‹N›</a:t>
            </a:fld>
            <a:endParaRPr lang="de-DE" dirty="0">
              <a:solidFill>
                <a:prstClr val="black">
                  <a:tint val="75000"/>
                </a:prstClr>
              </a:solidFill>
            </a:endParaRPr>
          </a:p>
        </p:txBody>
      </p:sp>
    </p:spTree>
    <p:extLst>
      <p:ext uri="{BB962C8B-B14F-4D97-AF65-F5344CB8AC3E}">
        <p14:creationId xmlns:p14="http://schemas.microsoft.com/office/powerpoint/2010/main" val="3224124388"/>
      </p:ext>
    </p:extLst>
  </p:cSld>
  <p:clrMapOvr>
    <a:masterClrMapping/>
  </p:clrMapOvr>
  <p:hf hdr="0" dt="0"/>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5.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16CC1A-F514-42AD-8318-B283F28C798C}" type="datetimeFigureOut">
              <a:rPr lang="es-ES" smtClean="0"/>
              <a:t>01/03/2021</a:t>
            </a:fld>
            <a:endParaRPr lang="es-E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srgbClr val="000000"/>
                </a:solidFill>
              </a:rPr>
              <a:t>Title Presentation - edit "header- and footer"</a:t>
            </a:r>
            <a:endParaRPr lang="de-DE" dirty="0">
              <a:solidFill>
                <a:srgbClr val="000000"/>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0207BF-9610-4DCA-A632-B81271577532}" type="slidenum">
              <a:rPr lang="de-DE" smtClean="0"/>
              <a:pPr/>
              <a:t>‹N›</a:t>
            </a:fld>
            <a:endParaRPr lang="de-DE" dirty="0"/>
          </a:p>
        </p:txBody>
      </p:sp>
      <p:pic>
        <p:nvPicPr>
          <p:cNvPr id="16" name="Immagine 15">
            <a:extLst>
              <a:ext uri="{FF2B5EF4-FFF2-40B4-BE49-F238E27FC236}">
                <a16:creationId xmlns:a16="http://schemas.microsoft.com/office/drawing/2014/main" id="{278A23AC-FD21-4CA1-8C9E-9ADC979A389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1824" y="230190"/>
            <a:ext cx="960286" cy="720000"/>
          </a:xfrm>
          <a:prstGeom prst="rect">
            <a:avLst/>
          </a:prstGeom>
        </p:spPr>
      </p:pic>
      <p:pic>
        <p:nvPicPr>
          <p:cNvPr id="17" name="Immagine 16">
            <a:extLst>
              <a:ext uri="{FF2B5EF4-FFF2-40B4-BE49-F238E27FC236}">
                <a16:creationId xmlns:a16="http://schemas.microsoft.com/office/drawing/2014/main" id="{2838BB96-5D9D-4DA6-9132-A3EF525C4399}"/>
              </a:ext>
            </a:extLst>
          </p:cNvPr>
          <p:cNvPicPr>
            <a:picLocks noChangeAspect="1"/>
          </p:cNvPicPr>
          <p:nvPr userDrawn="1"/>
        </p:nvPicPr>
        <p:blipFill>
          <a:blip r:embed="rId5"/>
          <a:stretch>
            <a:fillRect/>
          </a:stretch>
        </p:blipFill>
        <p:spPr>
          <a:xfrm>
            <a:off x="655319" y="230190"/>
            <a:ext cx="2448617" cy="540000"/>
          </a:xfrm>
          <a:prstGeom prst="rect">
            <a:avLst/>
          </a:prstGeom>
        </p:spPr>
      </p:pic>
    </p:spTree>
    <p:extLst>
      <p:ext uri="{BB962C8B-B14F-4D97-AF65-F5344CB8AC3E}">
        <p14:creationId xmlns:p14="http://schemas.microsoft.com/office/powerpoint/2010/main" val="2633033227"/>
      </p:ext>
    </p:extLst>
  </p:cSld>
  <p:clrMap bg1="lt1" tx1="dk1" bg2="lt2" tx2="dk2" accent1="accent1" accent2="accent2" accent3="accent3" accent4="accent4" accent5="accent5" accent6="accent6" hlink="hlink" folHlink="folHlink"/>
  <p:sldLayoutIdLst>
    <p:sldLayoutId id="2147483743" r:id="rId1"/>
    <p:sldLayoutId id="2147483755" r:id="rId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D2DC8D2-BFD3-4394-94DC-9CD8C52B4EFF}"/>
              </a:ext>
            </a:extLst>
          </p:cNvPr>
          <p:cNvSpPr>
            <a:spLocks noGrp="1"/>
          </p:cNvSpPr>
          <p:nvPr>
            <p:ph type="title"/>
          </p:nvPr>
        </p:nvSpPr>
        <p:spPr>
          <a:xfrm>
            <a:off x="628650" y="1073149"/>
            <a:ext cx="7886700" cy="1325563"/>
          </a:xfrm>
          <a:prstGeom prst="rect">
            <a:avLst/>
          </a:prstGeom>
        </p:spPr>
        <p:txBody>
          <a:bodyPr vert="horz" lIns="91440" tIns="45720" rIns="91440" bIns="45720" rtlCol="0" anchor="ctr">
            <a:normAutofit/>
          </a:bodyPr>
          <a:lstStyle/>
          <a:p>
            <a:r>
              <a:rPr lang="de-DE"/>
              <a:t>Mastertitelformat bearbeiten</a:t>
            </a:r>
            <a:endParaRPr lang="es-ES"/>
          </a:p>
        </p:txBody>
      </p:sp>
      <p:sp>
        <p:nvSpPr>
          <p:cNvPr id="3" name="Textplatzhalter 2">
            <a:extLst>
              <a:ext uri="{FF2B5EF4-FFF2-40B4-BE49-F238E27FC236}">
                <a16:creationId xmlns:a16="http://schemas.microsoft.com/office/drawing/2014/main" id="{7FFCF2E6-690D-45D8-9C01-879B110BCD6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s-ES"/>
          </a:p>
        </p:txBody>
      </p:sp>
      <p:sp>
        <p:nvSpPr>
          <p:cNvPr id="4" name="Datumsplatzhalter 3">
            <a:extLst>
              <a:ext uri="{FF2B5EF4-FFF2-40B4-BE49-F238E27FC236}">
                <a16:creationId xmlns:a16="http://schemas.microsoft.com/office/drawing/2014/main" id="{883792A0-B2D3-475A-93FE-D28F1C715D30}"/>
              </a:ext>
            </a:extLst>
          </p:cNvPr>
          <p:cNvSpPr>
            <a:spLocks noGrp="1"/>
          </p:cNvSpPr>
          <p:nvPr>
            <p:ph type="dt" sz="half" idx="2"/>
          </p:nvPr>
        </p:nvSpPr>
        <p:spPr>
          <a:xfrm>
            <a:off x="628650" y="6356352"/>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91"/>
            <a:fld id="{7616CC1A-F514-42AD-8318-B283F28C798C}" type="datetimeFigureOut">
              <a:rPr lang="es-ES" smtClean="0">
                <a:solidFill>
                  <a:prstClr val="black">
                    <a:tint val="75000"/>
                  </a:prstClr>
                </a:solidFill>
              </a:rPr>
              <a:pPr defTabSz="685891"/>
              <a:t>01/03/2021</a:t>
            </a:fld>
            <a:endParaRPr lang="es-ES">
              <a:solidFill>
                <a:prstClr val="black">
                  <a:tint val="75000"/>
                </a:prstClr>
              </a:solidFill>
            </a:endParaRPr>
          </a:p>
        </p:txBody>
      </p:sp>
      <p:sp>
        <p:nvSpPr>
          <p:cNvPr id="5" name="Fußzeilenplatzhalter 4">
            <a:extLst>
              <a:ext uri="{FF2B5EF4-FFF2-40B4-BE49-F238E27FC236}">
                <a16:creationId xmlns:a16="http://schemas.microsoft.com/office/drawing/2014/main" id="{06EE8FA4-318F-41F2-A5C6-93EF2DF02C5D}"/>
              </a:ext>
            </a:extLst>
          </p:cNvPr>
          <p:cNvSpPr>
            <a:spLocks noGrp="1"/>
          </p:cNvSpPr>
          <p:nvPr>
            <p:ph type="ftr" sz="quarter" idx="3"/>
          </p:nvPr>
        </p:nvSpPr>
        <p:spPr>
          <a:xfrm>
            <a:off x="3028950" y="6356352"/>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91"/>
            <a:r>
              <a:rPr lang="en-US">
                <a:solidFill>
                  <a:srgbClr val="000000"/>
                </a:solidFill>
              </a:rPr>
              <a:t>Title Presentation - edit "header- and footer"</a:t>
            </a:r>
            <a:endParaRPr lang="de-DE" dirty="0">
              <a:solidFill>
                <a:srgbClr val="000000"/>
              </a:solidFill>
            </a:endParaRPr>
          </a:p>
        </p:txBody>
      </p:sp>
      <p:sp>
        <p:nvSpPr>
          <p:cNvPr id="6" name="Foliennummernplatzhalter 5">
            <a:extLst>
              <a:ext uri="{FF2B5EF4-FFF2-40B4-BE49-F238E27FC236}">
                <a16:creationId xmlns:a16="http://schemas.microsoft.com/office/drawing/2014/main" id="{8C659DE5-92BF-4E69-8619-DDBBF2DD841C}"/>
              </a:ext>
            </a:extLst>
          </p:cNvPr>
          <p:cNvSpPr>
            <a:spLocks noGrp="1"/>
          </p:cNvSpPr>
          <p:nvPr>
            <p:ph type="sldNum" sz="quarter" idx="4"/>
          </p:nvPr>
        </p:nvSpPr>
        <p:spPr>
          <a:xfrm>
            <a:off x="6457950" y="6356352"/>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91"/>
            <a:fld id="{610207BF-9610-4DCA-A632-B81271577532}" type="slidenum">
              <a:rPr lang="de-DE" smtClean="0">
                <a:solidFill>
                  <a:prstClr val="black">
                    <a:tint val="75000"/>
                  </a:prstClr>
                </a:solidFill>
              </a:rPr>
              <a:pPr defTabSz="685891"/>
              <a:t>‹N›</a:t>
            </a:fld>
            <a:endParaRPr lang="de-DE" dirty="0">
              <a:solidFill>
                <a:prstClr val="black">
                  <a:tint val="75000"/>
                </a:prstClr>
              </a:solidFill>
            </a:endParaRPr>
          </a:p>
        </p:txBody>
      </p:sp>
      <p:pic>
        <p:nvPicPr>
          <p:cNvPr id="8" name="Imagen 1" descr="Imagen que contiene firmar, alimentos, dibujo&#10;&#10;Descripción generada automáticamente">
            <a:extLst>
              <a:ext uri="{FF2B5EF4-FFF2-40B4-BE49-F238E27FC236}">
                <a16:creationId xmlns:a16="http://schemas.microsoft.com/office/drawing/2014/main" id="{185B5937-81CF-4A1D-8D0F-82D4B77B6A90}"/>
              </a:ext>
            </a:extLst>
          </p:cNvPr>
          <p:cNvPicPr preferRelativeResize="0">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84463" y="240306"/>
            <a:ext cx="904711" cy="622891"/>
          </a:xfrm>
          <a:prstGeom prst="rect">
            <a:avLst/>
          </a:prstGeom>
        </p:spPr>
      </p:pic>
      <p:pic>
        <p:nvPicPr>
          <p:cNvPr id="13" name="Picture 15">
            <a:extLst>
              <a:ext uri="{FF2B5EF4-FFF2-40B4-BE49-F238E27FC236}">
                <a16:creationId xmlns:a16="http://schemas.microsoft.com/office/drawing/2014/main" id="{CF25EBCB-611F-4FB7-B5C4-D9C7381AE872}"/>
              </a:ext>
            </a:extLst>
          </p:cNvPr>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24202" y="332570"/>
            <a:ext cx="1383428" cy="358775"/>
          </a:xfrm>
          <a:prstGeom prst="rect">
            <a:avLst/>
          </a:prstGeom>
          <a:noFill/>
          <a:ln>
            <a:noFill/>
          </a:ln>
        </p:spPr>
      </p:pic>
      <p:pic>
        <p:nvPicPr>
          <p:cNvPr id="9" name="Grafik 12">
            <a:extLst>
              <a:ext uri="{FF2B5EF4-FFF2-40B4-BE49-F238E27FC236}">
                <a16:creationId xmlns:a16="http://schemas.microsoft.com/office/drawing/2014/main" id="{193A9C1E-8B57-4657-832B-C1A44714E6C6}"/>
              </a:ext>
            </a:extLst>
          </p:cNvPr>
          <p:cNvPicPr>
            <a:picLocks noChangeAspect="1"/>
          </p:cNvPicPr>
          <p:nvPr userDrawn="1"/>
        </p:nvPicPr>
        <p:blipFill rotWithShape="1">
          <a:blip r:embed="rId5">
            <a:extLst>
              <a:ext uri="{28A0092B-C50C-407E-A947-70E740481C1C}">
                <a14:useLocalDpi xmlns:a14="http://schemas.microsoft.com/office/drawing/2010/main" val="0"/>
              </a:ext>
            </a:extLst>
          </a:blip>
          <a:srcRect l="14194" r="71089"/>
          <a:stretch/>
        </p:blipFill>
        <p:spPr>
          <a:xfrm flipH="1">
            <a:off x="251400" y="827000"/>
            <a:ext cx="2743200" cy="729740"/>
          </a:xfrm>
          <a:prstGeom prst="rect">
            <a:avLst/>
          </a:prstGeom>
        </p:spPr>
      </p:pic>
    </p:spTree>
    <p:extLst>
      <p:ext uri="{BB962C8B-B14F-4D97-AF65-F5344CB8AC3E}">
        <p14:creationId xmlns:p14="http://schemas.microsoft.com/office/powerpoint/2010/main" val="855234492"/>
      </p:ext>
    </p:extLst>
  </p:cSld>
  <p:clrMap bg1="lt1" tx1="dk1" bg2="lt2" tx2="dk2" accent1="accent1" accent2="accent2" accent3="accent3" accent4="accent4" accent5="accent5" accent6="accent6" hlink="hlink" folHlink="folHlink"/>
  <p:sldLayoutIdLst>
    <p:sldLayoutId id="2147483787" r:id="rId1"/>
  </p:sldLayoutIdLst>
  <p:hf hdr="0" dt="0"/>
  <p:txStyles>
    <p:titleStyle>
      <a:lvl1pPr algn="l" defTabSz="68582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6" indent="-171456" algn="l" defTabSz="68582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67" indent="-171456" algn="l" defTabSz="68582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79" indent="-171456" algn="l" defTabSz="68582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90" indent="-171456" algn="l" defTabSz="68582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01" indent="-171456" algn="l" defTabSz="68582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013" indent="-171456" algn="l" defTabSz="68582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924" indent="-171456" algn="l" defTabSz="68582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836" indent="-171456" algn="l" defTabSz="68582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747" indent="-171456" algn="l" defTabSz="68582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ES"/>
      </a:defPPr>
      <a:lvl1pPr marL="0" algn="l" defTabSz="685823" rtl="0" eaLnBrk="1" latinLnBrk="0" hangingPunct="1">
        <a:defRPr sz="1350" kern="1200">
          <a:solidFill>
            <a:schemeClr val="tx1"/>
          </a:solidFill>
          <a:latin typeface="+mn-lt"/>
          <a:ea typeface="+mn-ea"/>
          <a:cs typeface="+mn-cs"/>
        </a:defRPr>
      </a:lvl1pPr>
      <a:lvl2pPr marL="342911" algn="l" defTabSz="685823" rtl="0" eaLnBrk="1" latinLnBrk="0" hangingPunct="1">
        <a:defRPr sz="1350" kern="1200">
          <a:solidFill>
            <a:schemeClr val="tx1"/>
          </a:solidFill>
          <a:latin typeface="+mn-lt"/>
          <a:ea typeface="+mn-ea"/>
          <a:cs typeface="+mn-cs"/>
        </a:defRPr>
      </a:lvl2pPr>
      <a:lvl3pPr marL="685823" algn="l" defTabSz="685823" rtl="0" eaLnBrk="1" latinLnBrk="0" hangingPunct="1">
        <a:defRPr sz="1350" kern="1200">
          <a:solidFill>
            <a:schemeClr val="tx1"/>
          </a:solidFill>
          <a:latin typeface="+mn-lt"/>
          <a:ea typeface="+mn-ea"/>
          <a:cs typeface="+mn-cs"/>
        </a:defRPr>
      </a:lvl3pPr>
      <a:lvl4pPr marL="1028734" algn="l" defTabSz="685823" rtl="0" eaLnBrk="1" latinLnBrk="0" hangingPunct="1">
        <a:defRPr sz="1350" kern="1200">
          <a:solidFill>
            <a:schemeClr val="tx1"/>
          </a:solidFill>
          <a:latin typeface="+mn-lt"/>
          <a:ea typeface="+mn-ea"/>
          <a:cs typeface="+mn-cs"/>
        </a:defRPr>
      </a:lvl4pPr>
      <a:lvl5pPr marL="1371646" algn="l" defTabSz="685823" rtl="0" eaLnBrk="1" latinLnBrk="0" hangingPunct="1">
        <a:defRPr sz="1350" kern="1200">
          <a:solidFill>
            <a:schemeClr val="tx1"/>
          </a:solidFill>
          <a:latin typeface="+mn-lt"/>
          <a:ea typeface="+mn-ea"/>
          <a:cs typeface="+mn-cs"/>
        </a:defRPr>
      </a:lvl5pPr>
      <a:lvl6pPr marL="1714557" algn="l" defTabSz="685823" rtl="0" eaLnBrk="1" latinLnBrk="0" hangingPunct="1">
        <a:defRPr sz="1350" kern="1200">
          <a:solidFill>
            <a:schemeClr val="tx1"/>
          </a:solidFill>
          <a:latin typeface="+mn-lt"/>
          <a:ea typeface="+mn-ea"/>
          <a:cs typeface="+mn-cs"/>
        </a:defRPr>
      </a:lvl6pPr>
      <a:lvl7pPr marL="2057469" algn="l" defTabSz="685823" rtl="0" eaLnBrk="1" latinLnBrk="0" hangingPunct="1">
        <a:defRPr sz="1350" kern="1200">
          <a:solidFill>
            <a:schemeClr val="tx1"/>
          </a:solidFill>
          <a:latin typeface="+mn-lt"/>
          <a:ea typeface="+mn-ea"/>
          <a:cs typeface="+mn-cs"/>
        </a:defRPr>
      </a:lvl7pPr>
      <a:lvl8pPr marL="2400380" algn="l" defTabSz="685823" rtl="0" eaLnBrk="1" latinLnBrk="0" hangingPunct="1">
        <a:defRPr sz="1350" kern="1200">
          <a:solidFill>
            <a:schemeClr val="tx1"/>
          </a:solidFill>
          <a:latin typeface="+mn-lt"/>
          <a:ea typeface="+mn-ea"/>
          <a:cs typeface="+mn-cs"/>
        </a:defRPr>
      </a:lvl8pPr>
      <a:lvl9pPr marL="2743291" algn="l" defTabSz="68582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1A8B8209-0C2F-4949-AF25-BF511B77A39A}"/>
              </a:ext>
            </a:extLst>
          </p:cNvPr>
          <p:cNvSpPr>
            <a:spLocks noGrp="1"/>
          </p:cNvSpPr>
          <p:nvPr>
            <p:ph type="ctrTitle"/>
          </p:nvPr>
        </p:nvSpPr>
        <p:spPr>
          <a:xfrm>
            <a:off x="3275820" y="1240066"/>
            <a:ext cx="5544770" cy="2188934"/>
          </a:xfrm>
        </p:spPr>
        <p:txBody>
          <a:bodyPr wrap="square" lIns="36000" tIns="36000" rIns="36000" bIns="36000" anchor="t" anchorCtr="1">
            <a:noAutofit/>
          </a:bodyPr>
          <a:lstStyle/>
          <a:p>
            <a:pPr>
              <a:lnSpc>
                <a:spcPct val="100000"/>
              </a:lnSpc>
            </a:pPr>
            <a:r>
              <a:rPr lang="en-US" sz="3600" i="1" dirty="0">
                <a:effectLst>
                  <a:outerShdw blurRad="38100" dist="38100" dir="2700000" algn="tl">
                    <a:srgbClr val="000000">
                      <a:alpha val="43137"/>
                    </a:srgbClr>
                  </a:outerShdw>
                </a:effectLst>
                <a:latin typeface="+mn-lt"/>
              </a:rPr>
              <a:t>Strategic planning with reference to HE. </a:t>
            </a:r>
            <a:br>
              <a:rPr lang="en-US" sz="3600" i="1" dirty="0">
                <a:effectLst>
                  <a:outerShdw blurRad="38100" dist="38100" dir="2700000" algn="tl">
                    <a:srgbClr val="000000">
                      <a:alpha val="43137"/>
                    </a:srgbClr>
                  </a:outerShdw>
                </a:effectLst>
                <a:latin typeface="+mn-lt"/>
              </a:rPr>
            </a:br>
            <a:r>
              <a:rPr lang="en-US" sz="3600" i="1" dirty="0">
                <a:effectLst>
                  <a:outerShdw blurRad="38100" dist="38100" dir="2700000" algn="tl">
                    <a:srgbClr val="000000">
                      <a:alpha val="43137"/>
                    </a:srgbClr>
                  </a:outerShdw>
                </a:effectLst>
                <a:latin typeface="+mn-lt"/>
              </a:rPr>
              <a:t>Italian case study  </a:t>
            </a:r>
            <a:endParaRPr lang="en-GB" sz="3600" i="1" dirty="0">
              <a:effectLst>
                <a:outerShdw blurRad="38100" dist="38100" dir="2700000" algn="tl">
                  <a:srgbClr val="000000">
                    <a:alpha val="43137"/>
                  </a:srgbClr>
                </a:outerShdw>
              </a:effectLst>
              <a:latin typeface="+mn-lt"/>
            </a:endParaRPr>
          </a:p>
        </p:txBody>
      </p:sp>
      <p:sp>
        <p:nvSpPr>
          <p:cNvPr id="5" name="Untertitel 4"/>
          <p:cNvSpPr>
            <a:spLocks noGrp="1"/>
          </p:cNvSpPr>
          <p:nvPr>
            <p:ph type="subTitle" idx="1"/>
          </p:nvPr>
        </p:nvSpPr>
        <p:spPr>
          <a:xfrm>
            <a:off x="3275821" y="3606302"/>
            <a:ext cx="5544769" cy="2096908"/>
          </a:xfrm>
        </p:spPr>
        <p:txBody>
          <a:bodyPr lIns="36000" tIns="0" rIns="36000" bIns="36000" anchor="t" anchorCtr="0">
            <a:noAutofit/>
          </a:bodyPr>
          <a:lstStyle/>
          <a:p>
            <a:pPr>
              <a:lnSpc>
                <a:spcPct val="100000"/>
              </a:lnSpc>
            </a:pPr>
            <a:r>
              <a:rPr lang="en-GB" sz="3200" b="1" dirty="0">
                <a:latin typeface="+mj-lt"/>
              </a:rPr>
              <a:t>«MERGE» </a:t>
            </a:r>
            <a:r>
              <a:rPr lang="en-GB" sz="2600" b="1" dirty="0">
                <a:latin typeface="+mj-lt"/>
              </a:rPr>
              <a:t>ERASMUS+ CBHE PROJECT</a:t>
            </a:r>
          </a:p>
          <a:p>
            <a:pPr>
              <a:lnSpc>
                <a:spcPct val="100000"/>
              </a:lnSpc>
            </a:pPr>
            <a:r>
              <a:rPr lang="en-GB" sz="2600" b="1" cap="small" dirty="0">
                <a:latin typeface="+mj-lt"/>
              </a:rPr>
              <a:t>1</a:t>
            </a:r>
            <a:r>
              <a:rPr lang="en-GB" sz="2600" b="1" cap="small" baseline="30000" dirty="0">
                <a:latin typeface="+mj-lt"/>
              </a:rPr>
              <a:t>st</a:t>
            </a:r>
            <a:r>
              <a:rPr lang="en-GB" sz="2600" b="1" cap="small" dirty="0">
                <a:latin typeface="+mj-lt"/>
              </a:rPr>
              <a:t> Training Event in the Framework of W.P. 2 «Human Capacity Building» </a:t>
            </a:r>
          </a:p>
          <a:p>
            <a:pPr>
              <a:lnSpc>
                <a:spcPct val="100000"/>
              </a:lnSpc>
            </a:pPr>
            <a:r>
              <a:rPr lang="en-GB" sz="2600" b="1" cap="small">
                <a:latin typeface="+mj-lt"/>
                <a:cs typeface="Calibri Light" panose="020F0302020204030204"/>
              </a:rPr>
              <a:t>02 /03/04 March 2021</a:t>
            </a:r>
            <a:endParaRPr lang="en-GB" sz="2600" b="1" cap="small" dirty="0">
              <a:latin typeface="+mj-lt"/>
              <a:cs typeface="Calibri Light" panose="020F0302020204030204"/>
            </a:endParaRPr>
          </a:p>
        </p:txBody>
      </p:sp>
      <p:pic>
        <p:nvPicPr>
          <p:cNvPr id="10" name="Bildplatzhalter 9"/>
          <p:cNvPicPr>
            <a:picLocks noGrp="1" noChangeAspect="1"/>
          </p:cNvPicPr>
          <p:nvPr>
            <p:ph type="pic" sz="quarter" idx="4294967295"/>
          </p:nvPr>
        </p:nvPicPr>
        <p:blipFill rotWithShape="1">
          <a:blip r:embed="rId3">
            <a:extLst>
              <a:ext uri="{28A0092B-C50C-407E-A947-70E740481C1C}">
                <a14:useLocalDpi xmlns:a14="http://schemas.microsoft.com/office/drawing/2010/main" val="0"/>
              </a:ext>
            </a:extLst>
          </a:blip>
          <a:srcRect l="53718" r="73"/>
          <a:stretch/>
        </p:blipFill>
        <p:spPr>
          <a:xfrm>
            <a:off x="9" y="1233320"/>
            <a:ext cx="3131791" cy="3702249"/>
          </a:xfrm>
        </p:spPr>
      </p:pic>
      <p:sp>
        <p:nvSpPr>
          <p:cNvPr id="9" name="Textfeld 8"/>
          <p:cNvSpPr txBox="1">
            <a:spLocks noChangeAspect="1"/>
          </p:cNvSpPr>
          <p:nvPr/>
        </p:nvSpPr>
        <p:spPr>
          <a:xfrm>
            <a:off x="251400" y="6021360"/>
            <a:ext cx="6480900" cy="530242"/>
          </a:xfrm>
          <a:prstGeom prst="rect">
            <a:avLst/>
          </a:prstGeom>
          <a:solidFill>
            <a:schemeClr val="bg1"/>
          </a:solidFill>
        </p:spPr>
        <p:txBody>
          <a:bodyPr wrap="square" lIns="36000" tIns="36000" rIns="36000" bIns="36000" rtlCol="0" anchor="t" anchorCtr="0">
            <a:noAutofit/>
          </a:bodyPr>
          <a:lstStyle/>
          <a:p>
            <a:pPr>
              <a:lnSpc>
                <a:spcPct val="100000"/>
              </a:lnSpc>
            </a:pPr>
            <a:r>
              <a:rPr lang="en-GB" sz="2000" b="1" dirty="0">
                <a:latin typeface="+mj-lt"/>
              </a:rPr>
              <a:t>Fulvio Principiano, University of Genoa, Italy</a:t>
            </a:r>
          </a:p>
        </p:txBody>
      </p:sp>
    </p:spTree>
    <p:extLst>
      <p:ext uri="{BB962C8B-B14F-4D97-AF65-F5344CB8AC3E}">
        <p14:creationId xmlns:p14="http://schemas.microsoft.com/office/powerpoint/2010/main" val="3731992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1143000" y="2276840"/>
            <a:ext cx="6858000" cy="3888540"/>
          </a:xfrm>
        </p:spPr>
        <p:txBody>
          <a:bodyPr>
            <a:normAutofit/>
          </a:bodyPr>
          <a:lstStyle/>
          <a:p>
            <a:pPr algn="just"/>
            <a:r>
              <a:rPr lang="en-US" dirty="0"/>
              <a:t>University programs have been evaluated by a special ministerial committee.</a:t>
            </a:r>
          </a:p>
          <a:p>
            <a:pPr algn="just"/>
            <a:r>
              <a:rPr lang="en-US" dirty="0"/>
              <a:t>The assessment have been carried out taking into account the following criteria:</a:t>
            </a:r>
          </a:p>
          <a:p>
            <a:pPr marL="285750" indent="-285750" algn="just">
              <a:buFont typeface="Wingdings" panose="05000000000000000000" pitchFamily="2" charset="2"/>
              <a:buChar char="Ø"/>
            </a:pPr>
            <a:r>
              <a:rPr lang="en-US" dirty="0"/>
              <a:t>   Coherence of the program with the objectives; </a:t>
            </a:r>
          </a:p>
          <a:p>
            <a:pPr marL="285750" indent="-285750" algn="just">
              <a:buFont typeface="Wingdings" panose="05000000000000000000" pitchFamily="2" charset="2"/>
              <a:buChar char="Ø"/>
            </a:pPr>
            <a:r>
              <a:rPr lang="en-US" dirty="0"/>
              <a:t>   Clarity and feasibility of the program with respect to the initial situation and the economic dimension, also taking into account any direct co-financing;</a:t>
            </a:r>
          </a:p>
          <a:p>
            <a:pPr marL="285750" indent="-285750" algn="just">
              <a:buFont typeface="Wingdings" panose="05000000000000000000" pitchFamily="2" charset="2"/>
              <a:buChar char="Ø"/>
            </a:pPr>
            <a:r>
              <a:rPr lang="en-US" dirty="0"/>
              <a:t>   Ability of the intervention to make a real improvement and to characterize the University in a clear development strategy. </a:t>
            </a:r>
            <a:endParaRPr lang="it-IT" dirty="0"/>
          </a:p>
        </p:txBody>
      </p:sp>
    </p:spTree>
    <p:extLst>
      <p:ext uri="{BB962C8B-B14F-4D97-AF65-F5344CB8AC3E}">
        <p14:creationId xmlns:p14="http://schemas.microsoft.com/office/powerpoint/2010/main" val="1439092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827480" y="1844780"/>
            <a:ext cx="7489040" cy="4320600"/>
          </a:xfrm>
        </p:spPr>
        <p:txBody>
          <a:bodyPr>
            <a:normAutofit/>
          </a:bodyPr>
          <a:lstStyle/>
          <a:p>
            <a:pPr algn="just"/>
            <a:r>
              <a:rPr lang="en-US" dirty="0"/>
              <a:t>The evaluation committee recommends the admission to the financing of the actions proposed by each University. </a:t>
            </a:r>
          </a:p>
          <a:p>
            <a:pPr algn="just"/>
            <a:r>
              <a:rPr lang="en-US" dirty="0"/>
              <a:t>The admission to financing is arranged by Decree of the Minister.</a:t>
            </a:r>
          </a:p>
          <a:p>
            <a:pPr algn="just"/>
            <a:r>
              <a:rPr lang="en-US" dirty="0"/>
              <a:t>The results achieved by the implementation of the programs are subject to </a:t>
            </a:r>
            <a:r>
              <a:rPr lang="en-US" b="1" dirty="0"/>
              <a:t>annual monitoring </a:t>
            </a:r>
            <a:r>
              <a:rPr lang="en-US" dirty="0"/>
              <a:t>and </a:t>
            </a:r>
            <a:r>
              <a:rPr lang="en-US" b="1" dirty="0"/>
              <a:t>final</a:t>
            </a:r>
            <a:r>
              <a:rPr lang="en-US" dirty="0"/>
              <a:t> </a:t>
            </a:r>
            <a:r>
              <a:rPr lang="en-US" b="1" dirty="0"/>
              <a:t>evaluation at the end of the three-year </a:t>
            </a:r>
            <a:r>
              <a:rPr lang="en-US" dirty="0"/>
              <a:t>period on the basis of the indicators reported for each objective and relative targets proposed by the Universities (when presenting the programs).</a:t>
            </a:r>
          </a:p>
          <a:p>
            <a:pPr algn="just"/>
            <a:r>
              <a:rPr lang="en-US" dirty="0"/>
              <a:t>The admission to funding of the University programs determines:</a:t>
            </a:r>
          </a:p>
          <a:p>
            <a:pPr marL="285750" indent="-285750" algn="just">
              <a:buFont typeface="Wingdings" panose="05000000000000000000" pitchFamily="2" charset="2"/>
              <a:buChar char="Ø"/>
            </a:pPr>
            <a:r>
              <a:rPr lang="en-US" dirty="0"/>
              <a:t>The provisional allocation to each University of the entire amount for the three-year period;</a:t>
            </a:r>
          </a:p>
          <a:p>
            <a:pPr marL="285750" indent="-285750" algn="just">
              <a:buFont typeface="Wingdings" panose="05000000000000000000" pitchFamily="2" charset="2"/>
              <a:buChar char="Ø"/>
            </a:pPr>
            <a:r>
              <a:rPr lang="en-US" dirty="0"/>
              <a:t>The definitive assignment of the amount in the event of achievement of the targets at the end of the three-year period, </a:t>
            </a:r>
            <a:r>
              <a:rPr lang="en-US" b="1" u="sng" dirty="0"/>
              <a:t>or</a:t>
            </a:r>
            <a:r>
              <a:rPr lang="en-US" dirty="0"/>
              <a:t> the recovery, from the Financing Fund (FFO), of a part of the amount, in proportion to the deviation from the targets. </a:t>
            </a:r>
            <a:endParaRPr lang="it-IT" dirty="0"/>
          </a:p>
        </p:txBody>
      </p:sp>
    </p:spTree>
    <p:extLst>
      <p:ext uri="{BB962C8B-B14F-4D97-AF65-F5344CB8AC3E}">
        <p14:creationId xmlns:p14="http://schemas.microsoft.com/office/powerpoint/2010/main" val="1439690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1143000" y="2492870"/>
            <a:ext cx="6858000" cy="3672510"/>
          </a:xfrm>
        </p:spPr>
        <p:txBody>
          <a:bodyPr>
            <a:normAutofit fontScale="92500" lnSpcReduction="10000"/>
          </a:bodyPr>
          <a:lstStyle/>
          <a:p>
            <a:pPr algn="just"/>
            <a:r>
              <a:rPr lang="en-US" dirty="0"/>
              <a:t>RESULT LEVELS.</a:t>
            </a:r>
          </a:p>
          <a:p>
            <a:pPr algn="just"/>
            <a:r>
              <a:rPr lang="en-US" dirty="0"/>
              <a:t>It is taken into consideration percentage weight of each indicator considered with respect to the whole university system.</a:t>
            </a:r>
          </a:p>
          <a:p>
            <a:pPr algn="just"/>
            <a:endParaRPr lang="en-US" dirty="0"/>
          </a:p>
          <a:p>
            <a:pPr algn="just"/>
            <a:r>
              <a:rPr lang="en-US" dirty="0"/>
              <a:t>IMPROVEMENTS OF RESULT.</a:t>
            </a:r>
          </a:p>
          <a:p>
            <a:pPr algn="just"/>
            <a:r>
              <a:rPr lang="en-US" dirty="0"/>
              <a:t>It is considered the difference of each indicator with respect to the value of the previous year. </a:t>
            </a:r>
          </a:p>
          <a:p>
            <a:pPr algn="just"/>
            <a:r>
              <a:rPr lang="en-US" dirty="0"/>
              <a:t>In order to obtain comparable to each other variations of different nature, each indicator is standardized :</a:t>
            </a:r>
          </a:p>
          <a:p>
            <a:pPr marL="342900" indent="-342900" algn="just">
              <a:buFont typeface="+mj-lt"/>
              <a:buAutoNum type="arabicPeriod"/>
            </a:pPr>
            <a:r>
              <a:rPr lang="en-US" dirty="0"/>
              <a:t>the standard deviation of the national average variability, is always equal to 1;</a:t>
            </a:r>
          </a:p>
          <a:p>
            <a:pPr marL="342900" indent="-342900" algn="just">
              <a:buFont typeface="+mj-lt"/>
              <a:buAutoNum type="arabicPeriod"/>
            </a:pPr>
            <a:r>
              <a:rPr lang="en-US" dirty="0"/>
              <a:t>the annual variability of the indicator, of the single University is in any case included in the interval [O; 0.5]. </a:t>
            </a:r>
          </a:p>
          <a:p>
            <a:pPr algn="just"/>
            <a:endParaRPr lang="en-US" dirty="0"/>
          </a:p>
        </p:txBody>
      </p:sp>
      <p:sp>
        <p:nvSpPr>
          <p:cNvPr id="2" name="Titolo 1"/>
          <p:cNvSpPr>
            <a:spLocks noGrp="1"/>
          </p:cNvSpPr>
          <p:nvPr>
            <p:ph type="ctrTitle"/>
          </p:nvPr>
        </p:nvSpPr>
        <p:spPr>
          <a:xfrm>
            <a:off x="1143000" y="836641"/>
            <a:ext cx="7245530" cy="1296179"/>
          </a:xfrm>
        </p:spPr>
        <p:txBody>
          <a:bodyPr>
            <a:normAutofit fontScale="90000"/>
          </a:bodyPr>
          <a:lstStyle/>
          <a:p>
            <a:pPr algn="l"/>
            <a:r>
              <a:rPr lang="it-IT" dirty="0" err="1"/>
              <a:t>Indicators</a:t>
            </a:r>
            <a:r>
              <a:rPr lang="it-IT" dirty="0"/>
              <a:t> of </a:t>
            </a:r>
            <a:r>
              <a:rPr lang="it-IT" dirty="0" err="1"/>
              <a:t>ministerial</a:t>
            </a:r>
            <a:r>
              <a:rPr lang="it-IT" dirty="0"/>
              <a:t> </a:t>
            </a:r>
            <a:r>
              <a:rPr lang="it-IT" dirty="0" err="1"/>
              <a:t>objectives</a:t>
            </a:r>
            <a:endParaRPr lang="it-IT" dirty="0"/>
          </a:p>
        </p:txBody>
      </p:sp>
    </p:spTree>
    <p:extLst>
      <p:ext uri="{BB962C8B-B14F-4D97-AF65-F5344CB8AC3E}">
        <p14:creationId xmlns:p14="http://schemas.microsoft.com/office/powerpoint/2010/main" val="3466842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1131686" y="1700760"/>
            <a:ext cx="6858000" cy="4752660"/>
          </a:xfrm>
        </p:spPr>
        <p:txBody>
          <a:bodyPr>
            <a:noAutofit/>
          </a:bodyPr>
          <a:lstStyle/>
          <a:p>
            <a:pPr algn="just"/>
            <a:r>
              <a:rPr lang="en-US" dirty="0"/>
              <a:t>Reference indicators for the evaluation of results relating to the Objective </a:t>
            </a:r>
            <a:r>
              <a:rPr lang="en-US" b="1" dirty="0">
                <a:latin typeface="Calibri" panose="020F0502020204030204" pitchFamily="34" charset="0"/>
              </a:rPr>
              <a:t>D. Internationalization:</a:t>
            </a:r>
            <a:endParaRPr lang="en-US" b="1" dirty="0"/>
          </a:p>
          <a:p>
            <a:pPr algn="just"/>
            <a:r>
              <a:rPr lang="en-US" dirty="0"/>
              <a:t>a) Proportion of credits earned abroad by students of the university;</a:t>
            </a:r>
          </a:p>
          <a:p>
            <a:pPr algn="just"/>
            <a:r>
              <a:rPr lang="en-US" dirty="0"/>
              <a:t>b) Proportion of PhDs who have spent, at least, 3 months abroad;</a:t>
            </a:r>
          </a:p>
          <a:p>
            <a:pPr algn="just"/>
            <a:r>
              <a:rPr lang="en-US" dirty="0"/>
              <a:t>c) Proportion of students enrolled in the first year of PhD courses who have obtained the title of access abroad;</a:t>
            </a:r>
          </a:p>
          <a:p>
            <a:pPr algn="just"/>
            <a:r>
              <a:rPr lang="en-US" dirty="0"/>
              <a:t>d) Proportion of graduates within the normal duration of the courses that have acquired 12 ECTS abroad during their university career;</a:t>
            </a:r>
          </a:p>
          <a:p>
            <a:pPr algn="just"/>
            <a:r>
              <a:rPr lang="en-US" dirty="0"/>
              <a:t>e) Number of study courses in which at least 20% of students have acquired at least 12 ECTS abroad in course of their university career;</a:t>
            </a:r>
          </a:p>
          <a:p>
            <a:pPr algn="just"/>
            <a:r>
              <a:rPr lang="en-US" dirty="0"/>
              <a:t>f) Proportion of students enrolled in the first year of bachelor's and master's courses who have obtained the qualification abroad;</a:t>
            </a:r>
          </a:p>
          <a:p>
            <a:pPr algn="just"/>
            <a:r>
              <a:rPr lang="en-US" dirty="0"/>
              <a:t>g) Number of "international" Degree Programs pursuant to Ministerial Decree of 7 January 2019, n. 6;</a:t>
            </a:r>
          </a:p>
          <a:p>
            <a:pPr algn="just"/>
            <a:r>
              <a:rPr lang="en-US" dirty="0"/>
              <a:t>h) Direct calls to scholars from abroad.</a:t>
            </a:r>
            <a:endParaRPr lang="it-IT" dirty="0"/>
          </a:p>
        </p:txBody>
      </p:sp>
      <p:sp>
        <p:nvSpPr>
          <p:cNvPr id="2" name="Titolo 1"/>
          <p:cNvSpPr>
            <a:spLocks noGrp="1"/>
          </p:cNvSpPr>
          <p:nvPr>
            <p:ph type="ctrTitle"/>
          </p:nvPr>
        </p:nvSpPr>
        <p:spPr>
          <a:xfrm>
            <a:off x="1143000" y="836641"/>
            <a:ext cx="7245530" cy="576079"/>
          </a:xfrm>
        </p:spPr>
        <p:txBody>
          <a:bodyPr>
            <a:normAutofit fontScale="90000"/>
          </a:bodyPr>
          <a:lstStyle/>
          <a:p>
            <a:pPr algn="l"/>
            <a:r>
              <a:rPr lang="it-IT" dirty="0" err="1"/>
              <a:t>Indicators</a:t>
            </a:r>
            <a:r>
              <a:rPr lang="it-IT" dirty="0"/>
              <a:t> for </a:t>
            </a:r>
            <a:r>
              <a:rPr lang="it-IT" dirty="0" err="1"/>
              <a:t>Internationalization</a:t>
            </a:r>
            <a:endParaRPr lang="it-IT" dirty="0"/>
          </a:p>
        </p:txBody>
      </p:sp>
    </p:spTree>
    <p:extLst>
      <p:ext uri="{BB962C8B-B14F-4D97-AF65-F5344CB8AC3E}">
        <p14:creationId xmlns:p14="http://schemas.microsoft.com/office/powerpoint/2010/main" val="35068100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971500" y="1700760"/>
            <a:ext cx="7128990" cy="4752660"/>
          </a:xfrm>
        </p:spPr>
        <p:txBody>
          <a:bodyPr>
            <a:noAutofit/>
          </a:bodyPr>
          <a:lstStyle/>
          <a:p>
            <a:pPr algn="just"/>
            <a:r>
              <a:rPr lang="en-US" dirty="0"/>
              <a:t>Reference indicators for the evaluation of results relating to the Objective </a:t>
            </a:r>
            <a:r>
              <a:rPr lang="en-US" b="1" dirty="0"/>
              <a:t>B - RESEARCH, TECHNOLOGICAL AND KNOWLEDGE TRANSFER </a:t>
            </a:r>
            <a:r>
              <a:rPr lang="en-US" b="1" dirty="0">
                <a:latin typeface="Calibri" panose="020F0502020204030204" pitchFamily="34" charset="0"/>
              </a:rPr>
              <a:t>:</a:t>
            </a:r>
          </a:p>
          <a:p>
            <a:pPr marL="342900" indent="-342900" algn="just">
              <a:buAutoNum type="alphaLcParenR"/>
            </a:pPr>
            <a:r>
              <a:rPr lang="en-US" dirty="0"/>
              <a:t>Proportion of students enrolled in the first year of PhD courses with scholarship to the total number of teachers </a:t>
            </a:r>
          </a:p>
          <a:p>
            <a:pPr marL="342900" indent="-342900" algn="just">
              <a:buAutoNum type="alphaLcParenR"/>
            </a:pPr>
            <a:r>
              <a:rPr lang="en-US" dirty="0"/>
              <a:t>Proportion of </a:t>
            </a:r>
            <a:r>
              <a:rPr lang="en-US" b="1" dirty="0"/>
              <a:t>income from research</a:t>
            </a:r>
            <a:r>
              <a:rPr lang="en-US" dirty="0"/>
              <a:t>, technology transfer and competitive financing on the total income; </a:t>
            </a:r>
          </a:p>
          <a:p>
            <a:pPr marL="342900" indent="-342900" algn="just">
              <a:buAutoNum type="alphaLcParenR"/>
            </a:pPr>
            <a:r>
              <a:rPr lang="en-US" dirty="0"/>
              <a:t>Proportion of students enrolled in the first year of a PhD course in the reference year from another Region </a:t>
            </a:r>
            <a:r>
              <a:rPr lang="en-US" b="1" dirty="0"/>
              <a:t>or from abroad</a:t>
            </a:r>
            <a:r>
              <a:rPr lang="en-US" dirty="0"/>
              <a:t>; </a:t>
            </a:r>
          </a:p>
          <a:p>
            <a:pPr marL="342900" indent="-342900" algn="just">
              <a:buAutoNum type="alphaLcParenR"/>
            </a:pPr>
            <a:r>
              <a:rPr lang="en-US" dirty="0"/>
              <a:t>Number of projects relating to ministerial or </a:t>
            </a:r>
            <a:r>
              <a:rPr lang="en-US" b="1" dirty="0"/>
              <a:t>European Union calls </a:t>
            </a:r>
            <a:r>
              <a:rPr lang="en-US" dirty="0"/>
              <a:t>for which the university is the winner out of the total number of teachers;</a:t>
            </a:r>
          </a:p>
          <a:p>
            <a:pPr marL="342900" indent="-342900" algn="just">
              <a:buAutoNum type="alphaLcParenR"/>
            </a:pPr>
            <a:r>
              <a:rPr lang="en-US" dirty="0"/>
              <a:t>University spin off number;</a:t>
            </a:r>
          </a:p>
          <a:p>
            <a:pPr marL="342900" indent="-342900" algn="just">
              <a:buAutoNum type="alphaLcParenR"/>
            </a:pPr>
            <a:r>
              <a:rPr lang="en-US" dirty="0"/>
              <a:t>Proportion of patents registered and approved at national and </a:t>
            </a:r>
            <a:r>
              <a:rPr lang="en-US" b="1" dirty="0"/>
              <a:t>European offices </a:t>
            </a:r>
            <a:r>
              <a:rPr lang="en-US" dirty="0"/>
              <a:t>compared to the number of teachers </a:t>
            </a:r>
          </a:p>
          <a:p>
            <a:pPr marL="342900" indent="-342900" algn="just">
              <a:buAutoNum type="alphaLcParenR"/>
            </a:pPr>
            <a:r>
              <a:rPr lang="en-US" dirty="0"/>
              <a:t> Proportion of knowledge transfer activities compared to the number of teachers </a:t>
            </a:r>
          </a:p>
        </p:txBody>
      </p:sp>
      <p:sp>
        <p:nvSpPr>
          <p:cNvPr id="2" name="Titolo 1"/>
          <p:cNvSpPr>
            <a:spLocks noGrp="1"/>
          </p:cNvSpPr>
          <p:nvPr>
            <p:ph type="ctrTitle"/>
          </p:nvPr>
        </p:nvSpPr>
        <p:spPr>
          <a:xfrm>
            <a:off x="1143000" y="836641"/>
            <a:ext cx="7245530" cy="576079"/>
          </a:xfrm>
        </p:spPr>
        <p:txBody>
          <a:bodyPr>
            <a:normAutofit fontScale="90000"/>
          </a:bodyPr>
          <a:lstStyle/>
          <a:p>
            <a:pPr algn="l"/>
            <a:r>
              <a:rPr lang="it-IT" dirty="0" err="1"/>
              <a:t>Indicators</a:t>
            </a:r>
            <a:r>
              <a:rPr lang="it-IT" dirty="0"/>
              <a:t> for </a:t>
            </a:r>
            <a:r>
              <a:rPr lang="it-IT" dirty="0" err="1"/>
              <a:t>Internationalization</a:t>
            </a:r>
            <a:endParaRPr lang="it-IT" dirty="0"/>
          </a:p>
        </p:txBody>
      </p:sp>
    </p:spTree>
    <p:extLst>
      <p:ext uri="{BB962C8B-B14F-4D97-AF65-F5344CB8AC3E}">
        <p14:creationId xmlns:p14="http://schemas.microsoft.com/office/powerpoint/2010/main" val="92998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2" name="Titolo 1"/>
          <p:cNvSpPr>
            <a:spLocks noGrp="1"/>
          </p:cNvSpPr>
          <p:nvPr>
            <p:ph type="ctrTitle"/>
          </p:nvPr>
        </p:nvSpPr>
        <p:spPr>
          <a:xfrm>
            <a:off x="1979640" y="836641"/>
            <a:ext cx="6021360" cy="701309"/>
          </a:xfrm>
        </p:spPr>
        <p:txBody>
          <a:bodyPr>
            <a:normAutofit fontScale="90000"/>
          </a:bodyPr>
          <a:lstStyle/>
          <a:p>
            <a:pPr algn="l"/>
            <a:r>
              <a:rPr lang="it-IT" dirty="0"/>
              <a:t>UNIGE Report on </a:t>
            </a:r>
            <a:r>
              <a:rPr lang="it-IT" dirty="0" err="1"/>
              <a:t>results</a:t>
            </a:r>
            <a:br>
              <a:rPr lang="it-IT" dirty="0"/>
            </a:br>
            <a:r>
              <a:rPr lang="it-IT" dirty="0" err="1"/>
              <a:t>following</a:t>
            </a:r>
            <a:r>
              <a:rPr lang="it-IT" dirty="0"/>
              <a:t> the National </a:t>
            </a:r>
            <a:r>
              <a:rPr lang="it-IT" dirty="0" err="1"/>
              <a:t>plan</a:t>
            </a:r>
            <a:endParaRPr lang="it-IT" dirty="0"/>
          </a:p>
        </p:txBody>
      </p:sp>
      <p:graphicFrame>
        <p:nvGraphicFramePr>
          <p:cNvPr id="5" name="Tabella 4"/>
          <p:cNvGraphicFramePr>
            <a:graphicFrameLocks noGrp="1"/>
          </p:cNvGraphicFramePr>
          <p:nvPr>
            <p:extLst>
              <p:ext uri="{D42A27DB-BD31-4B8C-83A1-F6EECF244321}">
                <p14:modId xmlns:p14="http://schemas.microsoft.com/office/powerpoint/2010/main" val="1088464481"/>
              </p:ext>
            </p:extLst>
          </p:nvPr>
        </p:nvGraphicFramePr>
        <p:xfrm>
          <a:off x="1130249" y="1955138"/>
          <a:ext cx="6720510" cy="4244340"/>
        </p:xfrm>
        <a:graphic>
          <a:graphicData uri="http://schemas.openxmlformats.org/drawingml/2006/table">
            <a:tbl>
              <a:tblPr firstRow="1" bandRow="1">
                <a:tableStyleId>{5C22544A-7EE6-4342-B048-85BDC9FD1C3A}</a:tableStyleId>
              </a:tblPr>
              <a:tblGrid>
                <a:gridCol w="1944270">
                  <a:extLst>
                    <a:ext uri="{9D8B030D-6E8A-4147-A177-3AD203B41FA5}">
                      <a16:colId xmlns:a16="http://schemas.microsoft.com/office/drawing/2014/main" val="3546618037"/>
                    </a:ext>
                  </a:extLst>
                </a:gridCol>
                <a:gridCol w="1368190">
                  <a:extLst>
                    <a:ext uri="{9D8B030D-6E8A-4147-A177-3AD203B41FA5}">
                      <a16:colId xmlns:a16="http://schemas.microsoft.com/office/drawing/2014/main" val="1609342226"/>
                    </a:ext>
                  </a:extLst>
                </a:gridCol>
                <a:gridCol w="1296180">
                  <a:extLst>
                    <a:ext uri="{9D8B030D-6E8A-4147-A177-3AD203B41FA5}">
                      <a16:colId xmlns:a16="http://schemas.microsoft.com/office/drawing/2014/main" val="2057415304"/>
                    </a:ext>
                  </a:extLst>
                </a:gridCol>
                <a:gridCol w="1296180">
                  <a:extLst>
                    <a:ext uri="{9D8B030D-6E8A-4147-A177-3AD203B41FA5}">
                      <a16:colId xmlns:a16="http://schemas.microsoft.com/office/drawing/2014/main" val="2080676640"/>
                    </a:ext>
                  </a:extLst>
                </a:gridCol>
                <a:gridCol w="815690">
                  <a:extLst>
                    <a:ext uri="{9D8B030D-6E8A-4147-A177-3AD203B41FA5}">
                      <a16:colId xmlns:a16="http://schemas.microsoft.com/office/drawing/2014/main" val="4292441370"/>
                    </a:ext>
                  </a:extLst>
                </a:gridCol>
              </a:tblGrid>
              <a:tr h="370840">
                <a:tc>
                  <a:txBody>
                    <a:bodyPr/>
                    <a:lstStyle/>
                    <a:p>
                      <a:pPr algn="ctr"/>
                      <a:r>
                        <a:rPr lang="it-IT" dirty="0"/>
                        <a:t>UNIGE</a:t>
                      </a:r>
                    </a:p>
                  </a:txBody>
                  <a:tcPr/>
                </a:tc>
                <a:tc>
                  <a:txBody>
                    <a:bodyPr/>
                    <a:lstStyle/>
                    <a:p>
                      <a:r>
                        <a:rPr lang="en-US" dirty="0" err="1"/>
                        <a:t>a.a</a:t>
                      </a:r>
                      <a:r>
                        <a:rPr lang="en-US" dirty="0"/>
                        <a:t>. 2015/2016</a:t>
                      </a:r>
                      <a:endParaRPr lang="it-IT" dirty="0"/>
                    </a:p>
                  </a:txBody>
                  <a:tcPr/>
                </a:tc>
                <a:tc>
                  <a:txBody>
                    <a:bodyPr/>
                    <a:lstStyle/>
                    <a:p>
                      <a:r>
                        <a:rPr lang="en-US" dirty="0" err="1"/>
                        <a:t>a.a</a:t>
                      </a:r>
                      <a:r>
                        <a:rPr lang="en-US" dirty="0"/>
                        <a:t>. 2016/2017 </a:t>
                      </a:r>
                      <a:endParaRPr lang="it-IT" dirty="0"/>
                    </a:p>
                  </a:txBody>
                  <a:tcPr/>
                </a:tc>
                <a:tc>
                  <a:txBody>
                    <a:bodyPr/>
                    <a:lstStyle/>
                    <a:p>
                      <a:r>
                        <a:rPr lang="en-US" dirty="0" err="1"/>
                        <a:t>a.a</a:t>
                      </a:r>
                      <a:r>
                        <a:rPr lang="en-US" dirty="0"/>
                        <a:t>. 2017/2018</a:t>
                      </a:r>
                      <a:endParaRPr lang="it-IT" dirty="0"/>
                    </a:p>
                  </a:txBody>
                  <a:tcPr/>
                </a:tc>
                <a:tc>
                  <a:txBody>
                    <a:bodyPr/>
                    <a:lstStyle/>
                    <a:p>
                      <a:r>
                        <a:rPr lang="en-US" dirty="0"/>
                        <a:t>TREND</a:t>
                      </a:r>
                      <a:endParaRPr lang="it-IT" dirty="0"/>
                    </a:p>
                  </a:txBody>
                  <a:tcPr/>
                </a:tc>
                <a:extLst>
                  <a:ext uri="{0D108BD9-81ED-4DB2-BD59-A6C34878D82A}">
                    <a16:rowId xmlns:a16="http://schemas.microsoft.com/office/drawing/2014/main" val="286560598"/>
                  </a:ext>
                </a:extLst>
              </a:tr>
              <a:tr h="370840">
                <a:tc>
                  <a:txBody>
                    <a:bodyPr/>
                    <a:lstStyle/>
                    <a:p>
                      <a:r>
                        <a:rPr lang="en-US" dirty="0"/>
                        <a:t>Proportion between foreign students and total students</a:t>
                      </a:r>
                      <a:endParaRPr lang="it-IT" dirty="0"/>
                    </a:p>
                  </a:txBody>
                  <a:tcPr/>
                </a:tc>
                <a:tc>
                  <a:txBody>
                    <a:bodyPr/>
                    <a:lstStyle/>
                    <a:p>
                      <a:pPr algn="ctr"/>
                      <a:r>
                        <a:rPr lang="it-IT" dirty="0"/>
                        <a:t>8,57%</a:t>
                      </a:r>
                    </a:p>
                  </a:txBody>
                  <a:tcPr anchor="ctr"/>
                </a:tc>
                <a:tc>
                  <a:txBody>
                    <a:bodyPr/>
                    <a:lstStyle/>
                    <a:p>
                      <a:pPr algn="ctr"/>
                      <a:r>
                        <a:rPr lang="it-IT" dirty="0"/>
                        <a:t>8,95%</a:t>
                      </a:r>
                    </a:p>
                  </a:txBody>
                  <a:tcPr anchor="ctr"/>
                </a:tc>
                <a:tc>
                  <a:txBody>
                    <a:bodyPr/>
                    <a:lstStyle/>
                    <a:p>
                      <a:pPr algn="ctr"/>
                      <a:r>
                        <a:rPr lang="it-IT" dirty="0"/>
                        <a:t>9,32%</a:t>
                      </a:r>
                    </a:p>
                  </a:txBody>
                  <a:tcPr anchor="ctr"/>
                </a:tc>
                <a:tc>
                  <a:txBody>
                    <a:bodyPr/>
                    <a:lstStyle/>
                    <a:p>
                      <a:endParaRPr lang="it-IT" dirty="0"/>
                    </a:p>
                  </a:txBody>
                  <a:tcPr/>
                </a:tc>
                <a:extLst>
                  <a:ext uri="{0D108BD9-81ED-4DB2-BD59-A6C34878D82A}">
                    <a16:rowId xmlns:a16="http://schemas.microsoft.com/office/drawing/2014/main" val="2499186414"/>
                  </a:ext>
                </a:extLst>
              </a:tr>
              <a:tr h="370840">
                <a:tc>
                  <a:txBody>
                    <a:bodyPr/>
                    <a:lstStyle/>
                    <a:p>
                      <a:r>
                        <a:rPr lang="en-US" dirty="0"/>
                        <a:t>Number of incoming Erasmus students</a:t>
                      </a:r>
                      <a:endParaRPr lang="it-IT" dirty="0"/>
                    </a:p>
                  </a:txBody>
                  <a:tcPr/>
                </a:tc>
                <a:tc>
                  <a:txBody>
                    <a:bodyPr/>
                    <a:lstStyle/>
                    <a:p>
                      <a:pPr algn="ctr"/>
                      <a:r>
                        <a:rPr lang="it-IT" dirty="0"/>
                        <a:t>360</a:t>
                      </a:r>
                    </a:p>
                  </a:txBody>
                  <a:tcPr anchor="ctr"/>
                </a:tc>
                <a:tc>
                  <a:txBody>
                    <a:bodyPr/>
                    <a:lstStyle/>
                    <a:p>
                      <a:pPr marL="0" marR="0" lvl="0" indent="0" algn="ctr" defTabSz="685823" rtl="0" eaLnBrk="1" fontAlgn="auto" latinLnBrk="0" hangingPunct="1">
                        <a:lnSpc>
                          <a:spcPct val="100000"/>
                        </a:lnSpc>
                        <a:spcBef>
                          <a:spcPts val="0"/>
                        </a:spcBef>
                        <a:spcAft>
                          <a:spcPts val="0"/>
                        </a:spcAft>
                        <a:buClrTx/>
                        <a:buSzTx/>
                        <a:buFontTx/>
                        <a:buNone/>
                        <a:tabLst/>
                        <a:defRPr/>
                      </a:pPr>
                      <a:r>
                        <a:rPr lang="it-IT" dirty="0"/>
                        <a:t>388</a:t>
                      </a:r>
                    </a:p>
                  </a:txBody>
                  <a:tcPr anchor="ctr"/>
                </a:tc>
                <a:tc>
                  <a:txBody>
                    <a:bodyPr/>
                    <a:lstStyle/>
                    <a:p>
                      <a:pPr marL="0" marR="0" lvl="0" indent="0" algn="ctr" defTabSz="685823" rtl="0" eaLnBrk="1" fontAlgn="auto" latinLnBrk="0" hangingPunct="1">
                        <a:lnSpc>
                          <a:spcPct val="100000"/>
                        </a:lnSpc>
                        <a:spcBef>
                          <a:spcPts val="0"/>
                        </a:spcBef>
                        <a:spcAft>
                          <a:spcPts val="0"/>
                        </a:spcAft>
                        <a:buClrTx/>
                        <a:buSzTx/>
                        <a:buFontTx/>
                        <a:buNone/>
                        <a:tabLst/>
                        <a:defRPr/>
                      </a:pPr>
                      <a:r>
                        <a:rPr lang="it-IT" dirty="0"/>
                        <a:t>394 </a:t>
                      </a:r>
                      <a:endParaRPr lang="it-IT" sz="1350" kern="1200" dirty="0">
                        <a:solidFill>
                          <a:schemeClr val="dk1"/>
                        </a:solidFill>
                        <a:latin typeface="+mn-lt"/>
                        <a:ea typeface="+mn-ea"/>
                        <a:cs typeface="+mn-cs"/>
                      </a:endParaRPr>
                    </a:p>
                  </a:txBody>
                  <a:tcPr anchor="ctr"/>
                </a:tc>
                <a:tc>
                  <a:txBody>
                    <a:bodyPr/>
                    <a:lstStyle/>
                    <a:p>
                      <a:endParaRPr lang="it-IT" dirty="0"/>
                    </a:p>
                  </a:txBody>
                  <a:tcPr/>
                </a:tc>
                <a:extLst>
                  <a:ext uri="{0D108BD9-81ED-4DB2-BD59-A6C34878D82A}">
                    <a16:rowId xmlns:a16="http://schemas.microsoft.com/office/drawing/2014/main" val="2295368953"/>
                  </a:ext>
                </a:extLst>
              </a:tr>
              <a:tr h="370840">
                <a:tc>
                  <a:txBody>
                    <a:bodyPr/>
                    <a:lstStyle/>
                    <a:p>
                      <a:r>
                        <a:rPr lang="en-US" dirty="0"/>
                        <a:t>Number of outgoing Erasmus students</a:t>
                      </a:r>
                      <a:endParaRPr lang="it-IT" dirty="0"/>
                    </a:p>
                  </a:txBody>
                  <a:tcPr/>
                </a:tc>
                <a:tc>
                  <a:txBody>
                    <a:bodyPr/>
                    <a:lstStyle/>
                    <a:p>
                      <a:pPr algn="ctr"/>
                      <a:r>
                        <a:rPr lang="it-IT" dirty="0"/>
                        <a:t>620</a:t>
                      </a:r>
                    </a:p>
                  </a:txBody>
                  <a:tcPr anchor="ctr"/>
                </a:tc>
                <a:tc>
                  <a:txBody>
                    <a:bodyPr/>
                    <a:lstStyle/>
                    <a:p>
                      <a:pPr marL="0" marR="0" lvl="0" indent="0" algn="ctr" defTabSz="685823" rtl="0" eaLnBrk="1" fontAlgn="auto" latinLnBrk="0" hangingPunct="1">
                        <a:lnSpc>
                          <a:spcPct val="100000"/>
                        </a:lnSpc>
                        <a:spcBef>
                          <a:spcPts val="0"/>
                        </a:spcBef>
                        <a:spcAft>
                          <a:spcPts val="0"/>
                        </a:spcAft>
                        <a:buClrTx/>
                        <a:buSzTx/>
                        <a:buFontTx/>
                        <a:buNone/>
                        <a:tabLst/>
                        <a:defRPr/>
                      </a:pPr>
                      <a:r>
                        <a:rPr lang="it-IT" dirty="0"/>
                        <a:t>657</a:t>
                      </a:r>
                    </a:p>
                  </a:txBody>
                  <a:tcPr anchor="ctr"/>
                </a:tc>
                <a:tc>
                  <a:txBody>
                    <a:bodyPr/>
                    <a:lstStyle/>
                    <a:p>
                      <a:pPr marL="0" marR="0" lvl="0" indent="0" algn="ctr" defTabSz="685823" rtl="0" eaLnBrk="1" fontAlgn="auto" latinLnBrk="0" hangingPunct="1">
                        <a:lnSpc>
                          <a:spcPct val="100000"/>
                        </a:lnSpc>
                        <a:spcBef>
                          <a:spcPts val="0"/>
                        </a:spcBef>
                        <a:spcAft>
                          <a:spcPts val="0"/>
                        </a:spcAft>
                        <a:buClrTx/>
                        <a:buSzTx/>
                        <a:buFontTx/>
                        <a:buNone/>
                        <a:tabLst/>
                        <a:defRPr/>
                      </a:pPr>
                      <a:r>
                        <a:rPr lang="it-IT" dirty="0"/>
                        <a:t>780 </a:t>
                      </a:r>
                    </a:p>
                  </a:txBody>
                  <a:tcPr anchor="ctr"/>
                </a:tc>
                <a:tc>
                  <a:txBody>
                    <a:bodyPr/>
                    <a:lstStyle/>
                    <a:p>
                      <a:endParaRPr lang="it-IT"/>
                    </a:p>
                  </a:txBody>
                  <a:tcPr/>
                </a:tc>
                <a:extLst>
                  <a:ext uri="{0D108BD9-81ED-4DB2-BD59-A6C34878D82A}">
                    <a16:rowId xmlns:a16="http://schemas.microsoft.com/office/drawing/2014/main" val="1401045653"/>
                  </a:ext>
                </a:extLst>
              </a:tr>
              <a:tr h="370840">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dirty="0"/>
                    </a:p>
                  </a:txBody>
                  <a:tcPr/>
                </a:tc>
                <a:extLst>
                  <a:ext uri="{0D108BD9-81ED-4DB2-BD59-A6C34878D82A}">
                    <a16:rowId xmlns:a16="http://schemas.microsoft.com/office/drawing/2014/main" val="2754623650"/>
                  </a:ext>
                </a:extLst>
              </a:tr>
              <a:tr h="370840">
                <a:tc>
                  <a:txBody>
                    <a:bodyPr/>
                    <a:lstStyle/>
                    <a:p>
                      <a:pPr marL="0" algn="l" defTabSz="685823" rtl="0" eaLnBrk="1" latinLnBrk="0" hangingPunct="1"/>
                      <a:endParaRPr lang="it-IT" sz="1350" b="1" kern="1200" dirty="0">
                        <a:solidFill>
                          <a:schemeClr val="lt1"/>
                        </a:solidFill>
                        <a:latin typeface="+mn-lt"/>
                        <a:ea typeface="+mn-ea"/>
                        <a:cs typeface="+mn-cs"/>
                      </a:endParaRPr>
                    </a:p>
                  </a:txBody>
                  <a:tcPr>
                    <a:solidFill>
                      <a:schemeClr val="accent1"/>
                    </a:solidFill>
                  </a:tcPr>
                </a:tc>
                <a:tc>
                  <a:txBody>
                    <a:bodyPr/>
                    <a:lstStyle/>
                    <a:p>
                      <a:pPr marL="0" algn="l" defTabSz="685823" rtl="0" eaLnBrk="1" latinLnBrk="0" hangingPunct="1"/>
                      <a:r>
                        <a:rPr lang="en-US" sz="1350" b="1" kern="1200" dirty="0" err="1">
                          <a:solidFill>
                            <a:schemeClr val="lt1"/>
                          </a:solidFill>
                          <a:latin typeface="+mn-lt"/>
                          <a:ea typeface="+mn-ea"/>
                          <a:cs typeface="+mn-cs"/>
                        </a:rPr>
                        <a:t>a.a</a:t>
                      </a:r>
                      <a:r>
                        <a:rPr lang="en-US" sz="1350" b="1" kern="1200" dirty="0">
                          <a:solidFill>
                            <a:schemeClr val="lt1"/>
                          </a:solidFill>
                          <a:latin typeface="+mn-lt"/>
                          <a:ea typeface="+mn-ea"/>
                          <a:cs typeface="+mn-cs"/>
                        </a:rPr>
                        <a:t>. 2015/2016</a:t>
                      </a:r>
                      <a:endParaRPr lang="it-IT" sz="1350" b="1" kern="1200" dirty="0">
                        <a:solidFill>
                          <a:schemeClr val="lt1"/>
                        </a:solidFill>
                        <a:latin typeface="+mn-lt"/>
                        <a:ea typeface="+mn-ea"/>
                        <a:cs typeface="+mn-cs"/>
                      </a:endParaRPr>
                    </a:p>
                  </a:txBody>
                  <a:tcPr>
                    <a:solidFill>
                      <a:schemeClr val="accent1"/>
                    </a:solidFill>
                  </a:tcPr>
                </a:tc>
                <a:tc>
                  <a:txBody>
                    <a:bodyPr/>
                    <a:lstStyle/>
                    <a:p>
                      <a:pPr marL="0" algn="l" defTabSz="685823" rtl="0" eaLnBrk="1" latinLnBrk="0" hangingPunct="1"/>
                      <a:r>
                        <a:rPr lang="en-US" sz="1350" b="1" kern="1200" dirty="0" err="1">
                          <a:solidFill>
                            <a:schemeClr val="lt1"/>
                          </a:solidFill>
                          <a:latin typeface="+mn-lt"/>
                          <a:ea typeface="+mn-ea"/>
                          <a:cs typeface="+mn-cs"/>
                        </a:rPr>
                        <a:t>a.a</a:t>
                      </a:r>
                      <a:r>
                        <a:rPr lang="en-US" sz="1350" b="1" kern="1200" dirty="0">
                          <a:solidFill>
                            <a:schemeClr val="lt1"/>
                          </a:solidFill>
                          <a:latin typeface="+mn-lt"/>
                          <a:ea typeface="+mn-ea"/>
                          <a:cs typeface="+mn-cs"/>
                        </a:rPr>
                        <a:t>. 2016/2017 </a:t>
                      </a:r>
                      <a:endParaRPr lang="it-IT" sz="1350" b="1" kern="1200" dirty="0">
                        <a:solidFill>
                          <a:schemeClr val="lt1"/>
                        </a:solidFill>
                        <a:latin typeface="+mn-lt"/>
                        <a:ea typeface="+mn-ea"/>
                        <a:cs typeface="+mn-cs"/>
                      </a:endParaRPr>
                    </a:p>
                  </a:txBody>
                  <a:tcPr>
                    <a:solidFill>
                      <a:schemeClr val="accent1"/>
                    </a:solidFill>
                  </a:tcPr>
                </a:tc>
                <a:tc>
                  <a:txBody>
                    <a:bodyPr/>
                    <a:lstStyle/>
                    <a:p>
                      <a:pPr marL="0" algn="l" defTabSz="685823" rtl="0" eaLnBrk="1" latinLnBrk="0" hangingPunct="1"/>
                      <a:r>
                        <a:rPr lang="en-US" sz="1350" b="1" kern="1200" dirty="0" err="1">
                          <a:solidFill>
                            <a:schemeClr val="lt1"/>
                          </a:solidFill>
                          <a:latin typeface="+mn-lt"/>
                          <a:ea typeface="+mn-ea"/>
                          <a:cs typeface="+mn-cs"/>
                        </a:rPr>
                        <a:t>a.a</a:t>
                      </a:r>
                      <a:r>
                        <a:rPr lang="en-US" sz="1350" b="1" kern="1200" dirty="0">
                          <a:solidFill>
                            <a:schemeClr val="lt1"/>
                          </a:solidFill>
                          <a:latin typeface="+mn-lt"/>
                          <a:ea typeface="+mn-ea"/>
                          <a:cs typeface="+mn-cs"/>
                        </a:rPr>
                        <a:t>. 2017/2018</a:t>
                      </a:r>
                      <a:endParaRPr lang="it-IT" sz="1350" b="1" kern="1200" dirty="0">
                        <a:solidFill>
                          <a:schemeClr val="lt1"/>
                        </a:solidFill>
                        <a:latin typeface="+mn-lt"/>
                        <a:ea typeface="+mn-ea"/>
                        <a:cs typeface="+mn-cs"/>
                      </a:endParaRPr>
                    </a:p>
                  </a:txBody>
                  <a:tcPr>
                    <a:solidFill>
                      <a:schemeClr val="accent1"/>
                    </a:solidFill>
                  </a:tcPr>
                </a:tc>
                <a:tc>
                  <a:txBody>
                    <a:bodyPr/>
                    <a:lstStyle/>
                    <a:p>
                      <a:pPr marL="0" algn="l" defTabSz="685823" rtl="0" eaLnBrk="1" latinLnBrk="0" hangingPunct="1"/>
                      <a:r>
                        <a:rPr lang="en-US" sz="1350" b="1" kern="1200" dirty="0">
                          <a:solidFill>
                            <a:schemeClr val="lt1"/>
                          </a:solidFill>
                          <a:latin typeface="+mn-lt"/>
                          <a:ea typeface="+mn-ea"/>
                          <a:cs typeface="+mn-cs"/>
                        </a:rPr>
                        <a:t>TREND</a:t>
                      </a:r>
                      <a:endParaRPr lang="it-IT" sz="1350" b="1" kern="1200" dirty="0">
                        <a:solidFill>
                          <a:schemeClr val="lt1"/>
                        </a:solidFill>
                        <a:latin typeface="+mn-lt"/>
                        <a:ea typeface="+mn-ea"/>
                        <a:cs typeface="+mn-cs"/>
                      </a:endParaRPr>
                    </a:p>
                  </a:txBody>
                  <a:tcPr>
                    <a:solidFill>
                      <a:schemeClr val="accent1"/>
                    </a:solidFill>
                  </a:tcPr>
                </a:tc>
                <a:extLst>
                  <a:ext uri="{0D108BD9-81ED-4DB2-BD59-A6C34878D82A}">
                    <a16:rowId xmlns:a16="http://schemas.microsoft.com/office/drawing/2014/main" val="3775085548"/>
                  </a:ext>
                </a:extLst>
              </a:tr>
              <a:tr h="370840">
                <a:tc>
                  <a:txBody>
                    <a:bodyPr/>
                    <a:lstStyle/>
                    <a:p>
                      <a:endParaRPr lang="it-IT" dirty="0"/>
                    </a:p>
                    <a:p>
                      <a:r>
                        <a:rPr lang="it-IT" dirty="0"/>
                        <a:t>ECTS </a:t>
                      </a:r>
                      <a:r>
                        <a:rPr lang="it-IT" dirty="0" err="1"/>
                        <a:t>earned</a:t>
                      </a:r>
                      <a:r>
                        <a:rPr lang="it-IT" dirty="0"/>
                        <a:t> </a:t>
                      </a:r>
                      <a:r>
                        <a:rPr lang="it-IT" dirty="0" err="1"/>
                        <a:t>abroad</a:t>
                      </a:r>
                      <a:endParaRPr lang="it-IT" dirty="0"/>
                    </a:p>
                    <a:p>
                      <a:endParaRPr lang="it-IT" dirty="0"/>
                    </a:p>
                  </a:txBody>
                  <a:tcPr/>
                </a:tc>
                <a:tc>
                  <a:txBody>
                    <a:bodyPr/>
                    <a:lstStyle/>
                    <a:p>
                      <a:pPr marL="0" algn="ctr" defTabSz="685823" rtl="0" eaLnBrk="1" latinLnBrk="0" hangingPunct="1"/>
                      <a:r>
                        <a:rPr lang="it-IT" sz="1350" kern="1200" dirty="0">
                          <a:solidFill>
                            <a:schemeClr val="dk1"/>
                          </a:solidFill>
                          <a:latin typeface="+mn-lt"/>
                          <a:ea typeface="+mn-ea"/>
                          <a:cs typeface="+mn-cs"/>
                        </a:rPr>
                        <a:t>12.606</a:t>
                      </a:r>
                    </a:p>
                  </a:txBody>
                  <a:tcPr anchor="ctr"/>
                </a:tc>
                <a:tc>
                  <a:txBody>
                    <a:bodyPr/>
                    <a:lstStyle/>
                    <a:p>
                      <a:pPr marL="0" marR="0" lvl="0" indent="0" algn="ctr" defTabSz="685823" rtl="0" eaLnBrk="1" fontAlgn="auto" latinLnBrk="0" hangingPunct="1">
                        <a:lnSpc>
                          <a:spcPct val="100000"/>
                        </a:lnSpc>
                        <a:spcBef>
                          <a:spcPts val="0"/>
                        </a:spcBef>
                        <a:spcAft>
                          <a:spcPts val="0"/>
                        </a:spcAft>
                        <a:buClrTx/>
                        <a:buSzTx/>
                        <a:buFontTx/>
                        <a:buNone/>
                        <a:tabLst/>
                        <a:defRPr/>
                      </a:pPr>
                      <a:r>
                        <a:rPr lang="it-IT" sz="1350" kern="1200" dirty="0">
                          <a:solidFill>
                            <a:schemeClr val="dk1"/>
                          </a:solidFill>
                          <a:latin typeface="+mn-lt"/>
                          <a:ea typeface="+mn-ea"/>
                          <a:cs typeface="+mn-cs"/>
                        </a:rPr>
                        <a:t>16.091</a:t>
                      </a:r>
                    </a:p>
                  </a:txBody>
                  <a:tcPr anchor="ctr"/>
                </a:tc>
                <a:tc>
                  <a:txBody>
                    <a:bodyPr/>
                    <a:lstStyle/>
                    <a:p>
                      <a:pPr marL="0" marR="0" lvl="0" indent="0" algn="ctr" defTabSz="685823" rtl="0" eaLnBrk="1" fontAlgn="auto" latinLnBrk="0" hangingPunct="1">
                        <a:lnSpc>
                          <a:spcPct val="100000"/>
                        </a:lnSpc>
                        <a:spcBef>
                          <a:spcPts val="0"/>
                        </a:spcBef>
                        <a:spcAft>
                          <a:spcPts val="0"/>
                        </a:spcAft>
                        <a:buClrTx/>
                        <a:buSzTx/>
                        <a:buFontTx/>
                        <a:buNone/>
                        <a:tabLst/>
                        <a:defRPr/>
                      </a:pPr>
                      <a:r>
                        <a:rPr lang="it-IT" sz="1350" kern="1200" dirty="0">
                          <a:solidFill>
                            <a:schemeClr val="dk1"/>
                          </a:solidFill>
                          <a:latin typeface="+mn-lt"/>
                          <a:ea typeface="+mn-ea"/>
                          <a:cs typeface="+mn-cs"/>
                        </a:rPr>
                        <a:t>15.642 </a:t>
                      </a:r>
                    </a:p>
                  </a:txBody>
                  <a:tcPr anchor="ctr"/>
                </a:tc>
                <a:tc>
                  <a:txBody>
                    <a:bodyPr/>
                    <a:lstStyle/>
                    <a:p>
                      <a:endParaRPr lang="it-IT" dirty="0"/>
                    </a:p>
                  </a:txBody>
                  <a:tcPr/>
                </a:tc>
                <a:extLst>
                  <a:ext uri="{0D108BD9-81ED-4DB2-BD59-A6C34878D82A}">
                    <a16:rowId xmlns:a16="http://schemas.microsoft.com/office/drawing/2014/main" val="3394919470"/>
                  </a:ext>
                </a:extLst>
              </a:tr>
              <a:tr h="370840">
                <a:tc>
                  <a:txBody>
                    <a:bodyPr/>
                    <a:lstStyle/>
                    <a:p>
                      <a:r>
                        <a:rPr lang="en-US" dirty="0"/>
                        <a:t>Number of graduates with at least 9 ECTS abroad</a:t>
                      </a:r>
                      <a:endParaRPr lang="it-IT" dirty="0"/>
                    </a:p>
                  </a:txBody>
                  <a:tcPr/>
                </a:tc>
                <a:tc>
                  <a:txBody>
                    <a:bodyPr/>
                    <a:lstStyle/>
                    <a:p>
                      <a:pPr marL="0" algn="ctr" defTabSz="685823" rtl="0" eaLnBrk="1" latinLnBrk="0" hangingPunct="1"/>
                      <a:r>
                        <a:rPr lang="it-IT" sz="1350" kern="1200" dirty="0">
                          <a:solidFill>
                            <a:schemeClr val="dk1"/>
                          </a:solidFill>
                          <a:latin typeface="+mn-lt"/>
                          <a:ea typeface="+mn-ea"/>
                          <a:cs typeface="+mn-cs"/>
                        </a:rPr>
                        <a:t>432</a:t>
                      </a:r>
                    </a:p>
                  </a:txBody>
                  <a:tcPr anchor="ctr"/>
                </a:tc>
                <a:tc>
                  <a:txBody>
                    <a:bodyPr/>
                    <a:lstStyle/>
                    <a:p>
                      <a:pPr marL="0" marR="0" lvl="0" indent="0" algn="ctr" defTabSz="685823" rtl="0" eaLnBrk="1" fontAlgn="auto" latinLnBrk="0" hangingPunct="1">
                        <a:lnSpc>
                          <a:spcPct val="100000"/>
                        </a:lnSpc>
                        <a:spcBef>
                          <a:spcPts val="0"/>
                        </a:spcBef>
                        <a:spcAft>
                          <a:spcPts val="0"/>
                        </a:spcAft>
                        <a:buClrTx/>
                        <a:buSzTx/>
                        <a:buFontTx/>
                        <a:buNone/>
                        <a:tabLst/>
                        <a:defRPr/>
                      </a:pPr>
                      <a:r>
                        <a:rPr lang="it-IT" sz="1350" kern="1200" dirty="0">
                          <a:solidFill>
                            <a:schemeClr val="dk1"/>
                          </a:solidFill>
                          <a:latin typeface="+mn-lt"/>
                          <a:ea typeface="+mn-ea"/>
                          <a:cs typeface="+mn-cs"/>
                        </a:rPr>
                        <a:t>451</a:t>
                      </a:r>
                    </a:p>
                  </a:txBody>
                  <a:tcPr anchor="ctr"/>
                </a:tc>
                <a:tc>
                  <a:txBody>
                    <a:bodyPr/>
                    <a:lstStyle/>
                    <a:p>
                      <a:pPr marL="0" marR="0" lvl="0" indent="0" algn="ctr" defTabSz="685823" rtl="0" eaLnBrk="1" fontAlgn="auto" latinLnBrk="0" hangingPunct="1">
                        <a:lnSpc>
                          <a:spcPct val="100000"/>
                        </a:lnSpc>
                        <a:spcBef>
                          <a:spcPts val="0"/>
                        </a:spcBef>
                        <a:spcAft>
                          <a:spcPts val="0"/>
                        </a:spcAft>
                        <a:buClrTx/>
                        <a:buSzTx/>
                        <a:buFontTx/>
                        <a:buNone/>
                        <a:tabLst/>
                        <a:defRPr/>
                      </a:pPr>
                      <a:r>
                        <a:rPr lang="it-IT" sz="1350" kern="1200" dirty="0">
                          <a:solidFill>
                            <a:schemeClr val="dk1"/>
                          </a:solidFill>
                          <a:latin typeface="+mn-lt"/>
                          <a:ea typeface="+mn-ea"/>
                          <a:cs typeface="+mn-cs"/>
                        </a:rPr>
                        <a:t>557</a:t>
                      </a:r>
                    </a:p>
                  </a:txBody>
                  <a:tcPr anchor="ctr"/>
                </a:tc>
                <a:tc>
                  <a:txBody>
                    <a:bodyPr/>
                    <a:lstStyle/>
                    <a:p>
                      <a:endParaRPr lang="it-IT" dirty="0"/>
                    </a:p>
                  </a:txBody>
                  <a:tcPr/>
                </a:tc>
                <a:extLst>
                  <a:ext uri="{0D108BD9-81ED-4DB2-BD59-A6C34878D82A}">
                    <a16:rowId xmlns:a16="http://schemas.microsoft.com/office/drawing/2014/main" val="802439522"/>
                  </a:ext>
                </a:extLst>
              </a:tr>
            </a:tbl>
          </a:graphicData>
        </a:graphic>
      </p:graphicFrame>
      <p:sp>
        <p:nvSpPr>
          <p:cNvPr id="7" name="Triangolo isoscele 6"/>
          <p:cNvSpPr/>
          <p:nvPr/>
        </p:nvSpPr>
        <p:spPr>
          <a:xfrm>
            <a:off x="7308380" y="2492870"/>
            <a:ext cx="288040" cy="21603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Triangolo isoscele 7"/>
          <p:cNvSpPr/>
          <p:nvPr/>
        </p:nvSpPr>
        <p:spPr>
          <a:xfrm>
            <a:off x="7308380" y="3126088"/>
            <a:ext cx="288040" cy="21603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Triangolo isoscele 8"/>
          <p:cNvSpPr/>
          <p:nvPr/>
        </p:nvSpPr>
        <p:spPr>
          <a:xfrm>
            <a:off x="7302997" y="3668506"/>
            <a:ext cx="288040" cy="21603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Triangolo isoscele 9"/>
          <p:cNvSpPr/>
          <p:nvPr/>
        </p:nvSpPr>
        <p:spPr>
          <a:xfrm>
            <a:off x="7302997" y="4996330"/>
            <a:ext cx="288040" cy="21603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Triangolo isoscele 10"/>
          <p:cNvSpPr/>
          <p:nvPr/>
        </p:nvSpPr>
        <p:spPr>
          <a:xfrm>
            <a:off x="7342630" y="5597904"/>
            <a:ext cx="288040" cy="21603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014609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graphicFrame>
        <p:nvGraphicFramePr>
          <p:cNvPr id="5" name="Tabella 4"/>
          <p:cNvGraphicFramePr>
            <a:graphicFrameLocks noGrp="1"/>
          </p:cNvGraphicFramePr>
          <p:nvPr>
            <p:extLst>
              <p:ext uri="{D42A27DB-BD31-4B8C-83A1-F6EECF244321}">
                <p14:modId xmlns:p14="http://schemas.microsoft.com/office/powerpoint/2010/main" val="3414107140"/>
              </p:ext>
            </p:extLst>
          </p:nvPr>
        </p:nvGraphicFramePr>
        <p:xfrm>
          <a:off x="819939" y="2420860"/>
          <a:ext cx="7163460" cy="3434080"/>
        </p:xfrm>
        <a:graphic>
          <a:graphicData uri="http://schemas.openxmlformats.org/drawingml/2006/table">
            <a:tbl>
              <a:tblPr firstRow="1" bandRow="1">
                <a:tableStyleId>{5C22544A-7EE6-4342-B048-85BDC9FD1C3A}</a:tableStyleId>
              </a:tblPr>
              <a:tblGrid>
                <a:gridCol w="2072417">
                  <a:extLst>
                    <a:ext uri="{9D8B030D-6E8A-4147-A177-3AD203B41FA5}">
                      <a16:colId xmlns:a16="http://schemas.microsoft.com/office/drawing/2014/main" val="2531359861"/>
                    </a:ext>
                  </a:extLst>
                </a:gridCol>
                <a:gridCol w="1458367">
                  <a:extLst>
                    <a:ext uri="{9D8B030D-6E8A-4147-A177-3AD203B41FA5}">
                      <a16:colId xmlns:a16="http://schemas.microsoft.com/office/drawing/2014/main" val="3875456343"/>
                    </a:ext>
                  </a:extLst>
                </a:gridCol>
                <a:gridCol w="1381612">
                  <a:extLst>
                    <a:ext uri="{9D8B030D-6E8A-4147-A177-3AD203B41FA5}">
                      <a16:colId xmlns:a16="http://schemas.microsoft.com/office/drawing/2014/main" val="871434404"/>
                    </a:ext>
                  </a:extLst>
                </a:gridCol>
                <a:gridCol w="1381612">
                  <a:extLst>
                    <a:ext uri="{9D8B030D-6E8A-4147-A177-3AD203B41FA5}">
                      <a16:colId xmlns:a16="http://schemas.microsoft.com/office/drawing/2014/main" val="4069702251"/>
                    </a:ext>
                  </a:extLst>
                </a:gridCol>
                <a:gridCol w="869452">
                  <a:extLst>
                    <a:ext uri="{9D8B030D-6E8A-4147-A177-3AD203B41FA5}">
                      <a16:colId xmlns:a16="http://schemas.microsoft.com/office/drawing/2014/main" val="2060693737"/>
                    </a:ext>
                  </a:extLst>
                </a:gridCol>
              </a:tblGrid>
              <a:tr h="370840">
                <a:tc>
                  <a:txBody>
                    <a:bodyPr/>
                    <a:lstStyle/>
                    <a:p>
                      <a:pPr marL="0" algn="l" defTabSz="685823" rtl="0" eaLnBrk="1" latinLnBrk="0" hangingPunct="1"/>
                      <a:endParaRPr lang="it-IT" sz="1350" b="1" kern="1200" dirty="0">
                        <a:solidFill>
                          <a:schemeClr val="lt1"/>
                        </a:solidFill>
                        <a:latin typeface="+mn-lt"/>
                        <a:ea typeface="+mn-ea"/>
                        <a:cs typeface="+mn-cs"/>
                      </a:endParaRPr>
                    </a:p>
                  </a:txBody>
                  <a:tcPr>
                    <a:solidFill>
                      <a:schemeClr val="accent1"/>
                    </a:solidFill>
                  </a:tcPr>
                </a:tc>
                <a:tc>
                  <a:txBody>
                    <a:bodyPr/>
                    <a:lstStyle/>
                    <a:p>
                      <a:pPr marL="0" algn="l" defTabSz="685823" rtl="0" eaLnBrk="1" latinLnBrk="0" hangingPunct="1"/>
                      <a:r>
                        <a:rPr lang="en-US" sz="1350" b="1" kern="1200" dirty="0" err="1">
                          <a:solidFill>
                            <a:schemeClr val="lt1"/>
                          </a:solidFill>
                          <a:latin typeface="+mn-lt"/>
                          <a:ea typeface="+mn-ea"/>
                          <a:cs typeface="+mn-cs"/>
                        </a:rPr>
                        <a:t>a.a</a:t>
                      </a:r>
                      <a:r>
                        <a:rPr lang="en-US" sz="1350" b="1" kern="1200" dirty="0">
                          <a:solidFill>
                            <a:schemeClr val="lt1"/>
                          </a:solidFill>
                          <a:latin typeface="+mn-lt"/>
                          <a:ea typeface="+mn-ea"/>
                          <a:cs typeface="+mn-cs"/>
                        </a:rPr>
                        <a:t>. 2015/2016</a:t>
                      </a:r>
                      <a:endParaRPr lang="it-IT" sz="1350" b="1" kern="1200" dirty="0">
                        <a:solidFill>
                          <a:schemeClr val="lt1"/>
                        </a:solidFill>
                        <a:latin typeface="+mn-lt"/>
                        <a:ea typeface="+mn-ea"/>
                        <a:cs typeface="+mn-cs"/>
                      </a:endParaRPr>
                    </a:p>
                  </a:txBody>
                  <a:tcPr>
                    <a:solidFill>
                      <a:schemeClr val="accent1"/>
                    </a:solidFill>
                  </a:tcPr>
                </a:tc>
                <a:tc>
                  <a:txBody>
                    <a:bodyPr/>
                    <a:lstStyle/>
                    <a:p>
                      <a:pPr marL="0" algn="l" defTabSz="685823" rtl="0" eaLnBrk="1" latinLnBrk="0" hangingPunct="1"/>
                      <a:r>
                        <a:rPr lang="en-US" sz="1350" b="1" kern="1200" dirty="0" err="1">
                          <a:solidFill>
                            <a:schemeClr val="lt1"/>
                          </a:solidFill>
                          <a:latin typeface="+mn-lt"/>
                          <a:ea typeface="+mn-ea"/>
                          <a:cs typeface="+mn-cs"/>
                        </a:rPr>
                        <a:t>a.a</a:t>
                      </a:r>
                      <a:r>
                        <a:rPr lang="en-US" sz="1350" b="1" kern="1200" dirty="0">
                          <a:solidFill>
                            <a:schemeClr val="lt1"/>
                          </a:solidFill>
                          <a:latin typeface="+mn-lt"/>
                          <a:ea typeface="+mn-ea"/>
                          <a:cs typeface="+mn-cs"/>
                        </a:rPr>
                        <a:t>. 2016/2017 </a:t>
                      </a:r>
                      <a:endParaRPr lang="it-IT" sz="1350" b="1" kern="1200" dirty="0">
                        <a:solidFill>
                          <a:schemeClr val="lt1"/>
                        </a:solidFill>
                        <a:latin typeface="+mn-lt"/>
                        <a:ea typeface="+mn-ea"/>
                        <a:cs typeface="+mn-cs"/>
                      </a:endParaRPr>
                    </a:p>
                  </a:txBody>
                  <a:tcPr>
                    <a:solidFill>
                      <a:schemeClr val="accent1"/>
                    </a:solidFill>
                  </a:tcPr>
                </a:tc>
                <a:tc>
                  <a:txBody>
                    <a:bodyPr/>
                    <a:lstStyle/>
                    <a:p>
                      <a:pPr marL="0" algn="l" defTabSz="685823" rtl="0" eaLnBrk="1" latinLnBrk="0" hangingPunct="1"/>
                      <a:r>
                        <a:rPr lang="en-US" sz="1350" b="1" kern="1200" dirty="0" err="1">
                          <a:solidFill>
                            <a:schemeClr val="lt1"/>
                          </a:solidFill>
                          <a:latin typeface="+mn-lt"/>
                          <a:ea typeface="+mn-ea"/>
                          <a:cs typeface="+mn-cs"/>
                        </a:rPr>
                        <a:t>a.a</a:t>
                      </a:r>
                      <a:r>
                        <a:rPr lang="en-US" sz="1350" b="1" kern="1200" dirty="0">
                          <a:solidFill>
                            <a:schemeClr val="lt1"/>
                          </a:solidFill>
                          <a:latin typeface="+mn-lt"/>
                          <a:ea typeface="+mn-ea"/>
                          <a:cs typeface="+mn-cs"/>
                        </a:rPr>
                        <a:t>. 2017/2018</a:t>
                      </a:r>
                      <a:endParaRPr lang="it-IT" sz="1350" b="1" kern="1200" dirty="0">
                        <a:solidFill>
                          <a:schemeClr val="lt1"/>
                        </a:solidFill>
                        <a:latin typeface="+mn-lt"/>
                        <a:ea typeface="+mn-ea"/>
                        <a:cs typeface="+mn-cs"/>
                      </a:endParaRPr>
                    </a:p>
                  </a:txBody>
                  <a:tcPr>
                    <a:solidFill>
                      <a:schemeClr val="accent1"/>
                    </a:solidFill>
                  </a:tcPr>
                </a:tc>
                <a:tc>
                  <a:txBody>
                    <a:bodyPr/>
                    <a:lstStyle/>
                    <a:p>
                      <a:pPr marL="0" algn="l" defTabSz="685823" rtl="0" eaLnBrk="1" latinLnBrk="0" hangingPunct="1"/>
                      <a:r>
                        <a:rPr lang="en-US" sz="1350" b="1" kern="1200" dirty="0">
                          <a:solidFill>
                            <a:schemeClr val="lt1"/>
                          </a:solidFill>
                          <a:latin typeface="+mn-lt"/>
                          <a:ea typeface="+mn-ea"/>
                          <a:cs typeface="+mn-cs"/>
                        </a:rPr>
                        <a:t>TREND</a:t>
                      </a:r>
                      <a:endParaRPr lang="it-IT" sz="1350" b="1" kern="1200" dirty="0">
                        <a:solidFill>
                          <a:schemeClr val="lt1"/>
                        </a:solidFill>
                        <a:latin typeface="+mn-lt"/>
                        <a:ea typeface="+mn-ea"/>
                        <a:cs typeface="+mn-cs"/>
                      </a:endParaRPr>
                    </a:p>
                  </a:txBody>
                  <a:tcPr>
                    <a:solidFill>
                      <a:schemeClr val="accent1"/>
                    </a:solidFill>
                  </a:tcPr>
                </a:tc>
                <a:extLst>
                  <a:ext uri="{0D108BD9-81ED-4DB2-BD59-A6C34878D82A}">
                    <a16:rowId xmlns:a16="http://schemas.microsoft.com/office/drawing/2014/main" val="3813830600"/>
                  </a:ext>
                </a:extLst>
              </a:tr>
              <a:tr h="370840">
                <a:tc>
                  <a:txBody>
                    <a:bodyPr/>
                    <a:lstStyle/>
                    <a:p>
                      <a:endParaRPr lang="it-IT" dirty="0"/>
                    </a:p>
                    <a:p>
                      <a:r>
                        <a:rPr lang="en-US" dirty="0"/>
                        <a:t>Proportion between the number of participants in the selection for research doctorates who have obtained the qualification for access abroad e total participants </a:t>
                      </a:r>
                      <a:endParaRPr lang="it-IT" dirty="0"/>
                    </a:p>
                  </a:txBody>
                  <a:tcPr/>
                </a:tc>
                <a:tc>
                  <a:txBody>
                    <a:bodyPr/>
                    <a:lstStyle/>
                    <a:p>
                      <a:pPr marL="0" algn="ctr" defTabSz="685823" rtl="0" eaLnBrk="1" latinLnBrk="0" hangingPunct="1"/>
                      <a:r>
                        <a:rPr lang="it-IT" sz="1350" kern="1200" dirty="0">
                          <a:solidFill>
                            <a:schemeClr val="dk1"/>
                          </a:solidFill>
                          <a:latin typeface="+mn-lt"/>
                          <a:ea typeface="+mn-ea"/>
                          <a:cs typeface="+mn-cs"/>
                        </a:rPr>
                        <a:t>39,65%</a:t>
                      </a:r>
                    </a:p>
                  </a:txBody>
                  <a:tcPr anchor="ctr"/>
                </a:tc>
                <a:tc>
                  <a:txBody>
                    <a:bodyPr/>
                    <a:lstStyle/>
                    <a:p>
                      <a:pPr marL="0" marR="0" lvl="0" indent="0" algn="ctr" defTabSz="685823" rtl="0" eaLnBrk="1" fontAlgn="auto" latinLnBrk="0" hangingPunct="1">
                        <a:lnSpc>
                          <a:spcPct val="100000"/>
                        </a:lnSpc>
                        <a:spcBef>
                          <a:spcPts val="0"/>
                        </a:spcBef>
                        <a:spcAft>
                          <a:spcPts val="0"/>
                        </a:spcAft>
                        <a:buClrTx/>
                        <a:buSzTx/>
                        <a:buFontTx/>
                        <a:buNone/>
                        <a:tabLst/>
                        <a:defRPr/>
                      </a:pPr>
                      <a:r>
                        <a:rPr lang="it-IT" sz="1350" kern="1200" dirty="0">
                          <a:solidFill>
                            <a:schemeClr val="dk1"/>
                          </a:solidFill>
                          <a:latin typeface="+mn-lt"/>
                          <a:ea typeface="+mn-ea"/>
                          <a:cs typeface="+mn-cs"/>
                        </a:rPr>
                        <a:t>39,11%</a:t>
                      </a:r>
                    </a:p>
                  </a:txBody>
                  <a:tcPr anchor="ctr"/>
                </a:tc>
                <a:tc>
                  <a:txBody>
                    <a:bodyPr/>
                    <a:lstStyle/>
                    <a:p>
                      <a:pPr marL="0" marR="0" lvl="0" indent="0" algn="ctr" defTabSz="685823" rtl="0" eaLnBrk="1" fontAlgn="auto" latinLnBrk="0" hangingPunct="1">
                        <a:lnSpc>
                          <a:spcPct val="100000"/>
                        </a:lnSpc>
                        <a:spcBef>
                          <a:spcPts val="0"/>
                        </a:spcBef>
                        <a:spcAft>
                          <a:spcPts val="0"/>
                        </a:spcAft>
                        <a:buClrTx/>
                        <a:buSzTx/>
                        <a:buFontTx/>
                        <a:buNone/>
                        <a:tabLst/>
                        <a:defRPr/>
                      </a:pPr>
                      <a:r>
                        <a:rPr lang="it-IT" sz="1350" kern="1200" dirty="0">
                          <a:solidFill>
                            <a:schemeClr val="dk1"/>
                          </a:solidFill>
                          <a:latin typeface="+mn-lt"/>
                          <a:ea typeface="+mn-ea"/>
                          <a:cs typeface="+mn-cs"/>
                        </a:rPr>
                        <a:t>38,12% </a:t>
                      </a:r>
                    </a:p>
                  </a:txBody>
                  <a:tcPr anchor="ctr"/>
                </a:tc>
                <a:tc>
                  <a:txBody>
                    <a:bodyPr/>
                    <a:lstStyle/>
                    <a:p>
                      <a:endParaRPr lang="it-IT" dirty="0"/>
                    </a:p>
                  </a:txBody>
                  <a:tcPr/>
                </a:tc>
                <a:extLst>
                  <a:ext uri="{0D108BD9-81ED-4DB2-BD59-A6C34878D82A}">
                    <a16:rowId xmlns:a16="http://schemas.microsoft.com/office/drawing/2014/main" val="522396506"/>
                  </a:ext>
                </a:extLst>
              </a:tr>
              <a:tr h="370840">
                <a:tc>
                  <a:txBody>
                    <a:bodyPr/>
                    <a:lstStyle/>
                    <a:p>
                      <a:r>
                        <a:rPr lang="en-US" dirty="0"/>
                        <a:t>Proportion between doctoral students who have obtained the qualification for access abroad and total doctoral students</a:t>
                      </a:r>
                      <a:endParaRPr lang="it-IT" dirty="0"/>
                    </a:p>
                  </a:txBody>
                  <a:tcPr/>
                </a:tc>
                <a:tc>
                  <a:txBody>
                    <a:bodyPr/>
                    <a:lstStyle/>
                    <a:p>
                      <a:pPr marL="0" algn="ctr" defTabSz="685823" rtl="0" eaLnBrk="1" latinLnBrk="0" hangingPunct="1"/>
                      <a:r>
                        <a:rPr lang="it-IT" sz="1350" kern="1200" dirty="0">
                          <a:solidFill>
                            <a:schemeClr val="dk1"/>
                          </a:solidFill>
                          <a:latin typeface="+mn-lt"/>
                          <a:ea typeface="+mn-ea"/>
                          <a:cs typeface="+mn-cs"/>
                        </a:rPr>
                        <a:t>14,61%</a:t>
                      </a:r>
                    </a:p>
                  </a:txBody>
                  <a:tcPr anchor="ctr"/>
                </a:tc>
                <a:tc>
                  <a:txBody>
                    <a:bodyPr/>
                    <a:lstStyle/>
                    <a:p>
                      <a:pPr marL="0" marR="0" lvl="0" indent="0" algn="ctr" defTabSz="685823" rtl="0" eaLnBrk="1" fontAlgn="auto" latinLnBrk="0" hangingPunct="1">
                        <a:lnSpc>
                          <a:spcPct val="100000"/>
                        </a:lnSpc>
                        <a:spcBef>
                          <a:spcPts val="0"/>
                        </a:spcBef>
                        <a:spcAft>
                          <a:spcPts val="0"/>
                        </a:spcAft>
                        <a:buClrTx/>
                        <a:buSzTx/>
                        <a:buFontTx/>
                        <a:buNone/>
                        <a:tabLst/>
                        <a:defRPr/>
                      </a:pPr>
                      <a:r>
                        <a:rPr lang="it-IT" sz="1350" kern="1200" dirty="0">
                          <a:solidFill>
                            <a:schemeClr val="dk1"/>
                          </a:solidFill>
                          <a:latin typeface="+mn-lt"/>
                          <a:ea typeface="+mn-ea"/>
                          <a:cs typeface="+mn-cs"/>
                        </a:rPr>
                        <a:t>14,24%</a:t>
                      </a:r>
                    </a:p>
                  </a:txBody>
                  <a:tcPr anchor="ctr"/>
                </a:tc>
                <a:tc>
                  <a:txBody>
                    <a:bodyPr/>
                    <a:lstStyle/>
                    <a:p>
                      <a:pPr marL="0" marR="0" lvl="0" indent="0" algn="ctr" defTabSz="685823" rtl="0" eaLnBrk="1" fontAlgn="auto" latinLnBrk="0" hangingPunct="1">
                        <a:lnSpc>
                          <a:spcPct val="100000"/>
                        </a:lnSpc>
                        <a:spcBef>
                          <a:spcPts val="0"/>
                        </a:spcBef>
                        <a:spcAft>
                          <a:spcPts val="0"/>
                        </a:spcAft>
                        <a:buClrTx/>
                        <a:buSzTx/>
                        <a:buFontTx/>
                        <a:buNone/>
                        <a:tabLst/>
                        <a:defRPr/>
                      </a:pPr>
                      <a:r>
                        <a:rPr lang="it-IT" sz="1350" kern="1200" dirty="0">
                          <a:solidFill>
                            <a:schemeClr val="dk1"/>
                          </a:solidFill>
                          <a:latin typeface="+mn-lt"/>
                          <a:ea typeface="+mn-ea"/>
                          <a:cs typeface="+mn-cs"/>
                        </a:rPr>
                        <a:t>17,43%</a:t>
                      </a:r>
                    </a:p>
                  </a:txBody>
                  <a:tcPr anchor="ctr"/>
                </a:tc>
                <a:tc>
                  <a:txBody>
                    <a:bodyPr/>
                    <a:lstStyle/>
                    <a:p>
                      <a:endParaRPr lang="it-IT" dirty="0"/>
                    </a:p>
                  </a:txBody>
                  <a:tcPr/>
                </a:tc>
                <a:extLst>
                  <a:ext uri="{0D108BD9-81ED-4DB2-BD59-A6C34878D82A}">
                    <a16:rowId xmlns:a16="http://schemas.microsoft.com/office/drawing/2014/main" val="2459225233"/>
                  </a:ext>
                </a:extLst>
              </a:tr>
            </a:tbl>
          </a:graphicData>
        </a:graphic>
      </p:graphicFrame>
      <p:sp>
        <p:nvSpPr>
          <p:cNvPr id="6" name="Triangolo isoscele 5"/>
          <p:cNvSpPr/>
          <p:nvPr/>
        </p:nvSpPr>
        <p:spPr>
          <a:xfrm>
            <a:off x="7342630" y="5085230"/>
            <a:ext cx="288040" cy="21603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Triangolo isoscele 6"/>
          <p:cNvSpPr/>
          <p:nvPr/>
        </p:nvSpPr>
        <p:spPr>
          <a:xfrm flipV="1">
            <a:off x="7308380" y="3501010"/>
            <a:ext cx="322290" cy="201158"/>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3681639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836641"/>
            <a:ext cx="6858000" cy="1397002"/>
          </a:xfrm>
        </p:spPr>
        <p:txBody>
          <a:bodyPr>
            <a:normAutofit/>
          </a:bodyPr>
          <a:lstStyle/>
          <a:p>
            <a:r>
              <a:rPr lang="it-IT" dirty="0"/>
              <a:t>UNIGE in National </a:t>
            </a:r>
            <a:r>
              <a:rPr lang="it-IT" dirty="0" err="1"/>
              <a:t>plan</a:t>
            </a:r>
            <a:r>
              <a:rPr lang="it-IT" dirty="0"/>
              <a:t> </a:t>
            </a:r>
            <a:br>
              <a:rPr lang="it-IT" dirty="0"/>
            </a:br>
            <a:r>
              <a:rPr lang="it-IT" dirty="0"/>
              <a:t>2019 2021</a:t>
            </a:r>
          </a:p>
        </p:txBody>
      </p:sp>
      <p:sp>
        <p:nvSpPr>
          <p:cNvPr id="3" name="Sottotitolo 2"/>
          <p:cNvSpPr>
            <a:spLocks noGrp="1"/>
          </p:cNvSpPr>
          <p:nvPr>
            <p:ph type="subTitle" idx="1"/>
          </p:nvPr>
        </p:nvSpPr>
        <p:spPr>
          <a:xfrm>
            <a:off x="1163862" y="2492870"/>
            <a:ext cx="6858000" cy="864120"/>
          </a:xfrm>
        </p:spPr>
        <p:txBody>
          <a:bodyPr/>
          <a:lstStyle/>
          <a:p>
            <a:pPr algn="just"/>
            <a:r>
              <a:rPr lang="en-US" dirty="0"/>
              <a:t>UNIGE, on the basis of its potential and in line with the 2020-2022 Three-Year Program decided, in February 2020, to participate with the following actions ( for which the MIUR evaluation is awaited) :</a:t>
            </a:r>
            <a:endParaRPr lang="it-IT" dirty="0"/>
          </a:p>
        </p:txBody>
      </p:sp>
      <p:graphicFrame>
        <p:nvGraphicFramePr>
          <p:cNvPr id="4" name="Tabella 3"/>
          <p:cNvGraphicFramePr>
            <a:graphicFrameLocks noGrp="1"/>
          </p:cNvGraphicFramePr>
          <p:nvPr>
            <p:extLst>
              <p:ext uri="{D42A27DB-BD31-4B8C-83A1-F6EECF244321}">
                <p14:modId xmlns:p14="http://schemas.microsoft.com/office/powerpoint/2010/main" val="3240875193"/>
              </p:ext>
            </p:extLst>
          </p:nvPr>
        </p:nvGraphicFramePr>
        <p:xfrm>
          <a:off x="1163862" y="3616217"/>
          <a:ext cx="6837138" cy="2135824"/>
        </p:xfrm>
        <a:graphic>
          <a:graphicData uri="http://schemas.openxmlformats.org/drawingml/2006/table">
            <a:tbl>
              <a:tblPr firstRow="1" bandRow="1">
                <a:tableStyleId>{5C22544A-7EE6-4342-B048-85BDC9FD1C3A}</a:tableStyleId>
              </a:tblPr>
              <a:tblGrid>
                <a:gridCol w="6837138">
                  <a:extLst>
                    <a:ext uri="{9D8B030D-6E8A-4147-A177-3AD203B41FA5}">
                      <a16:colId xmlns:a16="http://schemas.microsoft.com/office/drawing/2014/main" val="3667367307"/>
                    </a:ext>
                  </a:extLst>
                </a:gridCol>
              </a:tblGrid>
              <a:tr h="1119086">
                <a:tc>
                  <a:txBody>
                    <a:bodyPr/>
                    <a:lstStyle/>
                    <a:p>
                      <a:pPr algn="just"/>
                      <a:r>
                        <a:rPr lang="en-US" sz="2000" dirty="0"/>
                        <a:t>Title of the program: </a:t>
                      </a:r>
                    </a:p>
                    <a:p>
                      <a:pPr algn="just"/>
                      <a:r>
                        <a:rPr lang="en-US" sz="2000" dirty="0"/>
                        <a:t>Increase of the international dimension of the University, through the enhancement of the educational offer and the attraction of students and teachers</a:t>
                      </a:r>
                      <a:endParaRPr lang="it-IT" sz="2000" dirty="0"/>
                    </a:p>
                  </a:txBody>
                  <a:tcPr/>
                </a:tc>
                <a:extLst>
                  <a:ext uri="{0D108BD9-81ED-4DB2-BD59-A6C34878D82A}">
                    <a16:rowId xmlns:a16="http://schemas.microsoft.com/office/drawing/2014/main" val="2405646976"/>
                  </a:ext>
                </a:extLst>
              </a:tr>
              <a:tr h="825184">
                <a:tc>
                  <a:txBody>
                    <a:bodyPr/>
                    <a:lstStyle/>
                    <a:p>
                      <a:pPr algn="just"/>
                      <a:r>
                        <a:rPr lang="it-IT" sz="2000" dirty="0" err="1"/>
                        <a:t>Objective</a:t>
                      </a:r>
                      <a:r>
                        <a:rPr lang="it-IT" sz="2000" dirty="0"/>
                        <a:t>: </a:t>
                      </a:r>
                    </a:p>
                    <a:p>
                      <a:pPr algn="just"/>
                      <a:r>
                        <a:rPr lang="it-IT" sz="2000" dirty="0"/>
                        <a:t>D   -  INTERNATIONALIZATION</a:t>
                      </a:r>
                    </a:p>
                  </a:txBody>
                  <a:tcPr/>
                </a:tc>
                <a:extLst>
                  <a:ext uri="{0D108BD9-81ED-4DB2-BD59-A6C34878D82A}">
                    <a16:rowId xmlns:a16="http://schemas.microsoft.com/office/drawing/2014/main" val="3787422788"/>
                  </a:ext>
                </a:extLst>
              </a:tr>
            </a:tbl>
          </a:graphicData>
        </a:graphic>
      </p:graphicFrame>
    </p:spTree>
    <p:extLst>
      <p:ext uri="{BB962C8B-B14F-4D97-AF65-F5344CB8AC3E}">
        <p14:creationId xmlns:p14="http://schemas.microsoft.com/office/powerpoint/2010/main" val="15112446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836641"/>
            <a:ext cx="6858000" cy="720099"/>
          </a:xfrm>
        </p:spPr>
        <p:txBody>
          <a:bodyPr/>
          <a:lstStyle/>
          <a:p>
            <a:r>
              <a:rPr lang="it-IT" dirty="0"/>
              <a:t>.</a:t>
            </a:r>
          </a:p>
        </p:txBody>
      </p:sp>
      <p:sp>
        <p:nvSpPr>
          <p:cNvPr id="3" name="Sottotitolo 2"/>
          <p:cNvSpPr>
            <a:spLocks noGrp="1"/>
          </p:cNvSpPr>
          <p:nvPr>
            <p:ph type="subTitle" idx="1"/>
          </p:nvPr>
        </p:nvSpPr>
        <p:spPr>
          <a:xfrm>
            <a:off x="1143000" y="1988800"/>
            <a:ext cx="6858000" cy="720100"/>
          </a:xfrm>
        </p:spPr>
        <p:txBody>
          <a:bodyPr>
            <a:normAutofit/>
          </a:bodyPr>
          <a:lstStyle/>
          <a:p>
            <a:pPr algn="just"/>
            <a:r>
              <a:rPr lang="en-US" sz="2000" dirty="0"/>
              <a:t>The choice of indicators was as follows:</a:t>
            </a:r>
            <a:endParaRPr lang="it-IT" sz="2000" dirty="0"/>
          </a:p>
        </p:txBody>
      </p:sp>
      <p:graphicFrame>
        <p:nvGraphicFramePr>
          <p:cNvPr id="5" name="Tabella 4"/>
          <p:cNvGraphicFramePr>
            <a:graphicFrameLocks noGrp="1"/>
          </p:cNvGraphicFramePr>
          <p:nvPr>
            <p:extLst>
              <p:ext uri="{D42A27DB-BD31-4B8C-83A1-F6EECF244321}">
                <p14:modId xmlns:p14="http://schemas.microsoft.com/office/powerpoint/2010/main" val="1223812650"/>
              </p:ext>
            </p:extLst>
          </p:nvPr>
        </p:nvGraphicFramePr>
        <p:xfrm>
          <a:off x="611450" y="2708900"/>
          <a:ext cx="7821609" cy="3382170"/>
        </p:xfrm>
        <a:graphic>
          <a:graphicData uri="http://schemas.openxmlformats.org/drawingml/2006/table">
            <a:tbl>
              <a:tblPr firstRow="1" bandRow="1">
                <a:tableStyleId>{5C22544A-7EE6-4342-B048-85BDC9FD1C3A}</a:tableStyleId>
              </a:tblPr>
              <a:tblGrid>
                <a:gridCol w="4464620">
                  <a:extLst>
                    <a:ext uri="{9D8B030D-6E8A-4147-A177-3AD203B41FA5}">
                      <a16:colId xmlns:a16="http://schemas.microsoft.com/office/drawing/2014/main" val="3536158579"/>
                    </a:ext>
                  </a:extLst>
                </a:gridCol>
                <a:gridCol w="1516440">
                  <a:extLst>
                    <a:ext uri="{9D8B030D-6E8A-4147-A177-3AD203B41FA5}">
                      <a16:colId xmlns:a16="http://schemas.microsoft.com/office/drawing/2014/main" val="3135515302"/>
                    </a:ext>
                  </a:extLst>
                </a:gridCol>
                <a:gridCol w="1840549">
                  <a:extLst>
                    <a:ext uri="{9D8B030D-6E8A-4147-A177-3AD203B41FA5}">
                      <a16:colId xmlns:a16="http://schemas.microsoft.com/office/drawing/2014/main" val="3923482266"/>
                    </a:ext>
                  </a:extLst>
                </a:gridCol>
              </a:tblGrid>
              <a:tr h="792110">
                <a:tc>
                  <a:txBody>
                    <a:bodyPr/>
                    <a:lstStyle/>
                    <a:p>
                      <a:pPr algn="ctr"/>
                      <a:r>
                        <a:rPr lang="it-IT" sz="2000" dirty="0" err="1"/>
                        <a:t>Indicator</a:t>
                      </a:r>
                      <a:endParaRPr lang="it-IT" sz="2000" dirty="0"/>
                    </a:p>
                  </a:txBody>
                  <a:tcPr anchor="ctr"/>
                </a:tc>
                <a:tc>
                  <a:txBody>
                    <a:bodyPr/>
                    <a:lstStyle/>
                    <a:p>
                      <a:pPr algn="ctr"/>
                      <a:r>
                        <a:rPr lang="it-IT" sz="2000" dirty="0" err="1"/>
                        <a:t>Starting</a:t>
                      </a:r>
                      <a:r>
                        <a:rPr lang="it-IT" sz="2000" dirty="0"/>
                        <a:t> </a:t>
                      </a:r>
                      <a:r>
                        <a:rPr lang="it-IT" sz="2000" dirty="0" err="1"/>
                        <a:t>level</a:t>
                      </a:r>
                      <a:r>
                        <a:rPr lang="it-IT" sz="2000" dirty="0"/>
                        <a:t> 2019</a:t>
                      </a:r>
                    </a:p>
                  </a:txBody>
                  <a:tcPr anchor="ctr"/>
                </a:tc>
                <a:tc>
                  <a:txBody>
                    <a:bodyPr/>
                    <a:lstStyle/>
                    <a:p>
                      <a:pPr algn="ctr"/>
                      <a:r>
                        <a:rPr lang="it-IT" sz="2000" dirty="0"/>
                        <a:t>Target 2021</a:t>
                      </a:r>
                    </a:p>
                    <a:p>
                      <a:pPr algn="ctr"/>
                      <a:endParaRPr lang="it-IT" sz="2000" dirty="0"/>
                    </a:p>
                  </a:txBody>
                  <a:tcPr anchor="ctr"/>
                </a:tc>
                <a:extLst>
                  <a:ext uri="{0D108BD9-81ED-4DB2-BD59-A6C34878D82A}">
                    <a16:rowId xmlns:a16="http://schemas.microsoft.com/office/drawing/2014/main" val="3313268835"/>
                  </a:ext>
                </a:extLst>
              </a:tr>
              <a:tr h="792110">
                <a:tc>
                  <a:txBody>
                    <a:bodyPr/>
                    <a:lstStyle/>
                    <a:p>
                      <a:r>
                        <a:rPr lang="en-US" sz="2000" dirty="0" err="1"/>
                        <a:t>D_f</a:t>
                      </a:r>
                      <a:r>
                        <a:rPr lang="en-US" sz="2000" dirty="0"/>
                        <a:t> Proportion of students enrolled in the first year who have obtained the qualification for access abroad</a:t>
                      </a:r>
                      <a:endParaRPr lang="it-IT" sz="2000" dirty="0"/>
                    </a:p>
                  </a:txBody>
                  <a:tcPr/>
                </a:tc>
                <a:tc>
                  <a:txBody>
                    <a:bodyPr/>
                    <a:lstStyle/>
                    <a:p>
                      <a:pPr algn="ctr"/>
                      <a:r>
                        <a:rPr lang="it-IT" sz="2000" dirty="0"/>
                        <a:t>0,042</a:t>
                      </a:r>
                    </a:p>
                  </a:txBody>
                  <a:tcPr anchor="ctr"/>
                </a:tc>
                <a:tc>
                  <a:txBody>
                    <a:bodyPr/>
                    <a:lstStyle/>
                    <a:p>
                      <a:pPr algn="ctr"/>
                      <a:r>
                        <a:rPr lang="it-IT" sz="2000" dirty="0"/>
                        <a:t>0,072</a:t>
                      </a:r>
                    </a:p>
                  </a:txBody>
                  <a:tcPr anchor="ctr"/>
                </a:tc>
                <a:extLst>
                  <a:ext uri="{0D108BD9-81ED-4DB2-BD59-A6C34878D82A}">
                    <a16:rowId xmlns:a16="http://schemas.microsoft.com/office/drawing/2014/main" val="3980160625"/>
                  </a:ext>
                </a:extLst>
              </a:tr>
              <a:tr h="792110">
                <a:tc>
                  <a:txBody>
                    <a:bodyPr/>
                    <a:lstStyle/>
                    <a:p>
                      <a:r>
                        <a:rPr lang="en-US" sz="2000" dirty="0" err="1"/>
                        <a:t>D_g</a:t>
                      </a:r>
                      <a:r>
                        <a:rPr lang="en-US" sz="2000" dirty="0"/>
                        <a:t> Number of "international" Degree Programs</a:t>
                      </a:r>
                      <a:endParaRPr lang="it-IT" sz="2000" dirty="0"/>
                    </a:p>
                  </a:txBody>
                  <a:tcPr/>
                </a:tc>
                <a:tc>
                  <a:txBody>
                    <a:bodyPr/>
                    <a:lstStyle/>
                    <a:p>
                      <a:pPr algn="ctr"/>
                      <a:r>
                        <a:rPr lang="it-IT" sz="2000" dirty="0"/>
                        <a:t>15</a:t>
                      </a:r>
                    </a:p>
                  </a:txBody>
                  <a:tcPr anchor="ctr"/>
                </a:tc>
                <a:tc>
                  <a:txBody>
                    <a:bodyPr/>
                    <a:lstStyle/>
                    <a:p>
                      <a:pPr algn="ctr"/>
                      <a:r>
                        <a:rPr lang="it-IT" sz="2000" dirty="0"/>
                        <a:t>18</a:t>
                      </a:r>
                    </a:p>
                  </a:txBody>
                  <a:tcPr anchor="ctr"/>
                </a:tc>
                <a:extLst>
                  <a:ext uri="{0D108BD9-81ED-4DB2-BD59-A6C34878D82A}">
                    <a16:rowId xmlns:a16="http://schemas.microsoft.com/office/drawing/2014/main" val="2663490433"/>
                  </a:ext>
                </a:extLst>
              </a:tr>
              <a:tr h="792110">
                <a:tc>
                  <a:txBody>
                    <a:bodyPr/>
                    <a:lstStyle/>
                    <a:p>
                      <a:r>
                        <a:rPr lang="en-US" sz="2000" dirty="0" err="1"/>
                        <a:t>D_f</a:t>
                      </a:r>
                      <a:r>
                        <a:rPr lang="en-US" sz="2000" dirty="0"/>
                        <a:t> Direct calls of scholars from abroad</a:t>
                      </a:r>
                      <a:endParaRPr lang="it-IT" sz="2000" dirty="0"/>
                    </a:p>
                  </a:txBody>
                  <a:tcPr/>
                </a:tc>
                <a:tc>
                  <a:txBody>
                    <a:bodyPr/>
                    <a:lstStyle/>
                    <a:p>
                      <a:pPr algn="ctr"/>
                      <a:r>
                        <a:rPr lang="it-IT" sz="2000" dirty="0"/>
                        <a:t>2</a:t>
                      </a:r>
                    </a:p>
                  </a:txBody>
                  <a:tcPr anchor="ctr"/>
                </a:tc>
                <a:tc>
                  <a:txBody>
                    <a:bodyPr/>
                    <a:lstStyle/>
                    <a:p>
                      <a:pPr algn="ctr"/>
                      <a:r>
                        <a:rPr lang="it-IT" sz="2000" dirty="0"/>
                        <a:t>4</a:t>
                      </a:r>
                    </a:p>
                  </a:txBody>
                  <a:tcPr anchor="ctr"/>
                </a:tc>
                <a:extLst>
                  <a:ext uri="{0D108BD9-81ED-4DB2-BD59-A6C34878D82A}">
                    <a16:rowId xmlns:a16="http://schemas.microsoft.com/office/drawing/2014/main" val="2097586893"/>
                  </a:ext>
                </a:extLst>
              </a:tr>
            </a:tbl>
          </a:graphicData>
        </a:graphic>
      </p:graphicFrame>
    </p:spTree>
    <p:extLst>
      <p:ext uri="{BB962C8B-B14F-4D97-AF65-F5344CB8AC3E}">
        <p14:creationId xmlns:p14="http://schemas.microsoft.com/office/powerpoint/2010/main" val="28288696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43000" y="1988800"/>
            <a:ext cx="6858000" cy="864120"/>
          </a:xfrm>
        </p:spPr>
        <p:txBody>
          <a:bodyPr/>
          <a:lstStyle/>
          <a:p>
            <a:pPr algn="just"/>
            <a:r>
              <a:rPr lang="en-US" dirty="0"/>
              <a:t>The It was also requested the maximum allowable budget (€ 6,018,081) foreseeing the internal co-financing of 50% for the recruitment of professors:</a:t>
            </a:r>
            <a:endParaRPr lang="it-IT" dirty="0"/>
          </a:p>
        </p:txBody>
      </p:sp>
      <p:graphicFrame>
        <p:nvGraphicFramePr>
          <p:cNvPr id="5" name="Tabella 4"/>
          <p:cNvGraphicFramePr>
            <a:graphicFrameLocks noGrp="1"/>
          </p:cNvGraphicFramePr>
          <p:nvPr>
            <p:extLst>
              <p:ext uri="{D42A27DB-BD31-4B8C-83A1-F6EECF244321}">
                <p14:modId xmlns:p14="http://schemas.microsoft.com/office/powerpoint/2010/main" val="835068658"/>
              </p:ext>
            </p:extLst>
          </p:nvPr>
        </p:nvGraphicFramePr>
        <p:xfrm>
          <a:off x="1166714" y="3573020"/>
          <a:ext cx="6096000" cy="19812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486791745"/>
                    </a:ext>
                  </a:extLst>
                </a:gridCol>
                <a:gridCol w="3048000">
                  <a:extLst>
                    <a:ext uri="{9D8B030D-6E8A-4147-A177-3AD203B41FA5}">
                      <a16:colId xmlns:a16="http://schemas.microsoft.com/office/drawing/2014/main" val="197108390"/>
                    </a:ext>
                  </a:extLst>
                </a:gridCol>
              </a:tblGrid>
              <a:tr h="370840">
                <a:tc>
                  <a:txBody>
                    <a:bodyPr/>
                    <a:lstStyle/>
                    <a:p>
                      <a:pPr algn="ctr"/>
                      <a:r>
                        <a:rPr lang="it-IT" sz="2000" dirty="0"/>
                        <a:t>Program</a:t>
                      </a:r>
                    </a:p>
                  </a:txBody>
                  <a:tcPr/>
                </a:tc>
                <a:tc>
                  <a:txBody>
                    <a:bodyPr/>
                    <a:lstStyle/>
                    <a:p>
                      <a:pPr algn="ctr"/>
                      <a:r>
                        <a:rPr lang="it-IT" sz="2000" dirty="0"/>
                        <a:t>Budget</a:t>
                      </a:r>
                    </a:p>
                  </a:txBody>
                  <a:tcPr/>
                </a:tc>
                <a:extLst>
                  <a:ext uri="{0D108BD9-81ED-4DB2-BD59-A6C34878D82A}">
                    <a16:rowId xmlns:a16="http://schemas.microsoft.com/office/drawing/2014/main" val="3062968968"/>
                  </a:ext>
                </a:extLst>
              </a:tr>
              <a:tr h="370840">
                <a:tc>
                  <a:txBody>
                    <a:bodyPr/>
                    <a:lstStyle/>
                    <a:p>
                      <a:r>
                        <a:rPr lang="it-IT" sz="2000" dirty="0"/>
                        <a:t>a) </a:t>
                      </a:r>
                      <a:r>
                        <a:rPr lang="it-IT" sz="2000" dirty="0" err="1"/>
                        <a:t>Ministerial</a:t>
                      </a:r>
                      <a:r>
                        <a:rPr lang="it-IT" sz="2000" baseline="0" dirty="0"/>
                        <a:t> Budget</a:t>
                      </a:r>
                      <a:endParaRPr lang="it-IT" sz="2000" dirty="0"/>
                    </a:p>
                  </a:txBody>
                  <a:tcPr/>
                </a:tc>
                <a:tc>
                  <a:txBody>
                    <a:bodyPr/>
                    <a:lstStyle/>
                    <a:p>
                      <a:pPr algn="ctr"/>
                      <a:r>
                        <a:rPr lang="it-IT" sz="2000" dirty="0"/>
                        <a:t>€ 6.018.081 </a:t>
                      </a:r>
                    </a:p>
                  </a:txBody>
                  <a:tcPr/>
                </a:tc>
                <a:extLst>
                  <a:ext uri="{0D108BD9-81ED-4DB2-BD59-A6C34878D82A}">
                    <a16:rowId xmlns:a16="http://schemas.microsoft.com/office/drawing/2014/main" val="512894060"/>
                  </a:ext>
                </a:extLst>
              </a:tr>
              <a:tr h="370840">
                <a:tc>
                  <a:txBody>
                    <a:bodyPr/>
                    <a:lstStyle/>
                    <a:p>
                      <a:r>
                        <a:rPr lang="it-IT" sz="2000" dirty="0"/>
                        <a:t>b) UNIGE co-</a:t>
                      </a:r>
                      <a:r>
                        <a:rPr lang="it-IT" sz="2000" dirty="0" err="1"/>
                        <a:t>financing</a:t>
                      </a:r>
                      <a:r>
                        <a:rPr lang="it-IT" sz="2000" baseline="0" dirty="0"/>
                        <a:t> </a:t>
                      </a:r>
                      <a:endParaRPr lang="it-IT" sz="2000" dirty="0"/>
                    </a:p>
                  </a:txBody>
                  <a:tcPr/>
                </a:tc>
                <a:tc>
                  <a:txBody>
                    <a:bodyPr/>
                    <a:lstStyle/>
                    <a:p>
                      <a:pPr algn="ctr"/>
                      <a:r>
                        <a:rPr lang="it-IT" sz="2000" dirty="0"/>
                        <a:t>€ 4.018.500</a:t>
                      </a:r>
                    </a:p>
                  </a:txBody>
                  <a:tcPr/>
                </a:tc>
                <a:extLst>
                  <a:ext uri="{0D108BD9-81ED-4DB2-BD59-A6C34878D82A}">
                    <a16:rowId xmlns:a16="http://schemas.microsoft.com/office/drawing/2014/main" val="2553461719"/>
                  </a:ext>
                </a:extLst>
              </a:tr>
              <a:tr h="370840">
                <a:tc>
                  <a:txBody>
                    <a:bodyPr/>
                    <a:lstStyle/>
                    <a:p>
                      <a:r>
                        <a:rPr lang="it-IT" sz="2000" dirty="0"/>
                        <a:t>c)  </a:t>
                      </a:r>
                      <a:r>
                        <a:rPr lang="it-IT" sz="2000" dirty="0" err="1"/>
                        <a:t>Other</a:t>
                      </a:r>
                      <a:endParaRPr lang="it-IT" sz="2000" dirty="0"/>
                    </a:p>
                  </a:txBody>
                  <a:tcPr/>
                </a:tc>
                <a:tc>
                  <a:txBody>
                    <a:bodyPr/>
                    <a:lstStyle/>
                    <a:p>
                      <a:pPr algn="ctr"/>
                      <a:r>
                        <a:rPr lang="it-IT" sz="2000" dirty="0"/>
                        <a:t>€ 530.419 </a:t>
                      </a:r>
                    </a:p>
                  </a:txBody>
                  <a:tcPr/>
                </a:tc>
                <a:extLst>
                  <a:ext uri="{0D108BD9-81ED-4DB2-BD59-A6C34878D82A}">
                    <a16:rowId xmlns:a16="http://schemas.microsoft.com/office/drawing/2014/main" val="1287384888"/>
                  </a:ext>
                </a:extLst>
              </a:tr>
              <a:tr h="370840">
                <a:tc>
                  <a:txBody>
                    <a:bodyPr/>
                    <a:lstStyle/>
                    <a:p>
                      <a:pPr algn="ctr"/>
                      <a:r>
                        <a:rPr lang="it-IT" sz="2000" dirty="0"/>
                        <a:t>TOTAL  </a:t>
                      </a:r>
                    </a:p>
                  </a:txBody>
                  <a:tcPr/>
                </a:tc>
                <a:tc>
                  <a:txBody>
                    <a:bodyPr/>
                    <a:lstStyle/>
                    <a:p>
                      <a:pPr algn="ctr"/>
                      <a:r>
                        <a:rPr lang="it-IT" sz="2000"/>
                        <a:t>€ 10.567.000 </a:t>
                      </a:r>
                      <a:endParaRPr lang="it-IT" sz="2000" dirty="0"/>
                    </a:p>
                  </a:txBody>
                  <a:tcPr/>
                </a:tc>
                <a:extLst>
                  <a:ext uri="{0D108BD9-81ED-4DB2-BD59-A6C34878D82A}">
                    <a16:rowId xmlns:a16="http://schemas.microsoft.com/office/drawing/2014/main" val="1698346471"/>
                  </a:ext>
                </a:extLst>
              </a:tr>
            </a:tbl>
          </a:graphicData>
        </a:graphic>
      </p:graphicFrame>
    </p:spTree>
    <p:extLst>
      <p:ext uri="{BB962C8B-B14F-4D97-AF65-F5344CB8AC3E}">
        <p14:creationId xmlns:p14="http://schemas.microsoft.com/office/powerpoint/2010/main" val="501698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a:xfrm>
            <a:off x="611450" y="836640"/>
            <a:ext cx="2376330" cy="720100"/>
          </a:xfrm>
        </p:spPr>
        <p:txBody>
          <a:bodyPr lIns="72000" tIns="72000" bIns="72000" anchor="ctr" anchorCtr="1">
            <a:noAutofit/>
          </a:bodyPr>
          <a:lstStyle/>
          <a:p>
            <a:pPr>
              <a:lnSpc>
                <a:spcPct val="100000"/>
              </a:lnSpc>
            </a:pPr>
            <a:r>
              <a:rPr lang="de-DE" sz="4000" b="1" i="1" dirty="0">
                <a:solidFill>
                  <a:schemeClr val="accent1">
                    <a:lumMod val="50000"/>
                  </a:schemeClr>
                </a:solidFill>
                <a:effectLst>
                  <a:outerShdw blurRad="38100" dist="38100" dir="2700000" algn="tl">
                    <a:srgbClr val="000000">
                      <a:alpha val="43137"/>
                    </a:srgbClr>
                  </a:outerShdw>
                </a:effectLst>
              </a:rPr>
              <a:t>Content</a:t>
            </a:r>
          </a:p>
        </p:txBody>
      </p:sp>
      <p:sp>
        <p:nvSpPr>
          <p:cNvPr id="7" name="Inhaltsplatzhalter 6"/>
          <p:cNvSpPr>
            <a:spLocks noGrp="1"/>
          </p:cNvSpPr>
          <p:nvPr>
            <p:ph type="subTitle" idx="1"/>
          </p:nvPr>
        </p:nvSpPr>
        <p:spPr>
          <a:xfrm>
            <a:off x="971500" y="1988800"/>
            <a:ext cx="7201000" cy="4367552"/>
          </a:xfrm>
          <a:ln>
            <a:solidFill>
              <a:schemeClr val="tx1"/>
            </a:solidFill>
          </a:ln>
        </p:spPr>
        <p:txBody>
          <a:bodyPr>
            <a:noAutofit/>
          </a:bodyPr>
          <a:lstStyle/>
          <a:p>
            <a:pPr marL="514350" indent="-514350" algn="l">
              <a:lnSpc>
                <a:spcPct val="100000"/>
              </a:lnSpc>
              <a:spcBef>
                <a:spcPts val="0"/>
              </a:spcBef>
              <a:buAutoNum type="romanUcPeriod"/>
            </a:pPr>
            <a:r>
              <a:rPr lang="en-US" sz="2400" dirty="0">
                <a:solidFill>
                  <a:schemeClr val="accent1">
                    <a:lumMod val="50000"/>
                  </a:schemeClr>
                </a:solidFill>
                <a:latin typeface="+mj-lt"/>
              </a:rPr>
              <a:t>Italian three-year plan for the university system development</a:t>
            </a:r>
            <a:r>
              <a:rPr lang="de-DE" sz="2400" dirty="0">
                <a:solidFill>
                  <a:schemeClr val="accent1">
                    <a:lumMod val="50000"/>
                  </a:schemeClr>
                </a:solidFill>
                <a:latin typeface="+mj-lt"/>
              </a:rPr>
              <a:t>					03</a:t>
            </a:r>
          </a:p>
          <a:p>
            <a:pPr marL="514350" indent="-514350" algn="l">
              <a:lnSpc>
                <a:spcPct val="100000"/>
              </a:lnSpc>
              <a:spcBef>
                <a:spcPts val="0"/>
              </a:spcBef>
              <a:buAutoNum type="romanUcPeriod"/>
            </a:pPr>
            <a:r>
              <a:rPr lang="it-IT" sz="2400" dirty="0">
                <a:solidFill>
                  <a:schemeClr val="accent1">
                    <a:lumMod val="50000"/>
                  </a:schemeClr>
                </a:solidFill>
                <a:latin typeface="+mj-lt"/>
              </a:rPr>
              <a:t>National Plan  2019-2022			06</a:t>
            </a:r>
          </a:p>
          <a:p>
            <a:pPr marL="514350" indent="-514350" algn="l">
              <a:lnSpc>
                <a:spcPct val="100000"/>
              </a:lnSpc>
              <a:spcBef>
                <a:spcPts val="0"/>
              </a:spcBef>
              <a:buAutoNum type="romanUcPeriod"/>
            </a:pPr>
            <a:r>
              <a:rPr lang="en-US" sz="2400" dirty="0">
                <a:solidFill>
                  <a:schemeClr val="accent1">
                    <a:lumMod val="50000"/>
                  </a:schemeClr>
                </a:solidFill>
                <a:latin typeface="+mj-lt"/>
              </a:rPr>
              <a:t>Objectives and actions of the </a:t>
            </a:r>
            <a:br>
              <a:rPr lang="en-US" sz="2400" dirty="0">
                <a:solidFill>
                  <a:schemeClr val="accent1">
                    <a:lumMod val="50000"/>
                  </a:schemeClr>
                </a:solidFill>
                <a:latin typeface="+mj-lt"/>
              </a:rPr>
            </a:br>
            <a:r>
              <a:rPr lang="en-US" sz="2400" dirty="0">
                <a:solidFill>
                  <a:schemeClr val="accent1">
                    <a:lumMod val="50000"/>
                  </a:schemeClr>
                </a:solidFill>
                <a:latin typeface="+mj-lt"/>
              </a:rPr>
              <a:t>three-year plan					08</a:t>
            </a:r>
          </a:p>
          <a:p>
            <a:pPr marL="514350" indent="-514350" algn="l">
              <a:lnSpc>
                <a:spcPct val="100000"/>
              </a:lnSpc>
              <a:spcBef>
                <a:spcPts val="0"/>
              </a:spcBef>
              <a:buAutoNum type="romanUcPeriod"/>
            </a:pPr>
            <a:r>
              <a:rPr lang="it-IT" sz="2400" dirty="0" err="1">
                <a:solidFill>
                  <a:schemeClr val="accent1">
                    <a:lumMod val="50000"/>
                  </a:schemeClr>
                </a:solidFill>
                <a:latin typeface="+mj-lt"/>
              </a:rPr>
              <a:t>Indicators</a:t>
            </a:r>
            <a:r>
              <a:rPr lang="it-IT" sz="2400" dirty="0">
                <a:solidFill>
                  <a:schemeClr val="accent1">
                    <a:lumMod val="50000"/>
                  </a:schemeClr>
                </a:solidFill>
                <a:latin typeface="+mj-lt"/>
              </a:rPr>
              <a:t> of </a:t>
            </a:r>
            <a:r>
              <a:rPr lang="it-IT" sz="2400" dirty="0" err="1">
                <a:solidFill>
                  <a:schemeClr val="accent1">
                    <a:lumMod val="50000"/>
                  </a:schemeClr>
                </a:solidFill>
                <a:latin typeface="+mj-lt"/>
              </a:rPr>
              <a:t>ministerial</a:t>
            </a:r>
            <a:r>
              <a:rPr lang="it-IT" sz="2400" dirty="0">
                <a:solidFill>
                  <a:schemeClr val="accent1">
                    <a:lumMod val="50000"/>
                  </a:schemeClr>
                </a:solidFill>
                <a:latin typeface="+mj-lt"/>
              </a:rPr>
              <a:t> </a:t>
            </a:r>
            <a:r>
              <a:rPr lang="it-IT" sz="2400" dirty="0" err="1">
                <a:solidFill>
                  <a:schemeClr val="accent1">
                    <a:lumMod val="50000"/>
                  </a:schemeClr>
                </a:solidFill>
                <a:latin typeface="+mj-lt"/>
              </a:rPr>
              <a:t>objectives</a:t>
            </a:r>
            <a:r>
              <a:rPr lang="it-IT" sz="2400" dirty="0">
                <a:solidFill>
                  <a:schemeClr val="accent1">
                    <a:lumMod val="50000"/>
                  </a:schemeClr>
                </a:solidFill>
                <a:latin typeface="+mj-lt"/>
              </a:rPr>
              <a:t> 		12</a:t>
            </a:r>
            <a:r>
              <a:rPr lang="en-US" sz="2400" dirty="0">
                <a:solidFill>
                  <a:schemeClr val="accent1">
                    <a:lumMod val="50000"/>
                  </a:schemeClr>
                </a:solidFill>
                <a:latin typeface="+mj-lt"/>
              </a:rPr>
              <a:t>	</a:t>
            </a:r>
          </a:p>
          <a:p>
            <a:pPr marL="514350" indent="-514350" algn="l">
              <a:lnSpc>
                <a:spcPct val="100000"/>
              </a:lnSpc>
              <a:spcBef>
                <a:spcPts val="0"/>
              </a:spcBef>
              <a:buAutoNum type="romanUcPeriod"/>
            </a:pPr>
            <a:r>
              <a:rPr lang="it-IT" sz="2400" dirty="0">
                <a:solidFill>
                  <a:schemeClr val="accent1">
                    <a:lumMod val="50000"/>
                  </a:schemeClr>
                </a:solidFill>
                <a:latin typeface="+mj-lt"/>
              </a:rPr>
              <a:t>UNIGE Report on </a:t>
            </a:r>
            <a:r>
              <a:rPr lang="it-IT" sz="2400" dirty="0" err="1">
                <a:solidFill>
                  <a:schemeClr val="accent1">
                    <a:lumMod val="50000"/>
                  </a:schemeClr>
                </a:solidFill>
                <a:latin typeface="+mj-lt"/>
              </a:rPr>
              <a:t>results</a:t>
            </a:r>
            <a:r>
              <a:rPr lang="it-IT" sz="2400" dirty="0">
                <a:solidFill>
                  <a:schemeClr val="accent1">
                    <a:lumMod val="50000"/>
                  </a:schemeClr>
                </a:solidFill>
                <a:latin typeface="+mj-lt"/>
              </a:rPr>
              <a:t> </a:t>
            </a:r>
            <a:r>
              <a:rPr lang="it-IT" sz="2400" dirty="0" err="1">
                <a:solidFill>
                  <a:schemeClr val="accent1">
                    <a:lumMod val="50000"/>
                  </a:schemeClr>
                </a:solidFill>
                <a:latin typeface="+mj-lt"/>
              </a:rPr>
              <a:t>following</a:t>
            </a:r>
            <a:r>
              <a:rPr lang="it-IT" sz="2400" dirty="0">
                <a:solidFill>
                  <a:schemeClr val="accent1">
                    <a:lumMod val="50000"/>
                  </a:schemeClr>
                </a:solidFill>
                <a:latin typeface="+mj-lt"/>
              </a:rPr>
              <a:t> </a:t>
            </a:r>
            <a:br>
              <a:rPr lang="it-IT" sz="2400" dirty="0">
                <a:solidFill>
                  <a:schemeClr val="accent1">
                    <a:lumMod val="50000"/>
                  </a:schemeClr>
                </a:solidFill>
                <a:latin typeface="+mj-lt"/>
              </a:rPr>
            </a:br>
            <a:r>
              <a:rPr lang="it-IT" sz="2400" dirty="0">
                <a:solidFill>
                  <a:schemeClr val="accent1">
                    <a:lumMod val="50000"/>
                  </a:schemeClr>
                </a:solidFill>
                <a:latin typeface="+mj-lt"/>
              </a:rPr>
              <a:t>the National </a:t>
            </a:r>
            <a:r>
              <a:rPr lang="it-IT" sz="2400" dirty="0" err="1">
                <a:solidFill>
                  <a:schemeClr val="accent1">
                    <a:lumMod val="50000"/>
                  </a:schemeClr>
                </a:solidFill>
                <a:latin typeface="+mj-lt"/>
              </a:rPr>
              <a:t>plan</a:t>
            </a:r>
            <a:r>
              <a:rPr lang="en-US" sz="2400" dirty="0">
                <a:solidFill>
                  <a:schemeClr val="accent1">
                    <a:lumMod val="50000"/>
                  </a:schemeClr>
                </a:solidFill>
                <a:latin typeface="+mj-lt"/>
              </a:rPr>
              <a:t>					15</a:t>
            </a:r>
          </a:p>
          <a:p>
            <a:pPr marL="514350" indent="-514350" algn="l">
              <a:lnSpc>
                <a:spcPct val="100000"/>
              </a:lnSpc>
              <a:spcBef>
                <a:spcPts val="0"/>
              </a:spcBef>
              <a:buAutoNum type="romanUcPeriod"/>
            </a:pPr>
            <a:r>
              <a:rPr lang="it-IT" sz="2400" dirty="0">
                <a:solidFill>
                  <a:schemeClr val="accent1">
                    <a:lumMod val="50000"/>
                  </a:schemeClr>
                </a:solidFill>
                <a:latin typeface="+mj-lt"/>
              </a:rPr>
              <a:t>UNIGE in National </a:t>
            </a:r>
            <a:r>
              <a:rPr lang="it-IT" sz="2400" dirty="0" err="1">
                <a:solidFill>
                  <a:schemeClr val="accent1">
                    <a:lumMod val="50000"/>
                  </a:schemeClr>
                </a:solidFill>
                <a:latin typeface="+mj-lt"/>
              </a:rPr>
              <a:t>plan</a:t>
            </a:r>
            <a:r>
              <a:rPr lang="it-IT" sz="2400" dirty="0">
                <a:solidFill>
                  <a:schemeClr val="accent1">
                    <a:lumMod val="50000"/>
                  </a:schemeClr>
                </a:solidFill>
                <a:latin typeface="+mj-lt"/>
              </a:rPr>
              <a:t> 2019 2021		17</a:t>
            </a:r>
          </a:p>
          <a:p>
            <a:pPr marL="514350" indent="-514350" algn="l">
              <a:lnSpc>
                <a:spcPct val="100000"/>
              </a:lnSpc>
              <a:spcBef>
                <a:spcPts val="0"/>
              </a:spcBef>
              <a:buAutoNum type="romanUcPeriod"/>
            </a:pPr>
            <a:r>
              <a:rPr lang="it-IT" sz="2400" dirty="0">
                <a:solidFill>
                  <a:schemeClr val="accent1">
                    <a:lumMod val="50000"/>
                  </a:schemeClr>
                </a:solidFill>
                <a:latin typeface="+mj-lt"/>
              </a:rPr>
              <a:t>UNIGE:  Strategic </a:t>
            </a:r>
            <a:r>
              <a:rPr lang="it-IT" sz="2400" dirty="0" err="1">
                <a:solidFill>
                  <a:schemeClr val="accent1">
                    <a:lumMod val="50000"/>
                  </a:schemeClr>
                </a:solidFill>
                <a:latin typeface="+mj-lt"/>
              </a:rPr>
              <a:t>Objectives</a:t>
            </a:r>
            <a:r>
              <a:rPr lang="it-IT" sz="2400" dirty="0">
                <a:solidFill>
                  <a:schemeClr val="accent1">
                    <a:lumMod val="50000"/>
                  </a:schemeClr>
                </a:solidFill>
                <a:latin typeface="+mj-lt"/>
              </a:rPr>
              <a:t> 2019-2021  21</a:t>
            </a:r>
          </a:p>
          <a:p>
            <a:pPr marL="514350" indent="-514350" algn="l">
              <a:lnSpc>
                <a:spcPct val="100000"/>
              </a:lnSpc>
              <a:spcBef>
                <a:spcPts val="0"/>
              </a:spcBef>
              <a:buAutoNum type="romanUcPeriod"/>
            </a:pPr>
            <a:r>
              <a:rPr lang="en-US" sz="2400" dirty="0">
                <a:solidFill>
                  <a:schemeClr val="accent1">
                    <a:lumMod val="50000"/>
                  </a:schemeClr>
                </a:solidFill>
                <a:latin typeface="+mj-lt"/>
              </a:rPr>
              <a:t>UNIGE: Results of the annual actions related to internationalization				26</a:t>
            </a:r>
            <a:endParaRPr lang="it-IT" sz="2400" dirty="0">
              <a:solidFill>
                <a:schemeClr val="accent1">
                  <a:lumMod val="50000"/>
                </a:schemeClr>
              </a:solidFill>
              <a:latin typeface="+mj-lt"/>
            </a:endParaRPr>
          </a:p>
          <a:p>
            <a:pPr marL="514350" indent="-514350" algn="l">
              <a:lnSpc>
                <a:spcPct val="100000"/>
              </a:lnSpc>
              <a:spcBef>
                <a:spcPts val="0"/>
              </a:spcBef>
              <a:buAutoNum type="romanUcPeriod"/>
            </a:pPr>
            <a:endParaRPr lang="it-IT" sz="2400" dirty="0"/>
          </a:p>
        </p:txBody>
      </p:sp>
      <p:sp>
        <p:nvSpPr>
          <p:cNvPr id="3" name="Foliennummernplatzhalter 2"/>
          <p:cNvSpPr>
            <a:spLocks noGrp="1"/>
          </p:cNvSpPr>
          <p:nvPr>
            <p:ph type="sldNum" sz="quarter" idx="12"/>
          </p:nvPr>
        </p:nvSpPr>
        <p:spPr/>
        <p:txBody>
          <a:bodyPr/>
          <a:lstStyle/>
          <a:p>
            <a:fld id="{610207BF-9610-4DCA-A632-B81271577532}" type="slidenum">
              <a:rPr lang="de-DE" smtClean="0">
                <a:solidFill>
                  <a:schemeClr val="accent1">
                    <a:lumMod val="50000"/>
                  </a:schemeClr>
                </a:solidFill>
              </a:rPr>
              <a:pPr/>
              <a:t>2</a:t>
            </a:fld>
            <a:endParaRPr lang="de-DE" dirty="0">
              <a:solidFill>
                <a:schemeClr val="accent1">
                  <a:lumMod val="50000"/>
                </a:schemeClr>
              </a:solidFill>
            </a:endParaRPr>
          </a:p>
        </p:txBody>
      </p:sp>
    </p:spTree>
    <p:extLst>
      <p:ext uri="{BB962C8B-B14F-4D97-AF65-F5344CB8AC3E}">
        <p14:creationId xmlns:p14="http://schemas.microsoft.com/office/powerpoint/2010/main" val="3326462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1143000" y="2564880"/>
            <a:ext cx="6858000" cy="3600500"/>
          </a:xfrm>
        </p:spPr>
        <p:txBody>
          <a:bodyPr>
            <a:normAutofit/>
          </a:bodyPr>
          <a:lstStyle/>
          <a:p>
            <a:pPr algn="just"/>
            <a:r>
              <a:rPr lang="en-US" dirty="0"/>
              <a:t>From the document “</a:t>
            </a:r>
            <a:r>
              <a:rPr lang="en-US" b="1" dirty="0"/>
              <a:t>Integrated relation on UNIGE performance</a:t>
            </a:r>
            <a:r>
              <a:rPr lang="en-US" dirty="0"/>
              <a:t>” 2019</a:t>
            </a:r>
          </a:p>
          <a:p>
            <a:pPr algn="just"/>
            <a:r>
              <a:rPr lang="en-US" dirty="0" err="1"/>
              <a:t>Pag</a:t>
            </a:r>
            <a:r>
              <a:rPr lang="en-US" dirty="0"/>
              <a:t>. 10</a:t>
            </a:r>
          </a:p>
          <a:p>
            <a:pPr algn="just"/>
            <a:endParaRPr lang="en-US" dirty="0"/>
          </a:p>
          <a:p>
            <a:pPr algn="just"/>
            <a:r>
              <a:rPr lang="en-US" dirty="0"/>
              <a:t>“</a:t>
            </a:r>
            <a:r>
              <a:rPr lang="en-US" sz="2000" i="1" dirty="0"/>
              <a:t>In order to meet the needs of its stakeholders, the University, through the planning process described in the introductory section of the Integrated Report, taking into account, in particular, the internal and external context and the resources available, has defined, its three-year program 2019-2021, its strategic objectives for the three-year period, taking into account </a:t>
            </a:r>
            <a:r>
              <a:rPr lang="en-US" sz="2000" b="1" i="1" dirty="0"/>
              <a:t>the National plan for the Universities issued by MIUR </a:t>
            </a:r>
            <a:r>
              <a:rPr lang="en-US" sz="2000" i="1" dirty="0"/>
              <a:t>and the projects that the University has proposed within the same lines. “</a:t>
            </a:r>
            <a:endParaRPr lang="it-IT" sz="2000" i="1" dirty="0"/>
          </a:p>
        </p:txBody>
      </p:sp>
      <p:sp>
        <p:nvSpPr>
          <p:cNvPr id="2" name="Titolo 1"/>
          <p:cNvSpPr>
            <a:spLocks noGrp="1"/>
          </p:cNvSpPr>
          <p:nvPr>
            <p:ph type="ctrTitle"/>
          </p:nvPr>
        </p:nvSpPr>
        <p:spPr>
          <a:xfrm>
            <a:off x="1143000" y="836641"/>
            <a:ext cx="6858000" cy="1296179"/>
          </a:xfrm>
        </p:spPr>
        <p:txBody>
          <a:bodyPr>
            <a:normAutofit fontScale="90000"/>
          </a:bodyPr>
          <a:lstStyle/>
          <a:p>
            <a:pPr algn="l"/>
            <a:r>
              <a:rPr lang="it-IT" dirty="0"/>
              <a:t>UNIGE:  THE 2019-2021 STRATEGIC OBJECTIVES</a:t>
            </a:r>
          </a:p>
        </p:txBody>
      </p:sp>
    </p:spTree>
    <p:extLst>
      <p:ext uri="{BB962C8B-B14F-4D97-AF65-F5344CB8AC3E}">
        <p14:creationId xmlns:p14="http://schemas.microsoft.com/office/powerpoint/2010/main" val="2443883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1143000" y="2564880"/>
            <a:ext cx="6858000" cy="3600500"/>
          </a:xfrm>
        </p:spPr>
        <p:txBody>
          <a:bodyPr>
            <a:normAutofit/>
          </a:bodyPr>
          <a:lstStyle/>
          <a:p>
            <a:pPr algn="just"/>
            <a:r>
              <a:rPr lang="en-US" dirty="0"/>
              <a:t>From the document “</a:t>
            </a:r>
            <a:r>
              <a:rPr lang="en-US" b="1" dirty="0"/>
              <a:t>Integrated relation on UNIGE performance</a:t>
            </a:r>
            <a:r>
              <a:rPr lang="en-US" dirty="0"/>
              <a:t>” 2019</a:t>
            </a:r>
          </a:p>
          <a:p>
            <a:pPr algn="just"/>
            <a:r>
              <a:rPr lang="en-US" dirty="0" err="1"/>
              <a:t>Pag</a:t>
            </a:r>
            <a:r>
              <a:rPr lang="en-US" dirty="0"/>
              <a:t>. 10</a:t>
            </a:r>
          </a:p>
          <a:p>
            <a:pPr algn="just"/>
            <a:endParaRPr lang="en-US" dirty="0"/>
          </a:p>
          <a:p>
            <a:pPr algn="just"/>
            <a:r>
              <a:rPr lang="en-US" dirty="0"/>
              <a:t>“</a:t>
            </a:r>
            <a:r>
              <a:rPr lang="en-US" sz="2000" i="1" dirty="0"/>
              <a:t>the 2019-2021 strategic objectives, with reference to the 3 mission areas: </a:t>
            </a:r>
          </a:p>
          <a:p>
            <a:pPr marL="1028723" lvl="2" indent="-342900" algn="just">
              <a:buFont typeface="Arial" panose="020B0604020202020204" pitchFamily="34" charset="0"/>
              <a:buChar char="•"/>
            </a:pPr>
            <a:r>
              <a:rPr lang="en-US" sz="1800" i="1" dirty="0"/>
              <a:t>training and services for students, </a:t>
            </a:r>
          </a:p>
          <a:p>
            <a:pPr marL="1028723" lvl="2" indent="-342900" algn="just">
              <a:buFont typeface="Arial" panose="020B0604020202020204" pitchFamily="34" charset="0"/>
              <a:buChar char="•"/>
            </a:pPr>
            <a:r>
              <a:rPr lang="en-US" sz="1800" i="1" dirty="0"/>
              <a:t>research and </a:t>
            </a:r>
          </a:p>
          <a:p>
            <a:pPr marL="1028723" lvl="2" indent="-342900" algn="just">
              <a:buFont typeface="Arial" panose="020B0604020202020204" pitchFamily="34" charset="0"/>
              <a:buChar char="•"/>
            </a:pPr>
            <a:r>
              <a:rPr lang="en-US" sz="1800" i="1" dirty="0"/>
              <a:t>third mission</a:t>
            </a:r>
            <a:r>
              <a:rPr lang="en-US" sz="1550" i="1" dirty="0"/>
              <a:t>, </a:t>
            </a:r>
          </a:p>
          <a:p>
            <a:pPr algn="just"/>
            <a:r>
              <a:rPr lang="en-US" sz="2000" i="1" dirty="0"/>
              <a:t>have been set up considering </a:t>
            </a:r>
            <a:r>
              <a:rPr lang="en-US" sz="2000" b="1" i="1" dirty="0"/>
              <a:t>internationalization</a:t>
            </a:r>
            <a:r>
              <a:rPr lang="en-US" sz="2000" i="1" dirty="0"/>
              <a:t> as a cross-cutting mission line“</a:t>
            </a:r>
            <a:endParaRPr lang="it-IT" sz="2000" i="1" dirty="0"/>
          </a:p>
        </p:txBody>
      </p:sp>
      <p:sp>
        <p:nvSpPr>
          <p:cNvPr id="2" name="Titolo 1"/>
          <p:cNvSpPr>
            <a:spLocks noGrp="1"/>
          </p:cNvSpPr>
          <p:nvPr>
            <p:ph type="ctrTitle"/>
          </p:nvPr>
        </p:nvSpPr>
        <p:spPr>
          <a:xfrm>
            <a:off x="1143000" y="836641"/>
            <a:ext cx="6858000" cy="1296179"/>
          </a:xfrm>
        </p:spPr>
        <p:txBody>
          <a:bodyPr>
            <a:normAutofit fontScale="90000"/>
          </a:bodyPr>
          <a:lstStyle/>
          <a:p>
            <a:pPr algn="l"/>
            <a:r>
              <a:rPr lang="it-IT" dirty="0"/>
              <a:t>UNIGE:  THE 2019-2021 STRATEGIC OBJECTIVES</a:t>
            </a:r>
          </a:p>
        </p:txBody>
      </p:sp>
    </p:spTree>
    <p:extLst>
      <p:ext uri="{BB962C8B-B14F-4D97-AF65-F5344CB8AC3E}">
        <p14:creationId xmlns:p14="http://schemas.microsoft.com/office/powerpoint/2010/main" val="3003097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2" name="Titolo 1"/>
          <p:cNvSpPr>
            <a:spLocks noGrp="1"/>
          </p:cNvSpPr>
          <p:nvPr>
            <p:ph type="ctrTitle"/>
          </p:nvPr>
        </p:nvSpPr>
        <p:spPr>
          <a:xfrm>
            <a:off x="1143000" y="836641"/>
            <a:ext cx="6858000" cy="576079"/>
          </a:xfrm>
        </p:spPr>
        <p:txBody>
          <a:bodyPr>
            <a:normAutofit fontScale="90000"/>
          </a:bodyPr>
          <a:lstStyle/>
          <a:p>
            <a:pPr algn="l"/>
            <a:endParaRPr lang="it-IT" dirty="0"/>
          </a:p>
        </p:txBody>
      </p:sp>
      <p:pic>
        <p:nvPicPr>
          <p:cNvPr id="5" name="Immagine 4"/>
          <p:cNvPicPr>
            <a:picLocks noChangeAspect="1"/>
          </p:cNvPicPr>
          <p:nvPr/>
        </p:nvPicPr>
        <p:blipFill>
          <a:blip r:embed="rId2"/>
          <a:stretch>
            <a:fillRect/>
          </a:stretch>
        </p:blipFill>
        <p:spPr>
          <a:xfrm>
            <a:off x="1907630" y="1844780"/>
            <a:ext cx="4824670" cy="4601993"/>
          </a:xfrm>
          <a:prstGeom prst="rect">
            <a:avLst/>
          </a:prstGeom>
        </p:spPr>
      </p:pic>
    </p:spTree>
    <p:extLst>
      <p:ext uri="{BB962C8B-B14F-4D97-AF65-F5344CB8AC3E}">
        <p14:creationId xmlns:p14="http://schemas.microsoft.com/office/powerpoint/2010/main" val="36338606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1143000" y="2276840"/>
            <a:ext cx="6858000" cy="4079512"/>
          </a:xfrm>
        </p:spPr>
        <p:txBody>
          <a:bodyPr>
            <a:normAutofit fontScale="70000" lnSpcReduction="20000"/>
          </a:bodyPr>
          <a:lstStyle/>
          <a:p>
            <a:pPr algn="just"/>
            <a:r>
              <a:rPr lang="en-US" dirty="0"/>
              <a:t> </a:t>
            </a:r>
          </a:p>
          <a:p>
            <a:pPr algn="just"/>
            <a:r>
              <a:rPr lang="en-US" dirty="0"/>
              <a:t>objective 1. to adapt the training offer to the needs of students and other interlocutors, identifying their professional opportunities, differentiating and innovating teaching methods, also in relation to the different conditions of students, and guaranteeing the quality of training courses, enhancing the areas of territorial specialization</a:t>
            </a:r>
          </a:p>
          <a:p>
            <a:pPr algn="just"/>
            <a:r>
              <a:rPr lang="en-US" dirty="0"/>
              <a:t>objective 2. to encourage a conscious choice of study path by high school students, guaranteeing the right to study and an appropriate reception in the university world</a:t>
            </a:r>
          </a:p>
          <a:p>
            <a:pPr algn="just"/>
            <a:r>
              <a:rPr lang="en-US" dirty="0"/>
              <a:t>objective 3. to foster educational success by improving the quality of incoming and ongoing guidance services</a:t>
            </a:r>
          </a:p>
          <a:p>
            <a:pPr algn="just"/>
            <a:r>
              <a:rPr lang="en-US" sz="2300" b="1" dirty="0"/>
              <a:t>objective 4. to encourage interaction with the world of work by systematizing and enhancing the actions and the quality of guidance leaving the course of study</a:t>
            </a:r>
          </a:p>
          <a:p>
            <a:pPr algn="just"/>
            <a:r>
              <a:rPr lang="en-US" dirty="0"/>
              <a:t>objective 5. to guarantee and promote quality support environments and services for training processes, adapted to the needs of students and teachers</a:t>
            </a:r>
          </a:p>
          <a:p>
            <a:pPr algn="just"/>
            <a:r>
              <a:rPr lang="en-US" sz="2100" b="1" dirty="0"/>
              <a:t>objective 6. to strengthen and diversify the university's international projection by developing academic cooperation agreements</a:t>
            </a:r>
          </a:p>
          <a:p>
            <a:pPr algn="just"/>
            <a:r>
              <a:rPr lang="en-US" sz="2100" b="1" dirty="0"/>
              <a:t>objective 7. to increase the attractiveness of the university towards students from outside the region and foreigners</a:t>
            </a:r>
          </a:p>
          <a:p>
            <a:pPr algn="just"/>
            <a:r>
              <a:rPr lang="en-US" sz="2100" b="1" dirty="0"/>
              <a:t>objective 8. increase the number of university students on international mobility and improve their profit </a:t>
            </a:r>
            <a:endParaRPr lang="it-IT" sz="2100" b="1" dirty="0"/>
          </a:p>
        </p:txBody>
      </p:sp>
      <p:sp>
        <p:nvSpPr>
          <p:cNvPr id="2" name="Titolo 1"/>
          <p:cNvSpPr>
            <a:spLocks noGrp="1"/>
          </p:cNvSpPr>
          <p:nvPr>
            <p:ph type="ctrTitle"/>
          </p:nvPr>
        </p:nvSpPr>
        <p:spPr>
          <a:xfrm>
            <a:off x="827480" y="836641"/>
            <a:ext cx="7417030" cy="1440199"/>
          </a:xfrm>
        </p:spPr>
        <p:txBody>
          <a:bodyPr>
            <a:normAutofit/>
          </a:bodyPr>
          <a:lstStyle/>
          <a:p>
            <a:pPr algn="l"/>
            <a:r>
              <a:rPr lang="it-IT" dirty="0"/>
              <a:t>UNIGE Strategic </a:t>
            </a:r>
            <a:r>
              <a:rPr lang="it-IT" dirty="0" err="1"/>
              <a:t>Objective</a:t>
            </a:r>
            <a:br>
              <a:rPr lang="it-IT" dirty="0"/>
            </a:br>
            <a:r>
              <a:rPr lang="en-US" dirty="0"/>
              <a:t>A. training and student services</a:t>
            </a:r>
            <a:endParaRPr lang="it-IT" dirty="0"/>
          </a:p>
        </p:txBody>
      </p:sp>
    </p:spTree>
    <p:extLst>
      <p:ext uri="{BB962C8B-B14F-4D97-AF65-F5344CB8AC3E}">
        <p14:creationId xmlns:p14="http://schemas.microsoft.com/office/powerpoint/2010/main" val="4151609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1143000" y="2276840"/>
            <a:ext cx="6858000" cy="4079512"/>
          </a:xfrm>
        </p:spPr>
        <p:txBody>
          <a:bodyPr>
            <a:normAutofit/>
          </a:bodyPr>
          <a:lstStyle/>
          <a:p>
            <a:pPr algn="just"/>
            <a:r>
              <a:rPr lang="en-US" dirty="0"/>
              <a:t> </a:t>
            </a:r>
          </a:p>
          <a:p>
            <a:pPr algn="just"/>
            <a:r>
              <a:rPr lang="en-US" dirty="0"/>
              <a:t>objective 9. to enhance the research activity of the departments</a:t>
            </a:r>
          </a:p>
          <a:p>
            <a:pPr algn="just"/>
            <a:r>
              <a:rPr lang="en-US" dirty="0"/>
              <a:t>objective 10. to enhance collaborations with the social, production and services system </a:t>
            </a:r>
          </a:p>
          <a:p>
            <a:pPr algn="just"/>
            <a:r>
              <a:rPr lang="en-US" b="1" dirty="0"/>
              <a:t>objective 11. increase the number of researchers and teachers from abroad </a:t>
            </a:r>
            <a:endParaRPr lang="it-IT" sz="2100" b="1" dirty="0"/>
          </a:p>
        </p:txBody>
      </p:sp>
      <p:sp>
        <p:nvSpPr>
          <p:cNvPr id="2" name="Titolo 1"/>
          <p:cNvSpPr>
            <a:spLocks noGrp="1"/>
          </p:cNvSpPr>
          <p:nvPr>
            <p:ph type="ctrTitle"/>
          </p:nvPr>
        </p:nvSpPr>
        <p:spPr>
          <a:xfrm>
            <a:off x="827480" y="836641"/>
            <a:ext cx="7417030" cy="1440199"/>
          </a:xfrm>
        </p:spPr>
        <p:txBody>
          <a:bodyPr>
            <a:normAutofit/>
          </a:bodyPr>
          <a:lstStyle/>
          <a:p>
            <a:pPr algn="l"/>
            <a:r>
              <a:rPr lang="it-IT" dirty="0"/>
              <a:t>UNIGE Strategic </a:t>
            </a:r>
            <a:r>
              <a:rPr lang="it-IT" dirty="0" err="1"/>
              <a:t>Objective</a:t>
            </a:r>
            <a:br>
              <a:rPr lang="it-IT" dirty="0"/>
            </a:br>
            <a:r>
              <a:rPr lang="en-US" dirty="0"/>
              <a:t>B. Scientific Research</a:t>
            </a:r>
            <a:endParaRPr lang="it-IT" dirty="0"/>
          </a:p>
        </p:txBody>
      </p:sp>
    </p:spTree>
    <p:extLst>
      <p:ext uri="{BB962C8B-B14F-4D97-AF65-F5344CB8AC3E}">
        <p14:creationId xmlns:p14="http://schemas.microsoft.com/office/powerpoint/2010/main" val="37297557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1106995" y="2459402"/>
            <a:ext cx="6858000" cy="4079512"/>
          </a:xfrm>
        </p:spPr>
        <p:txBody>
          <a:bodyPr>
            <a:normAutofit/>
          </a:bodyPr>
          <a:lstStyle/>
          <a:p>
            <a:pPr algn="just"/>
            <a:r>
              <a:rPr lang="en-US" dirty="0"/>
              <a:t>objective 12. to promote public engagement initiatives</a:t>
            </a:r>
          </a:p>
          <a:p>
            <a:pPr algn="just"/>
            <a:r>
              <a:rPr lang="en-US" dirty="0"/>
              <a:t>objective 13. to promote adult education</a:t>
            </a:r>
          </a:p>
          <a:p>
            <a:pPr algn="just"/>
            <a:r>
              <a:rPr lang="en-US" dirty="0"/>
              <a:t>objective 14. enhance the impact of research on the social and productive system, strengthening technology transfer</a:t>
            </a:r>
          </a:p>
          <a:p>
            <a:pPr algn="just"/>
            <a:r>
              <a:rPr lang="en-US" dirty="0"/>
              <a:t>objective 15. increase, monitor and report the positive effects in environmental, ethical and social terms of the university's action</a:t>
            </a:r>
          </a:p>
          <a:p>
            <a:pPr algn="just"/>
            <a:r>
              <a:rPr lang="en-US" b="1" dirty="0"/>
              <a:t>objective 16. Strengthen the university's actions in the field of development cooperation, promoting coordinated training initiatives and supporting the project activity, also in collaboration with CRUI and Ministry of foreign affairs</a:t>
            </a:r>
          </a:p>
          <a:p>
            <a:pPr algn="just"/>
            <a:r>
              <a:rPr lang="en-US" b="1" dirty="0"/>
              <a:t>objective 17. to promote the image of the university as a national and international reference point on issues related to areas of territorial specialization, from a transdisciplinary perspective </a:t>
            </a:r>
          </a:p>
        </p:txBody>
      </p:sp>
      <p:sp>
        <p:nvSpPr>
          <p:cNvPr id="2" name="Titolo 1"/>
          <p:cNvSpPr>
            <a:spLocks noGrp="1"/>
          </p:cNvSpPr>
          <p:nvPr>
            <p:ph type="ctrTitle"/>
          </p:nvPr>
        </p:nvSpPr>
        <p:spPr>
          <a:xfrm>
            <a:off x="827480" y="836641"/>
            <a:ext cx="7417030" cy="1440199"/>
          </a:xfrm>
        </p:spPr>
        <p:txBody>
          <a:bodyPr>
            <a:normAutofit/>
          </a:bodyPr>
          <a:lstStyle/>
          <a:p>
            <a:pPr algn="l"/>
            <a:r>
              <a:rPr lang="it-IT" dirty="0"/>
              <a:t>UNIGE Strategic </a:t>
            </a:r>
            <a:r>
              <a:rPr lang="it-IT" dirty="0" err="1"/>
              <a:t>Objective</a:t>
            </a:r>
            <a:br>
              <a:rPr lang="it-IT" dirty="0"/>
            </a:br>
            <a:r>
              <a:rPr lang="en-US" dirty="0"/>
              <a:t>B. Third Mission</a:t>
            </a:r>
            <a:endParaRPr lang="it-IT" dirty="0"/>
          </a:p>
        </p:txBody>
      </p:sp>
    </p:spTree>
    <p:extLst>
      <p:ext uri="{BB962C8B-B14F-4D97-AF65-F5344CB8AC3E}">
        <p14:creationId xmlns:p14="http://schemas.microsoft.com/office/powerpoint/2010/main" val="8699473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1143000" y="2996940"/>
            <a:ext cx="6858000" cy="3168440"/>
          </a:xfrm>
        </p:spPr>
        <p:txBody>
          <a:bodyPr>
            <a:normAutofit/>
          </a:bodyPr>
          <a:lstStyle/>
          <a:p>
            <a:pPr algn="just"/>
            <a:r>
              <a:rPr lang="en-US" sz="2400" dirty="0"/>
              <a:t>In order to achieve the strategic objectives, UNIGE have identified the actions described above into the three-year program, to which </a:t>
            </a:r>
            <a:r>
              <a:rPr lang="en-US" sz="2400" b="1" dirty="0"/>
              <a:t>annual</a:t>
            </a:r>
            <a:r>
              <a:rPr lang="en-US" sz="2400" dirty="0"/>
              <a:t> and </a:t>
            </a:r>
            <a:r>
              <a:rPr lang="en-US" sz="2400" b="1" dirty="0"/>
              <a:t>three-year</a:t>
            </a:r>
            <a:r>
              <a:rPr lang="en-US" sz="2400" dirty="0"/>
              <a:t> </a:t>
            </a:r>
            <a:r>
              <a:rPr lang="en-US" sz="2400" b="1" dirty="0"/>
              <a:t>indicators</a:t>
            </a:r>
            <a:r>
              <a:rPr lang="en-US" sz="2400" dirty="0"/>
              <a:t> and </a:t>
            </a:r>
            <a:r>
              <a:rPr lang="en-US" sz="2400" b="1" dirty="0"/>
              <a:t>targets</a:t>
            </a:r>
            <a:r>
              <a:rPr lang="en-US" sz="2400" dirty="0"/>
              <a:t> were correlated.</a:t>
            </a:r>
          </a:p>
        </p:txBody>
      </p:sp>
      <p:sp>
        <p:nvSpPr>
          <p:cNvPr id="2" name="Titolo 1"/>
          <p:cNvSpPr>
            <a:spLocks noGrp="1"/>
          </p:cNvSpPr>
          <p:nvPr>
            <p:ph type="ctrTitle"/>
          </p:nvPr>
        </p:nvSpPr>
        <p:spPr>
          <a:xfrm>
            <a:off x="755470" y="836641"/>
            <a:ext cx="8137130" cy="1368189"/>
          </a:xfrm>
        </p:spPr>
        <p:txBody>
          <a:bodyPr>
            <a:normAutofit fontScale="90000"/>
          </a:bodyPr>
          <a:lstStyle/>
          <a:p>
            <a:pPr algn="l"/>
            <a:r>
              <a:rPr lang="en-US" dirty="0"/>
              <a:t>UNIGE: Results of the annual actions related to internationalization</a:t>
            </a:r>
            <a:endParaRPr lang="it-IT" dirty="0"/>
          </a:p>
        </p:txBody>
      </p:sp>
    </p:spTree>
    <p:extLst>
      <p:ext uri="{BB962C8B-B14F-4D97-AF65-F5344CB8AC3E}">
        <p14:creationId xmlns:p14="http://schemas.microsoft.com/office/powerpoint/2010/main" val="5223307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605313" y="1988800"/>
            <a:ext cx="8137130" cy="1656230"/>
          </a:xfrm>
        </p:spPr>
        <p:txBody>
          <a:bodyPr>
            <a:normAutofit/>
          </a:bodyPr>
          <a:lstStyle/>
          <a:p>
            <a:pPr algn="just"/>
            <a:r>
              <a:rPr lang="en-US" sz="2400" b="1" dirty="0"/>
              <a:t>objective 6.</a:t>
            </a:r>
            <a:r>
              <a:rPr lang="en-US" sz="2400" dirty="0"/>
              <a:t> strengthen and diversify the university's international projection by developing academic cooperation agreements</a:t>
            </a:r>
            <a:endParaRPr lang="en-US" sz="800" dirty="0"/>
          </a:p>
          <a:p>
            <a:pPr algn="just"/>
            <a:r>
              <a:rPr lang="it-IT" sz="2400" b="1" dirty="0" err="1"/>
              <a:t>action</a:t>
            </a:r>
            <a:r>
              <a:rPr lang="it-IT" sz="2400" b="1" dirty="0"/>
              <a:t> 6.1          </a:t>
            </a:r>
            <a:r>
              <a:rPr lang="en-US" sz="2400" dirty="0"/>
              <a:t>increase the number of "double degree" courses</a:t>
            </a:r>
            <a:endParaRPr lang="it-IT" sz="2400" dirty="0"/>
          </a:p>
        </p:txBody>
      </p:sp>
      <p:graphicFrame>
        <p:nvGraphicFramePr>
          <p:cNvPr id="5" name="Tabella 4"/>
          <p:cNvGraphicFramePr>
            <a:graphicFrameLocks noGrp="1"/>
          </p:cNvGraphicFramePr>
          <p:nvPr>
            <p:extLst>
              <p:ext uri="{D42A27DB-BD31-4B8C-83A1-F6EECF244321}">
                <p14:modId xmlns:p14="http://schemas.microsoft.com/office/powerpoint/2010/main" val="3495643064"/>
              </p:ext>
            </p:extLst>
          </p:nvPr>
        </p:nvGraphicFramePr>
        <p:xfrm>
          <a:off x="610149" y="3903411"/>
          <a:ext cx="7389550" cy="2194560"/>
        </p:xfrm>
        <a:graphic>
          <a:graphicData uri="http://schemas.openxmlformats.org/drawingml/2006/table">
            <a:tbl>
              <a:tblPr firstRow="1" bandRow="1">
                <a:tableStyleId>{5C22544A-7EE6-4342-B048-85BDC9FD1C3A}</a:tableStyleId>
              </a:tblPr>
              <a:tblGrid>
                <a:gridCol w="2376330">
                  <a:extLst>
                    <a:ext uri="{9D8B030D-6E8A-4147-A177-3AD203B41FA5}">
                      <a16:colId xmlns:a16="http://schemas.microsoft.com/office/drawing/2014/main" val="2201367645"/>
                    </a:ext>
                  </a:extLst>
                </a:gridCol>
                <a:gridCol w="1368190">
                  <a:extLst>
                    <a:ext uri="{9D8B030D-6E8A-4147-A177-3AD203B41FA5}">
                      <a16:colId xmlns:a16="http://schemas.microsoft.com/office/drawing/2014/main" val="284810387"/>
                    </a:ext>
                  </a:extLst>
                </a:gridCol>
                <a:gridCol w="1008140">
                  <a:extLst>
                    <a:ext uri="{9D8B030D-6E8A-4147-A177-3AD203B41FA5}">
                      <a16:colId xmlns:a16="http://schemas.microsoft.com/office/drawing/2014/main" val="813035116"/>
                    </a:ext>
                  </a:extLst>
                </a:gridCol>
                <a:gridCol w="1512210">
                  <a:extLst>
                    <a:ext uri="{9D8B030D-6E8A-4147-A177-3AD203B41FA5}">
                      <a16:colId xmlns:a16="http://schemas.microsoft.com/office/drawing/2014/main" val="2448436200"/>
                    </a:ext>
                  </a:extLst>
                </a:gridCol>
                <a:gridCol w="1124680">
                  <a:extLst>
                    <a:ext uri="{9D8B030D-6E8A-4147-A177-3AD203B41FA5}">
                      <a16:colId xmlns:a16="http://schemas.microsoft.com/office/drawing/2014/main" val="1892064107"/>
                    </a:ext>
                  </a:extLst>
                </a:gridCol>
              </a:tblGrid>
              <a:tr h="545470">
                <a:tc>
                  <a:txBody>
                    <a:bodyPr/>
                    <a:lstStyle/>
                    <a:p>
                      <a:r>
                        <a:rPr lang="it-IT" sz="1800" dirty="0" err="1"/>
                        <a:t>Indicator</a:t>
                      </a:r>
                      <a:r>
                        <a:rPr lang="it-IT" sz="1800" dirty="0"/>
                        <a:t> 6.1</a:t>
                      </a:r>
                    </a:p>
                  </a:txBody>
                  <a:tcPr/>
                </a:tc>
                <a:tc>
                  <a:txBody>
                    <a:bodyPr/>
                    <a:lstStyle/>
                    <a:p>
                      <a:r>
                        <a:rPr lang="it-IT" sz="1800" dirty="0" err="1"/>
                        <a:t>Starting</a:t>
                      </a:r>
                      <a:r>
                        <a:rPr lang="it-IT" sz="1800" dirty="0"/>
                        <a:t> </a:t>
                      </a:r>
                      <a:r>
                        <a:rPr lang="it-IT" sz="1800" dirty="0" err="1"/>
                        <a:t>value</a:t>
                      </a:r>
                      <a:endParaRPr lang="it-IT" sz="1800" dirty="0"/>
                    </a:p>
                  </a:txBody>
                  <a:tcPr/>
                </a:tc>
                <a:tc>
                  <a:txBody>
                    <a:bodyPr/>
                    <a:lstStyle/>
                    <a:p>
                      <a:r>
                        <a:rPr lang="it-IT" sz="1800" dirty="0"/>
                        <a:t>Target 2019</a:t>
                      </a:r>
                    </a:p>
                  </a:txBody>
                  <a:tcPr/>
                </a:tc>
                <a:tc>
                  <a:txBody>
                    <a:bodyPr/>
                    <a:lstStyle/>
                    <a:p>
                      <a:r>
                        <a:rPr lang="it-IT" sz="1800" dirty="0"/>
                        <a:t>Value in 2019</a:t>
                      </a:r>
                    </a:p>
                  </a:txBody>
                  <a:tcPr/>
                </a:tc>
                <a:tc>
                  <a:txBody>
                    <a:bodyPr/>
                    <a:lstStyle/>
                    <a:p>
                      <a:r>
                        <a:rPr lang="it-IT" sz="1800" dirty="0" err="1"/>
                        <a:t>Result</a:t>
                      </a:r>
                      <a:r>
                        <a:rPr lang="it-IT" sz="1800" dirty="0"/>
                        <a:t> %)</a:t>
                      </a:r>
                    </a:p>
                  </a:txBody>
                  <a:tcPr/>
                </a:tc>
                <a:extLst>
                  <a:ext uri="{0D108BD9-81ED-4DB2-BD59-A6C34878D82A}">
                    <a16:rowId xmlns:a16="http://schemas.microsoft.com/office/drawing/2014/main" val="271291480"/>
                  </a:ext>
                </a:extLst>
              </a:tr>
              <a:tr h="545470">
                <a:tc>
                  <a:txBody>
                    <a:bodyPr/>
                    <a:lstStyle/>
                    <a:p>
                      <a:r>
                        <a:rPr lang="it-IT" sz="1800" dirty="0"/>
                        <a:t>No. of</a:t>
                      </a:r>
                      <a:r>
                        <a:rPr lang="it-IT" sz="1800" baseline="0" dirty="0"/>
                        <a:t> </a:t>
                      </a:r>
                      <a:r>
                        <a:rPr lang="it-IT" sz="1800" baseline="0" dirty="0" err="1"/>
                        <a:t>agreement</a:t>
                      </a:r>
                      <a:r>
                        <a:rPr lang="it-IT" sz="1800" baseline="0" dirty="0"/>
                        <a:t> for «double </a:t>
                      </a:r>
                      <a:r>
                        <a:rPr lang="it-IT" sz="1800" baseline="0" dirty="0" err="1"/>
                        <a:t>degree</a:t>
                      </a:r>
                      <a:r>
                        <a:rPr lang="it-IT" sz="1800" baseline="0" dirty="0"/>
                        <a:t>»</a:t>
                      </a:r>
                      <a:endParaRPr lang="it-IT" sz="1800" dirty="0"/>
                    </a:p>
                  </a:txBody>
                  <a:tcPr anchor="ctr"/>
                </a:tc>
                <a:tc>
                  <a:txBody>
                    <a:bodyPr/>
                    <a:lstStyle/>
                    <a:p>
                      <a:pPr algn="ctr"/>
                      <a:r>
                        <a:rPr lang="it-IT" sz="1800" dirty="0"/>
                        <a:t>14 (!)</a:t>
                      </a:r>
                    </a:p>
                  </a:txBody>
                  <a:tcPr anchor="ctr"/>
                </a:tc>
                <a:tc>
                  <a:txBody>
                    <a:bodyPr/>
                    <a:lstStyle/>
                    <a:p>
                      <a:pPr algn="ctr"/>
                      <a:r>
                        <a:rPr lang="it-IT" sz="1800" dirty="0"/>
                        <a:t>16</a:t>
                      </a:r>
                    </a:p>
                  </a:txBody>
                  <a:tcPr anchor="ctr"/>
                </a:tc>
                <a:tc>
                  <a:txBody>
                    <a:bodyPr/>
                    <a:lstStyle/>
                    <a:p>
                      <a:pPr algn="ctr"/>
                      <a:r>
                        <a:rPr lang="it-IT" sz="1800" b="1" dirty="0"/>
                        <a:t>16 (2)</a:t>
                      </a:r>
                    </a:p>
                  </a:txBody>
                  <a:tcPr anchor="ctr"/>
                </a:tc>
                <a:tc>
                  <a:txBody>
                    <a:bodyPr/>
                    <a:lstStyle/>
                    <a:p>
                      <a:pPr algn="ctr"/>
                      <a:r>
                        <a:rPr lang="it-IT" sz="1800" b="1" dirty="0"/>
                        <a:t>100%</a:t>
                      </a:r>
                    </a:p>
                  </a:txBody>
                  <a:tcPr anchor="ctr"/>
                </a:tc>
                <a:extLst>
                  <a:ext uri="{0D108BD9-81ED-4DB2-BD59-A6C34878D82A}">
                    <a16:rowId xmlns:a16="http://schemas.microsoft.com/office/drawing/2014/main" val="3067965497"/>
                  </a:ext>
                </a:extLst>
              </a:tr>
              <a:tr h="545470">
                <a:tc>
                  <a:txBody>
                    <a:bodyPr/>
                    <a:lstStyle/>
                    <a:p>
                      <a:r>
                        <a:rPr lang="en-US" sz="1800" dirty="0"/>
                        <a:t>(1) </a:t>
                      </a:r>
                      <a:r>
                        <a:rPr lang="en-US" sz="1800" dirty="0" err="1"/>
                        <a:t>a.a</a:t>
                      </a:r>
                      <a:r>
                        <a:rPr lang="en-US" sz="1800" dirty="0"/>
                        <a:t>. 2017/2018  (2) </a:t>
                      </a:r>
                      <a:r>
                        <a:rPr lang="en-US" sz="1800" dirty="0" err="1"/>
                        <a:t>a.a</a:t>
                      </a:r>
                      <a:r>
                        <a:rPr lang="en-US" sz="1800" dirty="0"/>
                        <a:t>. 2018/2019 </a:t>
                      </a:r>
                      <a:endParaRPr lang="it-IT" sz="1800" dirty="0"/>
                    </a:p>
                  </a:txBody>
                  <a:tcPr anchor="ctr"/>
                </a:tc>
                <a:tc>
                  <a:txBody>
                    <a:bodyPr/>
                    <a:lstStyle/>
                    <a:p>
                      <a:endParaRPr lang="it-IT" sz="1800" dirty="0"/>
                    </a:p>
                  </a:txBody>
                  <a:tcPr/>
                </a:tc>
                <a:tc>
                  <a:txBody>
                    <a:bodyPr/>
                    <a:lstStyle/>
                    <a:p>
                      <a:endParaRPr lang="it-IT" sz="1800" dirty="0"/>
                    </a:p>
                  </a:txBody>
                  <a:tcPr/>
                </a:tc>
                <a:tc>
                  <a:txBody>
                    <a:bodyPr/>
                    <a:lstStyle/>
                    <a:p>
                      <a:r>
                        <a:rPr lang="it-IT" sz="1800" dirty="0"/>
                        <a:t>of</a:t>
                      </a:r>
                      <a:r>
                        <a:rPr lang="it-IT" sz="1800" baseline="0" dirty="0"/>
                        <a:t> </a:t>
                      </a:r>
                      <a:r>
                        <a:rPr lang="it-IT" sz="1800" baseline="0" dirty="0" err="1"/>
                        <a:t>which</a:t>
                      </a:r>
                      <a:endParaRPr lang="it-IT" sz="1800" baseline="0" dirty="0"/>
                    </a:p>
                    <a:p>
                      <a:r>
                        <a:rPr lang="it-IT" sz="1800" baseline="0" dirty="0"/>
                        <a:t>13 EU + </a:t>
                      </a:r>
                    </a:p>
                    <a:p>
                      <a:r>
                        <a:rPr lang="it-IT" sz="1800" baseline="0" dirty="0"/>
                        <a:t>3 </a:t>
                      </a:r>
                      <a:r>
                        <a:rPr lang="it-IT" sz="1800" baseline="0" dirty="0" err="1"/>
                        <a:t>extraEU</a:t>
                      </a:r>
                      <a:r>
                        <a:rPr lang="it-IT" sz="1800" baseline="0" dirty="0"/>
                        <a:t> </a:t>
                      </a:r>
                      <a:endParaRPr lang="it-IT" sz="1800" dirty="0"/>
                    </a:p>
                  </a:txBody>
                  <a:tcPr anchor="ctr"/>
                </a:tc>
                <a:tc>
                  <a:txBody>
                    <a:bodyPr/>
                    <a:lstStyle/>
                    <a:p>
                      <a:endParaRPr lang="it-IT" sz="1800" dirty="0"/>
                    </a:p>
                  </a:txBody>
                  <a:tcPr/>
                </a:tc>
                <a:extLst>
                  <a:ext uri="{0D108BD9-81ED-4DB2-BD59-A6C34878D82A}">
                    <a16:rowId xmlns:a16="http://schemas.microsoft.com/office/drawing/2014/main" val="240303150"/>
                  </a:ext>
                </a:extLst>
              </a:tr>
            </a:tbl>
          </a:graphicData>
        </a:graphic>
      </p:graphicFrame>
    </p:spTree>
    <p:extLst>
      <p:ext uri="{BB962C8B-B14F-4D97-AF65-F5344CB8AC3E}">
        <p14:creationId xmlns:p14="http://schemas.microsoft.com/office/powerpoint/2010/main" val="6768540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605313" y="1988800"/>
            <a:ext cx="8137130" cy="1656230"/>
          </a:xfrm>
        </p:spPr>
        <p:txBody>
          <a:bodyPr>
            <a:normAutofit lnSpcReduction="10000"/>
          </a:bodyPr>
          <a:lstStyle/>
          <a:p>
            <a:pPr algn="just"/>
            <a:r>
              <a:rPr lang="en-US" sz="2400" b="1" dirty="0"/>
              <a:t>objective 6.</a:t>
            </a:r>
            <a:r>
              <a:rPr lang="en-US" sz="2400" dirty="0"/>
              <a:t> strengthen and diversify the university's international projection by developing academic cooperation agreements</a:t>
            </a:r>
            <a:endParaRPr lang="en-US" sz="800" dirty="0"/>
          </a:p>
          <a:p>
            <a:pPr algn="just"/>
            <a:r>
              <a:rPr lang="it-IT" sz="2400" b="1" dirty="0" err="1"/>
              <a:t>action</a:t>
            </a:r>
            <a:r>
              <a:rPr lang="it-IT" sz="2400" b="1" dirty="0"/>
              <a:t> 6.2          </a:t>
            </a:r>
            <a:r>
              <a:rPr lang="en-US" sz="2400" dirty="0"/>
              <a:t>increase the number of mobility agreement with particular reference to English-speaking countries</a:t>
            </a:r>
            <a:endParaRPr lang="it-IT" sz="2400" dirty="0"/>
          </a:p>
        </p:txBody>
      </p:sp>
      <p:graphicFrame>
        <p:nvGraphicFramePr>
          <p:cNvPr id="5" name="Tabella 4"/>
          <p:cNvGraphicFramePr>
            <a:graphicFrameLocks noGrp="1"/>
          </p:cNvGraphicFramePr>
          <p:nvPr>
            <p:extLst>
              <p:ext uri="{D42A27DB-BD31-4B8C-83A1-F6EECF244321}">
                <p14:modId xmlns:p14="http://schemas.microsoft.com/office/powerpoint/2010/main" val="1967593196"/>
              </p:ext>
            </p:extLst>
          </p:nvPr>
        </p:nvGraphicFramePr>
        <p:xfrm>
          <a:off x="610148" y="3903411"/>
          <a:ext cx="7905201" cy="2194560"/>
        </p:xfrm>
        <a:graphic>
          <a:graphicData uri="http://schemas.openxmlformats.org/drawingml/2006/table">
            <a:tbl>
              <a:tblPr firstRow="1" bandRow="1">
                <a:tableStyleId>{5C22544A-7EE6-4342-B048-85BDC9FD1C3A}</a:tableStyleId>
              </a:tblPr>
              <a:tblGrid>
                <a:gridCol w="2881702">
                  <a:extLst>
                    <a:ext uri="{9D8B030D-6E8A-4147-A177-3AD203B41FA5}">
                      <a16:colId xmlns:a16="http://schemas.microsoft.com/office/drawing/2014/main" val="2201367645"/>
                    </a:ext>
                  </a:extLst>
                </a:gridCol>
                <a:gridCol w="1124115">
                  <a:extLst>
                    <a:ext uri="{9D8B030D-6E8A-4147-A177-3AD203B41FA5}">
                      <a16:colId xmlns:a16="http://schemas.microsoft.com/office/drawing/2014/main" val="284810387"/>
                    </a:ext>
                  </a:extLst>
                </a:gridCol>
                <a:gridCol w="1252215">
                  <a:extLst>
                    <a:ext uri="{9D8B030D-6E8A-4147-A177-3AD203B41FA5}">
                      <a16:colId xmlns:a16="http://schemas.microsoft.com/office/drawing/2014/main" val="813035116"/>
                    </a:ext>
                  </a:extLst>
                </a:gridCol>
                <a:gridCol w="1444008">
                  <a:extLst>
                    <a:ext uri="{9D8B030D-6E8A-4147-A177-3AD203B41FA5}">
                      <a16:colId xmlns:a16="http://schemas.microsoft.com/office/drawing/2014/main" val="2448436200"/>
                    </a:ext>
                  </a:extLst>
                </a:gridCol>
                <a:gridCol w="1203161">
                  <a:extLst>
                    <a:ext uri="{9D8B030D-6E8A-4147-A177-3AD203B41FA5}">
                      <a16:colId xmlns:a16="http://schemas.microsoft.com/office/drawing/2014/main" val="1892064107"/>
                    </a:ext>
                  </a:extLst>
                </a:gridCol>
              </a:tblGrid>
              <a:tr h="545470">
                <a:tc>
                  <a:txBody>
                    <a:bodyPr/>
                    <a:lstStyle/>
                    <a:p>
                      <a:r>
                        <a:rPr lang="it-IT" sz="1800" dirty="0" err="1"/>
                        <a:t>Indicator</a:t>
                      </a:r>
                      <a:r>
                        <a:rPr lang="it-IT" sz="1800" dirty="0"/>
                        <a:t> 6.1</a:t>
                      </a:r>
                    </a:p>
                  </a:txBody>
                  <a:tcPr/>
                </a:tc>
                <a:tc>
                  <a:txBody>
                    <a:bodyPr/>
                    <a:lstStyle/>
                    <a:p>
                      <a:r>
                        <a:rPr lang="it-IT" sz="1800" dirty="0" err="1"/>
                        <a:t>Starting</a:t>
                      </a:r>
                      <a:r>
                        <a:rPr lang="it-IT" sz="1800" dirty="0"/>
                        <a:t> </a:t>
                      </a:r>
                      <a:r>
                        <a:rPr lang="it-IT" sz="1800" dirty="0" err="1"/>
                        <a:t>value</a:t>
                      </a:r>
                      <a:endParaRPr lang="it-IT" sz="1800" dirty="0"/>
                    </a:p>
                  </a:txBody>
                  <a:tcPr/>
                </a:tc>
                <a:tc>
                  <a:txBody>
                    <a:bodyPr/>
                    <a:lstStyle/>
                    <a:p>
                      <a:r>
                        <a:rPr lang="it-IT" sz="1800" dirty="0"/>
                        <a:t>Target 2019</a:t>
                      </a:r>
                    </a:p>
                  </a:txBody>
                  <a:tcPr/>
                </a:tc>
                <a:tc>
                  <a:txBody>
                    <a:bodyPr/>
                    <a:lstStyle/>
                    <a:p>
                      <a:r>
                        <a:rPr lang="it-IT" sz="1800" dirty="0"/>
                        <a:t>Value in 2019</a:t>
                      </a:r>
                    </a:p>
                  </a:txBody>
                  <a:tcPr/>
                </a:tc>
                <a:tc>
                  <a:txBody>
                    <a:bodyPr/>
                    <a:lstStyle/>
                    <a:p>
                      <a:r>
                        <a:rPr lang="it-IT" sz="1800" dirty="0" err="1"/>
                        <a:t>Result</a:t>
                      </a:r>
                      <a:r>
                        <a:rPr lang="it-IT" sz="1800" dirty="0"/>
                        <a:t> %)</a:t>
                      </a:r>
                    </a:p>
                  </a:txBody>
                  <a:tcPr/>
                </a:tc>
                <a:extLst>
                  <a:ext uri="{0D108BD9-81ED-4DB2-BD59-A6C34878D82A}">
                    <a16:rowId xmlns:a16="http://schemas.microsoft.com/office/drawing/2014/main" val="271291480"/>
                  </a:ext>
                </a:extLst>
              </a:tr>
              <a:tr h="545470">
                <a:tc>
                  <a:txBody>
                    <a:bodyPr/>
                    <a:lstStyle/>
                    <a:p>
                      <a:pPr marL="0" marR="0" lvl="0" indent="0" algn="l" defTabSz="685823" rtl="0" eaLnBrk="1" fontAlgn="auto" latinLnBrk="0" hangingPunct="1">
                        <a:lnSpc>
                          <a:spcPct val="100000"/>
                        </a:lnSpc>
                        <a:spcBef>
                          <a:spcPts val="0"/>
                        </a:spcBef>
                        <a:spcAft>
                          <a:spcPts val="0"/>
                        </a:spcAft>
                        <a:buClrTx/>
                        <a:buSzTx/>
                        <a:buFontTx/>
                        <a:buNone/>
                        <a:tabLst/>
                        <a:defRPr/>
                      </a:pPr>
                      <a:r>
                        <a:rPr lang="en-US" sz="1800" dirty="0"/>
                        <a:t>mobility agreement with particular reference to English-speaking countries</a:t>
                      </a:r>
                      <a:endParaRPr lang="it-IT" sz="1800" dirty="0"/>
                    </a:p>
                  </a:txBody>
                  <a:tcPr anchor="ctr"/>
                </a:tc>
                <a:tc>
                  <a:txBody>
                    <a:bodyPr/>
                    <a:lstStyle/>
                    <a:p>
                      <a:pPr algn="ctr"/>
                      <a:r>
                        <a:rPr lang="it-IT" sz="1800" dirty="0"/>
                        <a:t>43  (1)</a:t>
                      </a:r>
                    </a:p>
                  </a:txBody>
                  <a:tcPr anchor="ctr"/>
                </a:tc>
                <a:tc>
                  <a:txBody>
                    <a:bodyPr/>
                    <a:lstStyle/>
                    <a:p>
                      <a:pPr algn="ctr"/>
                      <a:r>
                        <a:rPr lang="it-IT" sz="1800" dirty="0"/>
                        <a:t>45</a:t>
                      </a:r>
                    </a:p>
                  </a:txBody>
                  <a:tcPr anchor="ctr"/>
                </a:tc>
                <a:tc>
                  <a:txBody>
                    <a:bodyPr/>
                    <a:lstStyle/>
                    <a:p>
                      <a:pPr algn="ctr"/>
                      <a:r>
                        <a:rPr lang="it-IT" sz="1800" b="1" dirty="0"/>
                        <a:t>44 (2)</a:t>
                      </a:r>
                    </a:p>
                  </a:txBody>
                  <a:tcPr anchor="ctr"/>
                </a:tc>
                <a:tc>
                  <a:txBody>
                    <a:bodyPr/>
                    <a:lstStyle/>
                    <a:p>
                      <a:pPr algn="ctr"/>
                      <a:r>
                        <a:rPr lang="it-IT" sz="1800" b="1" dirty="0"/>
                        <a:t>97,8% </a:t>
                      </a:r>
                    </a:p>
                  </a:txBody>
                  <a:tcPr anchor="ctr"/>
                </a:tc>
                <a:extLst>
                  <a:ext uri="{0D108BD9-81ED-4DB2-BD59-A6C34878D82A}">
                    <a16:rowId xmlns:a16="http://schemas.microsoft.com/office/drawing/2014/main" val="3067965497"/>
                  </a:ext>
                </a:extLst>
              </a:tr>
              <a:tr h="545470">
                <a:tc>
                  <a:txBody>
                    <a:bodyPr/>
                    <a:lstStyle/>
                    <a:p>
                      <a:r>
                        <a:rPr lang="en-US" sz="1800" dirty="0"/>
                        <a:t>(1) </a:t>
                      </a:r>
                      <a:r>
                        <a:rPr lang="en-US" sz="1800" dirty="0" err="1"/>
                        <a:t>a.a</a:t>
                      </a:r>
                      <a:r>
                        <a:rPr lang="en-US" sz="1800" dirty="0"/>
                        <a:t>. 2017/2018  (2) </a:t>
                      </a:r>
                      <a:r>
                        <a:rPr lang="en-US" sz="1800" dirty="0" err="1"/>
                        <a:t>a.a</a:t>
                      </a:r>
                      <a:r>
                        <a:rPr lang="en-US" sz="1800" dirty="0"/>
                        <a:t>. 2018/2019 </a:t>
                      </a:r>
                      <a:endParaRPr lang="it-IT" sz="1800" dirty="0"/>
                    </a:p>
                  </a:txBody>
                  <a:tcPr anchor="ctr"/>
                </a:tc>
                <a:tc>
                  <a:txBody>
                    <a:bodyPr/>
                    <a:lstStyle/>
                    <a:p>
                      <a:pPr algn="ctr"/>
                      <a:endParaRPr lang="it-IT" sz="1800" dirty="0"/>
                    </a:p>
                  </a:txBody>
                  <a:tcPr anchor="ctr"/>
                </a:tc>
                <a:tc>
                  <a:txBody>
                    <a:bodyPr/>
                    <a:lstStyle/>
                    <a:p>
                      <a:pPr algn="ctr"/>
                      <a:endParaRPr lang="it-IT" sz="1800" dirty="0"/>
                    </a:p>
                  </a:txBody>
                  <a:tcPr anchor="ctr"/>
                </a:tc>
                <a:tc>
                  <a:txBody>
                    <a:bodyPr/>
                    <a:lstStyle/>
                    <a:p>
                      <a:pPr algn="ctr"/>
                      <a:endParaRPr lang="it-IT" sz="1800" dirty="0"/>
                    </a:p>
                  </a:txBody>
                  <a:tcPr anchor="ctr"/>
                </a:tc>
                <a:tc>
                  <a:txBody>
                    <a:bodyPr/>
                    <a:lstStyle/>
                    <a:p>
                      <a:pPr algn="ctr"/>
                      <a:endParaRPr lang="it-IT" sz="1800" dirty="0"/>
                    </a:p>
                  </a:txBody>
                  <a:tcPr anchor="ctr"/>
                </a:tc>
                <a:extLst>
                  <a:ext uri="{0D108BD9-81ED-4DB2-BD59-A6C34878D82A}">
                    <a16:rowId xmlns:a16="http://schemas.microsoft.com/office/drawing/2014/main" val="240303150"/>
                  </a:ext>
                </a:extLst>
              </a:tr>
            </a:tbl>
          </a:graphicData>
        </a:graphic>
      </p:graphicFrame>
    </p:spTree>
    <p:extLst>
      <p:ext uri="{BB962C8B-B14F-4D97-AF65-F5344CB8AC3E}">
        <p14:creationId xmlns:p14="http://schemas.microsoft.com/office/powerpoint/2010/main" val="38252847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605313" y="1988800"/>
            <a:ext cx="8137130" cy="1656230"/>
          </a:xfrm>
        </p:spPr>
        <p:txBody>
          <a:bodyPr>
            <a:normAutofit fontScale="92500"/>
          </a:bodyPr>
          <a:lstStyle/>
          <a:p>
            <a:pPr algn="just"/>
            <a:r>
              <a:rPr lang="en-US" sz="2400" b="1" dirty="0"/>
              <a:t>objective 6.</a:t>
            </a:r>
            <a:r>
              <a:rPr lang="en-US" sz="2400" dirty="0"/>
              <a:t> strengthen and diversify the university's international projection by developing academic cooperation agreements</a:t>
            </a:r>
            <a:endParaRPr lang="en-US" sz="800" dirty="0"/>
          </a:p>
          <a:p>
            <a:pPr algn="just"/>
            <a:r>
              <a:rPr lang="it-IT" sz="2400" b="1" dirty="0" err="1"/>
              <a:t>action</a:t>
            </a:r>
            <a:r>
              <a:rPr lang="it-IT" sz="2400" b="1" dirty="0"/>
              <a:t> 6.3 </a:t>
            </a:r>
            <a:r>
              <a:rPr lang="en-US" sz="2400" dirty="0"/>
              <a:t>develop a project aimed at creating a European network of universities, in partnership with the </a:t>
            </a:r>
            <a:r>
              <a:rPr lang="en-US" sz="2400" dirty="0" err="1"/>
              <a:t>Université</a:t>
            </a:r>
            <a:r>
              <a:rPr lang="en-US" sz="2400" dirty="0"/>
              <a:t> Côte d’Azur (UCA)</a:t>
            </a:r>
            <a:endParaRPr lang="it-IT" sz="2400" dirty="0"/>
          </a:p>
        </p:txBody>
      </p:sp>
      <p:graphicFrame>
        <p:nvGraphicFramePr>
          <p:cNvPr id="5" name="Tabella 4"/>
          <p:cNvGraphicFramePr>
            <a:graphicFrameLocks noGrp="1"/>
          </p:cNvGraphicFramePr>
          <p:nvPr>
            <p:extLst>
              <p:ext uri="{D42A27DB-BD31-4B8C-83A1-F6EECF244321}">
                <p14:modId xmlns:p14="http://schemas.microsoft.com/office/powerpoint/2010/main" val="1184620664"/>
              </p:ext>
            </p:extLst>
          </p:nvPr>
        </p:nvGraphicFramePr>
        <p:xfrm>
          <a:off x="395421" y="3903411"/>
          <a:ext cx="8119928" cy="2099950"/>
        </p:xfrm>
        <a:graphic>
          <a:graphicData uri="http://schemas.openxmlformats.org/drawingml/2006/table">
            <a:tbl>
              <a:tblPr firstRow="1" bandRow="1">
                <a:tableStyleId>{5C22544A-7EE6-4342-B048-85BDC9FD1C3A}</a:tableStyleId>
              </a:tblPr>
              <a:tblGrid>
                <a:gridCol w="2959977">
                  <a:extLst>
                    <a:ext uri="{9D8B030D-6E8A-4147-A177-3AD203B41FA5}">
                      <a16:colId xmlns:a16="http://schemas.microsoft.com/office/drawing/2014/main" val="2201367645"/>
                    </a:ext>
                  </a:extLst>
                </a:gridCol>
                <a:gridCol w="1154649">
                  <a:extLst>
                    <a:ext uri="{9D8B030D-6E8A-4147-A177-3AD203B41FA5}">
                      <a16:colId xmlns:a16="http://schemas.microsoft.com/office/drawing/2014/main" val="284810387"/>
                    </a:ext>
                  </a:extLst>
                </a:gridCol>
                <a:gridCol w="1286229">
                  <a:extLst>
                    <a:ext uri="{9D8B030D-6E8A-4147-A177-3AD203B41FA5}">
                      <a16:colId xmlns:a16="http://schemas.microsoft.com/office/drawing/2014/main" val="813035116"/>
                    </a:ext>
                  </a:extLst>
                </a:gridCol>
                <a:gridCol w="1483231">
                  <a:extLst>
                    <a:ext uri="{9D8B030D-6E8A-4147-A177-3AD203B41FA5}">
                      <a16:colId xmlns:a16="http://schemas.microsoft.com/office/drawing/2014/main" val="2448436200"/>
                    </a:ext>
                  </a:extLst>
                </a:gridCol>
                <a:gridCol w="1235842">
                  <a:extLst>
                    <a:ext uri="{9D8B030D-6E8A-4147-A177-3AD203B41FA5}">
                      <a16:colId xmlns:a16="http://schemas.microsoft.com/office/drawing/2014/main" val="1892064107"/>
                    </a:ext>
                  </a:extLst>
                </a:gridCol>
              </a:tblGrid>
              <a:tr h="545470">
                <a:tc>
                  <a:txBody>
                    <a:bodyPr/>
                    <a:lstStyle/>
                    <a:p>
                      <a:r>
                        <a:rPr lang="it-IT" sz="1800" dirty="0" err="1"/>
                        <a:t>Indicator</a:t>
                      </a:r>
                      <a:r>
                        <a:rPr lang="it-IT" sz="1800" dirty="0"/>
                        <a:t> 6.1</a:t>
                      </a:r>
                    </a:p>
                  </a:txBody>
                  <a:tcPr/>
                </a:tc>
                <a:tc>
                  <a:txBody>
                    <a:bodyPr/>
                    <a:lstStyle/>
                    <a:p>
                      <a:r>
                        <a:rPr lang="it-IT" sz="1800" dirty="0" err="1"/>
                        <a:t>Starting</a:t>
                      </a:r>
                      <a:r>
                        <a:rPr lang="it-IT" sz="1800" dirty="0"/>
                        <a:t> </a:t>
                      </a:r>
                      <a:r>
                        <a:rPr lang="it-IT" sz="1800" dirty="0" err="1"/>
                        <a:t>value</a:t>
                      </a:r>
                      <a:endParaRPr lang="it-IT" sz="1800" dirty="0"/>
                    </a:p>
                  </a:txBody>
                  <a:tcPr/>
                </a:tc>
                <a:tc>
                  <a:txBody>
                    <a:bodyPr/>
                    <a:lstStyle/>
                    <a:p>
                      <a:r>
                        <a:rPr lang="it-IT" sz="1800" dirty="0"/>
                        <a:t>Target 2019</a:t>
                      </a:r>
                    </a:p>
                  </a:txBody>
                  <a:tcPr/>
                </a:tc>
                <a:tc>
                  <a:txBody>
                    <a:bodyPr/>
                    <a:lstStyle/>
                    <a:p>
                      <a:r>
                        <a:rPr lang="it-IT" sz="1800" dirty="0"/>
                        <a:t>Value in 2019</a:t>
                      </a:r>
                    </a:p>
                  </a:txBody>
                  <a:tcPr/>
                </a:tc>
                <a:tc>
                  <a:txBody>
                    <a:bodyPr/>
                    <a:lstStyle/>
                    <a:p>
                      <a:r>
                        <a:rPr lang="it-IT" sz="1800" dirty="0" err="1"/>
                        <a:t>Result</a:t>
                      </a:r>
                      <a:r>
                        <a:rPr lang="it-IT" sz="1800" dirty="0"/>
                        <a:t> %)</a:t>
                      </a:r>
                    </a:p>
                  </a:txBody>
                  <a:tcPr/>
                </a:tc>
                <a:extLst>
                  <a:ext uri="{0D108BD9-81ED-4DB2-BD59-A6C34878D82A}">
                    <a16:rowId xmlns:a16="http://schemas.microsoft.com/office/drawing/2014/main" val="271291480"/>
                  </a:ext>
                </a:extLst>
              </a:tr>
              <a:tr h="545470">
                <a:tc>
                  <a:txBody>
                    <a:bodyPr/>
                    <a:lstStyle/>
                    <a:p>
                      <a:pPr marL="0" marR="0" lvl="0" indent="0" algn="l" defTabSz="685823" rtl="0" eaLnBrk="1" fontAlgn="auto" latinLnBrk="0" hangingPunct="1">
                        <a:lnSpc>
                          <a:spcPct val="100000"/>
                        </a:lnSpc>
                        <a:spcBef>
                          <a:spcPts val="0"/>
                        </a:spcBef>
                        <a:spcAft>
                          <a:spcPts val="0"/>
                        </a:spcAft>
                        <a:buClrTx/>
                        <a:buSzTx/>
                        <a:buFontTx/>
                        <a:buNone/>
                        <a:tabLst/>
                        <a:defRPr/>
                      </a:pPr>
                      <a:r>
                        <a:rPr lang="en-US" sz="1800" dirty="0"/>
                        <a:t>number of project developed  with UCA, in specific areas or at a general level</a:t>
                      </a:r>
                      <a:endParaRPr lang="it-IT" sz="1800" dirty="0"/>
                    </a:p>
                  </a:txBody>
                  <a:tcPr anchor="ctr"/>
                </a:tc>
                <a:tc>
                  <a:txBody>
                    <a:bodyPr/>
                    <a:lstStyle/>
                    <a:p>
                      <a:pPr algn="ctr"/>
                      <a:r>
                        <a:rPr lang="it-IT" sz="1800" dirty="0"/>
                        <a:t>-</a:t>
                      </a:r>
                    </a:p>
                  </a:txBody>
                  <a:tcPr anchor="ctr"/>
                </a:tc>
                <a:tc>
                  <a:txBody>
                    <a:bodyPr/>
                    <a:lstStyle/>
                    <a:p>
                      <a:pPr algn="ctr"/>
                      <a:r>
                        <a:rPr lang="it-IT" sz="1800" dirty="0"/>
                        <a:t>2</a:t>
                      </a:r>
                    </a:p>
                  </a:txBody>
                  <a:tcPr anchor="ctr"/>
                </a:tc>
                <a:tc>
                  <a:txBody>
                    <a:bodyPr/>
                    <a:lstStyle/>
                    <a:p>
                      <a:pPr algn="ctr"/>
                      <a:r>
                        <a:rPr lang="it-IT" sz="1800" b="1" dirty="0"/>
                        <a:t>2</a:t>
                      </a:r>
                      <a:r>
                        <a:rPr lang="it-IT" sz="1800" b="1" baseline="0" dirty="0"/>
                        <a:t> </a:t>
                      </a:r>
                      <a:r>
                        <a:rPr lang="it-IT" sz="1800" b="1" dirty="0"/>
                        <a:t>(1)</a:t>
                      </a:r>
                    </a:p>
                  </a:txBody>
                  <a:tcPr anchor="ctr"/>
                </a:tc>
                <a:tc>
                  <a:txBody>
                    <a:bodyPr/>
                    <a:lstStyle/>
                    <a:p>
                      <a:pPr algn="ctr"/>
                      <a:r>
                        <a:rPr lang="it-IT" sz="1800" b="1" dirty="0"/>
                        <a:t>100% </a:t>
                      </a:r>
                    </a:p>
                  </a:txBody>
                  <a:tcPr anchor="ctr"/>
                </a:tc>
                <a:extLst>
                  <a:ext uri="{0D108BD9-81ED-4DB2-BD59-A6C34878D82A}">
                    <a16:rowId xmlns:a16="http://schemas.microsoft.com/office/drawing/2014/main" val="3067965497"/>
                  </a:ext>
                </a:extLst>
              </a:tr>
              <a:tr h="545470">
                <a:tc>
                  <a:txBody>
                    <a:bodyPr/>
                    <a:lstStyle/>
                    <a:p>
                      <a:r>
                        <a:rPr lang="en-US" sz="1800" dirty="0"/>
                        <a:t>(1) 2019 </a:t>
                      </a:r>
                      <a:endParaRPr lang="it-IT" sz="1800" dirty="0"/>
                    </a:p>
                  </a:txBody>
                  <a:tcPr anchor="ctr"/>
                </a:tc>
                <a:tc>
                  <a:txBody>
                    <a:bodyPr/>
                    <a:lstStyle/>
                    <a:p>
                      <a:pPr algn="ctr"/>
                      <a:endParaRPr lang="it-IT" sz="1800" dirty="0"/>
                    </a:p>
                  </a:txBody>
                  <a:tcPr anchor="ctr"/>
                </a:tc>
                <a:tc>
                  <a:txBody>
                    <a:bodyPr/>
                    <a:lstStyle/>
                    <a:p>
                      <a:pPr algn="ctr"/>
                      <a:endParaRPr lang="it-IT" sz="1800" dirty="0"/>
                    </a:p>
                  </a:txBody>
                  <a:tcPr anchor="ctr"/>
                </a:tc>
                <a:tc>
                  <a:txBody>
                    <a:bodyPr/>
                    <a:lstStyle/>
                    <a:p>
                      <a:pPr algn="ctr"/>
                      <a:endParaRPr lang="it-IT" sz="1800" dirty="0"/>
                    </a:p>
                  </a:txBody>
                  <a:tcPr anchor="ctr"/>
                </a:tc>
                <a:tc>
                  <a:txBody>
                    <a:bodyPr/>
                    <a:lstStyle/>
                    <a:p>
                      <a:pPr algn="ctr"/>
                      <a:endParaRPr lang="it-IT" sz="1800" dirty="0"/>
                    </a:p>
                  </a:txBody>
                  <a:tcPr anchor="ctr"/>
                </a:tc>
                <a:extLst>
                  <a:ext uri="{0D108BD9-81ED-4DB2-BD59-A6C34878D82A}">
                    <a16:rowId xmlns:a16="http://schemas.microsoft.com/office/drawing/2014/main" val="240303150"/>
                  </a:ext>
                </a:extLst>
              </a:tr>
            </a:tbl>
          </a:graphicData>
        </a:graphic>
      </p:graphicFrame>
    </p:spTree>
    <p:extLst>
      <p:ext uri="{BB962C8B-B14F-4D97-AF65-F5344CB8AC3E}">
        <p14:creationId xmlns:p14="http://schemas.microsoft.com/office/powerpoint/2010/main" val="2620692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611450" y="2564880"/>
            <a:ext cx="7633060" cy="3791472"/>
          </a:xfrm>
        </p:spPr>
        <p:txBody>
          <a:bodyPr>
            <a:normAutofit/>
          </a:bodyPr>
          <a:lstStyle/>
          <a:p>
            <a:pPr algn="just"/>
            <a:r>
              <a:rPr lang="en-US" dirty="0"/>
              <a:t>The ministerial planning, starting since 2005, defines the </a:t>
            </a:r>
            <a:r>
              <a:rPr lang="en-US" b="1" u="sng" dirty="0"/>
              <a:t>development objectives of the university system</a:t>
            </a:r>
            <a:r>
              <a:rPr lang="en-US" dirty="0"/>
              <a:t> every three years following the recommendations of various university technical committees (CUN, CRUI and CNSU).</a:t>
            </a:r>
          </a:p>
          <a:p>
            <a:pPr algn="just"/>
            <a:endParaRPr lang="en-US" dirty="0"/>
          </a:p>
          <a:p>
            <a:pPr algn="just"/>
            <a:r>
              <a:rPr lang="en-US" dirty="0"/>
              <a:t>These objectives provide a coherent overall framework within which each University enhances its autonomy in internationalization policies, educational offer, student services, development of personnel and research policies.</a:t>
            </a:r>
          </a:p>
          <a:p>
            <a:pPr algn="just"/>
            <a:endParaRPr lang="en-US" dirty="0"/>
          </a:p>
          <a:p>
            <a:pPr algn="just"/>
            <a:r>
              <a:rPr lang="en-US" dirty="0"/>
              <a:t>For these purposes, starting from the same year,  the “</a:t>
            </a:r>
            <a:r>
              <a:rPr lang="en-US" i="1" dirty="0"/>
              <a:t>Fund for the planning of the development of the university system</a:t>
            </a:r>
            <a:r>
              <a:rPr lang="en-US" dirty="0"/>
              <a:t>” was merged into the </a:t>
            </a:r>
            <a:r>
              <a:rPr lang="en-US" i="1" dirty="0"/>
              <a:t>“Ordinary fund for university system” </a:t>
            </a:r>
            <a:r>
              <a:rPr lang="en-US" dirty="0"/>
              <a:t>(FFO), the main governmental funding for Italian universities.</a:t>
            </a:r>
            <a:endParaRPr lang="it-IT" dirty="0"/>
          </a:p>
        </p:txBody>
      </p:sp>
      <p:sp>
        <p:nvSpPr>
          <p:cNvPr id="2" name="Titolo 1"/>
          <p:cNvSpPr>
            <a:spLocks noGrp="1"/>
          </p:cNvSpPr>
          <p:nvPr>
            <p:ph type="ctrTitle"/>
          </p:nvPr>
        </p:nvSpPr>
        <p:spPr>
          <a:xfrm>
            <a:off x="1143000" y="836641"/>
            <a:ext cx="6858000" cy="1296179"/>
          </a:xfrm>
        </p:spPr>
        <p:txBody>
          <a:bodyPr>
            <a:normAutofit fontScale="90000"/>
          </a:bodyPr>
          <a:lstStyle/>
          <a:p>
            <a:pPr algn="l"/>
            <a:r>
              <a:rPr lang="en-US" dirty="0"/>
              <a:t>Italian three-year plan for the university system development</a:t>
            </a:r>
            <a:endParaRPr lang="it-IT" dirty="0"/>
          </a:p>
        </p:txBody>
      </p:sp>
    </p:spTree>
    <p:extLst>
      <p:ext uri="{BB962C8B-B14F-4D97-AF65-F5344CB8AC3E}">
        <p14:creationId xmlns:p14="http://schemas.microsoft.com/office/powerpoint/2010/main" val="521330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605313" y="1988800"/>
            <a:ext cx="8137130" cy="1656230"/>
          </a:xfrm>
        </p:spPr>
        <p:txBody>
          <a:bodyPr>
            <a:normAutofit lnSpcReduction="10000"/>
          </a:bodyPr>
          <a:lstStyle/>
          <a:p>
            <a:pPr algn="just"/>
            <a:r>
              <a:rPr lang="en-US" sz="2400" b="1" dirty="0"/>
              <a:t>objective 7.</a:t>
            </a:r>
            <a:r>
              <a:rPr lang="en-US" sz="2400" dirty="0"/>
              <a:t> increase the attractiveness of UNIGE towards students from outside the region and foreigners</a:t>
            </a:r>
          </a:p>
          <a:p>
            <a:pPr algn="just"/>
            <a:r>
              <a:rPr lang="it-IT" sz="2400" b="1" dirty="0" err="1"/>
              <a:t>action</a:t>
            </a:r>
            <a:r>
              <a:rPr lang="it-IT" sz="2400" b="1" dirty="0"/>
              <a:t> 7.1 </a:t>
            </a:r>
            <a:r>
              <a:rPr lang="en-US" sz="2400" dirty="0"/>
              <a:t>implement orientation actions and Italian language courses, in Genoa, online and at high schools in foreign countries, (also for the purpose of obtaining a visa)</a:t>
            </a:r>
            <a:endParaRPr lang="it-IT" sz="2400" dirty="0"/>
          </a:p>
        </p:txBody>
      </p:sp>
      <p:graphicFrame>
        <p:nvGraphicFramePr>
          <p:cNvPr id="5" name="Tabella 4"/>
          <p:cNvGraphicFramePr>
            <a:graphicFrameLocks noGrp="1"/>
          </p:cNvGraphicFramePr>
          <p:nvPr>
            <p:extLst>
              <p:ext uri="{D42A27DB-BD31-4B8C-83A1-F6EECF244321}">
                <p14:modId xmlns:p14="http://schemas.microsoft.com/office/powerpoint/2010/main" val="2673488213"/>
              </p:ext>
            </p:extLst>
          </p:nvPr>
        </p:nvGraphicFramePr>
        <p:xfrm>
          <a:off x="395421" y="3903411"/>
          <a:ext cx="8119928" cy="2194560"/>
        </p:xfrm>
        <a:graphic>
          <a:graphicData uri="http://schemas.openxmlformats.org/drawingml/2006/table">
            <a:tbl>
              <a:tblPr firstRow="1" bandRow="1">
                <a:tableStyleId>{5C22544A-7EE6-4342-B048-85BDC9FD1C3A}</a:tableStyleId>
              </a:tblPr>
              <a:tblGrid>
                <a:gridCol w="2959977">
                  <a:extLst>
                    <a:ext uri="{9D8B030D-6E8A-4147-A177-3AD203B41FA5}">
                      <a16:colId xmlns:a16="http://schemas.microsoft.com/office/drawing/2014/main" val="2201367645"/>
                    </a:ext>
                  </a:extLst>
                </a:gridCol>
                <a:gridCol w="1154649">
                  <a:extLst>
                    <a:ext uri="{9D8B030D-6E8A-4147-A177-3AD203B41FA5}">
                      <a16:colId xmlns:a16="http://schemas.microsoft.com/office/drawing/2014/main" val="284810387"/>
                    </a:ext>
                  </a:extLst>
                </a:gridCol>
                <a:gridCol w="1286229">
                  <a:extLst>
                    <a:ext uri="{9D8B030D-6E8A-4147-A177-3AD203B41FA5}">
                      <a16:colId xmlns:a16="http://schemas.microsoft.com/office/drawing/2014/main" val="813035116"/>
                    </a:ext>
                  </a:extLst>
                </a:gridCol>
                <a:gridCol w="1483231">
                  <a:extLst>
                    <a:ext uri="{9D8B030D-6E8A-4147-A177-3AD203B41FA5}">
                      <a16:colId xmlns:a16="http://schemas.microsoft.com/office/drawing/2014/main" val="2448436200"/>
                    </a:ext>
                  </a:extLst>
                </a:gridCol>
                <a:gridCol w="1235842">
                  <a:extLst>
                    <a:ext uri="{9D8B030D-6E8A-4147-A177-3AD203B41FA5}">
                      <a16:colId xmlns:a16="http://schemas.microsoft.com/office/drawing/2014/main" val="1892064107"/>
                    </a:ext>
                  </a:extLst>
                </a:gridCol>
              </a:tblGrid>
              <a:tr h="545470">
                <a:tc>
                  <a:txBody>
                    <a:bodyPr/>
                    <a:lstStyle/>
                    <a:p>
                      <a:r>
                        <a:rPr lang="it-IT" sz="1800" dirty="0" err="1"/>
                        <a:t>Indicators</a:t>
                      </a:r>
                      <a:r>
                        <a:rPr lang="it-IT" sz="1800" dirty="0"/>
                        <a:t> 7.1 a)</a:t>
                      </a:r>
                      <a:r>
                        <a:rPr lang="it-IT" sz="1800" baseline="0" dirty="0"/>
                        <a:t> and b)</a:t>
                      </a:r>
                      <a:endParaRPr lang="it-IT" sz="1800" dirty="0"/>
                    </a:p>
                  </a:txBody>
                  <a:tcPr/>
                </a:tc>
                <a:tc>
                  <a:txBody>
                    <a:bodyPr/>
                    <a:lstStyle/>
                    <a:p>
                      <a:r>
                        <a:rPr lang="it-IT" sz="1800" dirty="0" err="1"/>
                        <a:t>Starting</a:t>
                      </a:r>
                      <a:r>
                        <a:rPr lang="it-IT" sz="1800" dirty="0"/>
                        <a:t> </a:t>
                      </a:r>
                      <a:r>
                        <a:rPr lang="it-IT" sz="1800" dirty="0" err="1"/>
                        <a:t>value</a:t>
                      </a:r>
                      <a:endParaRPr lang="it-IT" sz="1800" dirty="0"/>
                    </a:p>
                  </a:txBody>
                  <a:tcPr/>
                </a:tc>
                <a:tc>
                  <a:txBody>
                    <a:bodyPr/>
                    <a:lstStyle/>
                    <a:p>
                      <a:r>
                        <a:rPr lang="it-IT" sz="1800" dirty="0"/>
                        <a:t>Target 2019</a:t>
                      </a:r>
                    </a:p>
                  </a:txBody>
                  <a:tcPr/>
                </a:tc>
                <a:tc>
                  <a:txBody>
                    <a:bodyPr/>
                    <a:lstStyle/>
                    <a:p>
                      <a:r>
                        <a:rPr lang="it-IT" sz="1800" dirty="0"/>
                        <a:t>Value in 2019</a:t>
                      </a:r>
                    </a:p>
                  </a:txBody>
                  <a:tcPr/>
                </a:tc>
                <a:tc>
                  <a:txBody>
                    <a:bodyPr/>
                    <a:lstStyle/>
                    <a:p>
                      <a:r>
                        <a:rPr lang="it-IT" sz="1800" dirty="0" err="1"/>
                        <a:t>Result</a:t>
                      </a:r>
                      <a:r>
                        <a:rPr lang="it-IT" sz="1800" dirty="0"/>
                        <a:t> %)</a:t>
                      </a:r>
                    </a:p>
                  </a:txBody>
                  <a:tcPr/>
                </a:tc>
                <a:extLst>
                  <a:ext uri="{0D108BD9-81ED-4DB2-BD59-A6C34878D82A}">
                    <a16:rowId xmlns:a16="http://schemas.microsoft.com/office/drawing/2014/main" val="271291480"/>
                  </a:ext>
                </a:extLst>
              </a:tr>
              <a:tr h="545470">
                <a:tc>
                  <a:txBody>
                    <a:bodyPr/>
                    <a:lstStyle/>
                    <a:p>
                      <a:pPr marL="0" marR="0" lvl="0" indent="0" algn="l" defTabSz="685823" rtl="0" eaLnBrk="1" fontAlgn="auto" latinLnBrk="0" hangingPunct="1">
                        <a:lnSpc>
                          <a:spcPct val="100000"/>
                        </a:lnSpc>
                        <a:spcBef>
                          <a:spcPts val="0"/>
                        </a:spcBef>
                        <a:spcAft>
                          <a:spcPts val="0"/>
                        </a:spcAft>
                        <a:buClrTx/>
                        <a:buSzTx/>
                        <a:buFontTx/>
                        <a:buNone/>
                        <a:tabLst/>
                        <a:defRPr/>
                      </a:pPr>
                      <a:r>
                        <a:rPr lang="it-IT" sz="1800" dirty="0"/>
                        <a:t>a)</a:t>
                      </a:r>
                      <a:r>
                        <a:rPr lang="it-IT" sz="1800" baseline="0" dirty="0"/>
                        <a:t> </a:t>
                      </a:r>
                      <a:r>
                        <a:rPr lang="it-IT" sz="1800" baseline="0" dirty="0" err="1"/>
                        <a:t>Number</a:t>
                      </a:r>
                      <a:r>
                        <a:rPr lang="it-IT" sz="1800" baseline="0" dirty="0"/>
                        <a:t> of </a:t>
                      </a:r>
                      <a:r>
                        <a:rPr lang="it-IT" sz="1800" baseline="0" dirty="0" err="1"/>
                        <a:t>student</a:t>
                      </a:r>
                      <a:r>
                        <a:rPr lang="it-IT" sz="1800" baseline="0" dirty="0"/>
                        <a:t> </a:t>
                      </a:r>
                      <a:r>
                        <a:rPr lang="it-IT" sz="1800" baseline="0" dirty="0" err="1"/>
                        <a:t>at</a:t>
                      </a:r>
                      <a:r>
                        <a:rPr lang="it-IT" sz="1800" baseline="0" dirty="0"/>
                        <a:t> </a:t>
                      </a:r>
                      <a:r>
                        <a:rPr lang="en-US" sz="1800" dirty="0"/>
                        <a:t>Italian language courses</a:t>
                      </a:r>
                      <a:endParaRPr lang="it-IT" sz="1800" dirty="0"/>
                    </a:p>
                  </a:txBody>
                  <a:tcPr anchor="ctr"/>
                </a:tc>
                <a:tc>
                  <a:txBody>
                    <a:bodyPr/>
                    <a:lstStyle/>
                    <a:p>
                      <a:pPr algn="ctr"/>
                      <a:r>
                        <a:rPr lang="it-IT" sz="1800" dirty="0"/>
                        <a:t>706</a:t>
                      </a:r>
                    </a:p>
                  </a:txBody>
                  <a:tcPr anchor="ctr"/>
                </a:tc>
                <a:tc>
                  <a:txBody>
                    <a:bodyPr/>
                    <a:lstStyle/>
                    <a:p>
                      <a:pPr algn="ctr"/>
                      <a:r>
                        <a:rPr lang="it-IT" sz="1800" dirty="0"/>
                        <a:t>750</a:t>
                      </a:r>
                    </a:p>
                  </a:txBody>
                  <a:tcPr anchor="ctr"/>
                </a:tc>
                <a:tc>
                  <a:txBody>
                    <a:bodyPr/>
                    <a:lstStyle/>
                    <a:p>
                      <a:pPr algn="ctr"/>
                      <a:r>
                        <a:rPr lang="it-IT" sz="1800" b="0" dirty="0"/>
                        <a:t>876</a:t>
                      </a:r>
                    </a:p>
                  </a:txBody>
                  <a:tcPr anchor="ctr"/>
                </a:tc>
                <a:tc>
                  <a:txBody>
                    <a:bodyPr/>
                    <a:lstStyle/>
                    <a:p>
                      <a:pPr algn="ctr"/>
                      <a:r>
                        <a:rPr lang="it-IT" sz="1800" b="0" dirty="0"/>
                        <a:t>100% </a:t>
                      </a:r>
                    </a:p>
                  </a:txBody>
                  <a:tcPr anchor="ctr"/>
                </a:tc>
                <a:extLst>
                  <a:ext uri="{0D108BD9-81ED-4DB2-BD59-A6C34878D82A}">
                    <a16:rowId xmlns:a16="http://schemas.microsoft.com/office/drawing/2014/main" val="3067965497"/>
                  </a:ext>
                </a:extLst>
              </a:tr>
              <a:tr h="545470">
                <a:tc>
                  <a:txBody>
                    <a:bodyPr/>
                    <a:lstStyle/>
                    <a:p>
                      <a:r>
                        <a:rPr lang="en-US" sz="1800" dirty="0"/>
                        <a:t>b) orientation actions carried out in foreign countries</a:t>
                      </a:r>
                      <a:r>
                        <a:rPr lang="en-US" sz="1800" baseline="0" dirty="0"/>
                        <a:t> (</a:t>
                      </a:r>
                      <a:r>
                        <a:rPr lang="en-US" sz="1800" dirty="0"/>
                        <a:t>including at high schools)</a:t>
                      </a:r>
                      <a:endParaRPr lang="it-IT" sz="1800" dirty="0"/>
                    </a:p>
                  </a:txBody>
                  <a:tcPr anchor="ctr"/>
                </a:tc>
                <a:tc>
                  <a:txBody>
                    <a:bodyPr/>
                    <a:lstStyle/>
                    <a:p>
                      <a:pPr algn="ctr"/>
                      <a:r>
                        <a:rPr lang="it-IT" sz="1800" dirty="0"/>
                        <a:t>5</a:t>
                      </a:r>
                    </a:p>
                  </a:txBody>
                  <a:tcPr anchor="ctr"/>
                </a:tc>
                <a:tc>
                  <a:txBody>
                    <a:bodyPr/>
                    <a:lstStyle/>
                    <a:p>
                      <a:pPr algn="ctr"/>
                      <a:r>
                        <a:rPr lang="it-IT" sz="1800" dirty="0"/>
                        <a:t>7</a:t>
                      </a:r>
                    </a:p>
                  </a:txBody>
                  <a:tcPr anchor="ctr"/>
                </a:tc>
                <a:tc>
                  <a:txBody>
                    <a:bodyPr/>
                    <a:lstStyle/>
                    <a:p>
                      <a:pPr algn="ctr"/>
                      <a:r>
                        <a:rPr lang="it-IT" sz="1800" dirty="0"/>
                        <a:t>9</a:t>
                      </a:r>
                    </a:p>
                  </a:txBody>
                  <a:tcPr anchor="ctr"/>
                </a:tc>
                <a:tc>
                  <a:txBody>
                    <a:bodyPr/>
                    <a:lstStyle/>
                    <a:p>
                      <a:pPr algn="ctr"/>
                      <a:r>
                        <a:rPr lang="it-IT" sz="1800" dirty="0"/>
                        <a:t>100%</a:t>
                      </a:r>
                    </a:p>
                  </a:txBody>
                  <a:tcPr anchor="ctr"/>
                </a:tc>
                <a:extLst>
                  <a:ext uri="{0D108BD9-81ED-4DB2-BD59-A6C34878D82A}">
                    <a16:rowId xmlns:a16="http://schemas.microsoft.com/office/drawing/2014/main" val="240303150"/>
                  </a:ext>
                </a:extLst>
              </a:tr>
            </a:tbl>
          </a:graphicData>
        </a:graphic>
      </p:graphicFrame>
    </p:spTree>
    <p:extLst>
      <p:ext uri="{BB962C8B-B14F-4D97-AF65-F5344CB8AC3E}">
        <p14:creationId xmlns:p14="http://schemas.microsoft.com/office/powerpoint/2010/main" val="39628336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31</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605313" y="1988800"/>
            <a:ext cx="8137130" cy="1656230"/>
          </a:xfrm>
        </p:spPr>
        <p:txBody>
          <a:bodyPr>
            <a:normAutofit lnSpcReduction="10000"/>
          </a:bodyPr>
          <a:lstStyle/>
          <a:p>
            <a:pPr algn="just"/>
            <a:r>
              <a:rPr lang="en-US" sz="2400" b="1" dirty="0"/>
              <a:t>objective 7.</a:t>
            </a:r>
            <a:r>
              <a:rPr lang="en-US" sz="2400" dirty="0"/>
              <a:t> increase the attractiveness of UNIGE towards students from outside the region and foreigners</a:t>
            </a:r>
          </a:p>
          <a:p>
            <a:pPr algn="just"/>
            <a:r>
              <a:rPr lang="it-IT" sz="2400" b="1" dirty="0" err="1"/>
              <a:t>action</a:t>
            </a:r>
            <a:r>
              <a:rPr lang="it-IT" sz="2400" b="1" dirty="0"/>
              <a:t> 7.2 </a:t>
            </a:r>
            <a:r>
              <a:rPr lang="en-US" sz="2400" dirty="0"/>
              <a:t>enhance the number of "</a:t>
            </a:r>
            <a:r>
              <a:rPr lang="en-US" sz="2400" b="1" dirty="0"/>
              <a:t>international" courses and degree courses</a:t>
            </a:r>
            <a:r>
              <a:rPr lang="en-US" sz="2400" dirty="0"/>
              <a:t>, improving the quality of the teaching offer in an international dimension to attract foreign students</a:t>
            </a:r>
            <a:endParaRPr lang="it-IT" sz="2400" dirty="0"/>
          </a:p>
        </p:txBody>
      </p:sp>
      <p:graphicFrame>
        <p:nvGraphicFramePr>
          <p:cNvPr id="5" name="Tabella 4"/>
          <p:cNvGraphicFramePr>
            <a:graphicFrameLocks noGrp="1"/>
          </p:cNvGraphicFramePr>
          <p:nvPr>
            <p:extLst>
              <p:ext uri="{D42A27DB-BD31-4B8C-83A1-F6EECF244321}">
                <p14:modId xmlns:p14="http://schemas.microsoft.com/office/powerpoint/2010/main" val="3623394030"/>
              </p:ext>
            </p:extLst>
          </p:nvPr>
        </p:nvGraphicFramePr>
        <p:xfrm>
          <a:off x="395421" y="3903411"/>
          <a:ext cx="8119928" cy="2743200"/>
        </p:xfrm>
        <a:graphic>
          <a:graphicData uri="http://schemas.openxmlformats.org/drawingml/2006/table">
            <a:tbl>
              <a:tblPr firstRow="1" bandRow="1">
                <a:tableStyleId>{5C22544A-7EE6-4342-B048-85BDC9FD1C3A}</a:tableStyleId>
              </a:tblPr>
              <a:tblGrid>
                <a:gridCol w="3312459">
                  <a:extLst>
                    <a:ext uri="{9D8B030D-6E8A-4147-A177-3AD203B41FA5}">
                      <a16:colId xmlns:a16="http://schemas.microsoft.com/office/drawing/2014/main" val="2201367645"/>
                    </a:ext>
                  </a:extLst>
                </a:gridCol>
                <a:gridCol w="1152160">
                  <a:extLst>
                    <a:ext uri="{9D8B030D-6E8A-4147-A177-3AD203B41FA5}">
                      <a16:colId xmlns:a16="http://schemas.microsoft.com/office/drawing/2014/main" val="284810387"/>
                    </a:ext>
                  </a:extLst>
                </a:gridCol>
                <a:gridCol w="1296180">
                  <a:extLst>
                    <a:ext uri="{9D8B030D-6E8A-4147-A177-3AD203B41FA5}">
                      <a16:colId xmlns:a16="http://schemas.microsoft.com/office/drawing/2014/main" val="813035116"/>
                    </a:ext>
                  </a:extLst>
                </a:gridCol>
                <a:gridCol w="1123287">
                  <a:extLst>
                    <a:ext uri="{9D8B030D-6E8A-4147-A177-3AD203B41FA5}">
                      <a16:colId xmlns:a16="http://schemas.microsoft.com/office/drawing/2014/main" val="2448436200"/>
                    </a:ext>
                  </a:extLst>
                </a:gridCol>
                <a:gridCol w="1235842">
                  <a:extLst>
                    <a:ext uri="{9D8B030D-6E8A-4147-A177-3AD203B41FA5}">
                      <a16:colId xmlns:a16="http://schemas.microsoft.com/office/drawing/2014/main" val="1892064107"/>
                    </a:ext>
                  </a:extLst>
                </a:gridCol>
              </a:tblGrid>
              <a:tr h="545470">
                <a:tc>
                  <a:txBody>
                    <a:bodyPr/>
                    <a:lstStyle/>
                    <a:p>
                      <a:r>
                        <a:rPr lang="it-IT" sz="1800" dirty="0" err="1"/>
                        <a:t>Indicators</a:t>
                      </a:r>
                      <a:r>
                        <a:rPr lang="it-IT" sz="1800" dirty="0"/>
                        <a:t> 7.2    a)</a:t>
                      </a:r>
                      <a:r>
                        <a:rPr lang="it-IT" sz="1800" baseline="0" dirty="0"/>
                        <a:t> and b)</a:t>
                      </a:r>
                      <a:endParaRPr lang="it-IT" sz="1800" dirty="0"/>
                    </a:p>
                  </a:txBody>
                  <a:tcPr/>
                </a:tc>
                <a:tc>
                  <a:txBody>
                    <a:bodyPr/>
                    <a:lstStyle/>
                    <a:p>
                      <a:r>
                        <a:rPr lang="it-IT" sz="1800" dirty="0" err="1"/>
                        <a:t>Starting</a:t>
                      </a:r>
                      <a:r>
                        <a:rPr lang="it-IT" sz="1800" dirty="0"/>
                        <a:t> </a:t>
                      </a:r>
                      <a:r>
                        <a:rPr lang="it-IT" sz="1800" dirty="0" err="1"/>
                        <a:t>value</a:t>
                      </a:r>
                      <a:endParaRPr lang="it-IT" sz="1800" dirty="0"/>
                    </a:p>
                  </a:txBody>
                  <a:tcPr/>
                </a:tc>
                <a:tc>
                  <a:txBody>
                    <a:bodyPr/>
                    <a:lstStyle/>
                    <a:p>
                      <a:r>
                        <a:rPr lang="it-IT" sz="1800" dirty="0"/>
                        <a:t>Target 2019</a:t>
                      </a:r>
                    </a:p>
                  </a:txBody>
                  <a:tcPr/>
                </a:tc>
                <a:tc>
                  <a:txBody>
                    <a:bodyPr/>
                    <a:lstStyle/>
                    <a:p>
                      <a:r>
                        <a:rPr lang="it-IT" sz="1800" dirty="0"/>
                        <a:t>Value in 2019</a:t>
                      </a:r>
                    </a:p>
                  </a:txBody>
                  <a:tcPr/>
                </a:tc>
                <a:tc>
                  <a:txBody>
                    <a:bodyPr/>
                    <a:lstStyle/>
                    <a:p>
                      <a:r>
                        <a:rPr lang="it-IT" sz="1800" dirty="0" err="1"/>
                        <a:t>Result</a:t>
                      </a:r>
                      <a:r>
                        <a:rPr lang="it-IT" sz="1800" dirty="0"/>
                        <a:t> %)</a:t>
                      </a:r>
                    </a:p>
                  </a:txBody>
                  <a:tcPr/>
                </a:tc>
                <a:extLst>
                  <a:ext uri="{0D108BD9-81ED-4DB2-BD59-A6C34878D82A}">
                    <a16:rowId xmlns:a16="http://schemas.microsoft.com/office/drawing/2014/main" val="271291480"/>
                  </a:ext>
                </a:extLst>
              </a:tr>
              <a:tr h="545470">
                <a:tc>
                  <a:txBody>
                    <a:bodyPr/>
                    <a:lstStyle/>
                    <a:p>
                      <a:r>
                        <a:rPr lang="it-IT" sz="1800" dirty="0"/>
                        <a:t>a) </a:t>
                      </a:r>
                      <a:r>
                        <a:rPr lang="it-IT" sz="1800" dirty="0" err="1"/>
                        <a:t>Number</a:t>
                      </a:r>
                      <a:r>
                        <a:rPr lang="it-IT" sz="1800" dirty="0"/>
                        <a:t> of </a:t>
                      </a:r>
                      <a:r>
                        <a:rPr lang="en-US" sz="1800" b="0" dirty="0"/>
                        <a:t>"international" courses </a:t>
                      </a:r>
                      <a:endParaRPr lang="it-IT" sz="1800" b="0" dirty="0"/>
                    </a:p>
                  </a:txBody>
                  <a:tcPr anchor="ctr"/>
                </a:tc>
                <a:tc>
                  <a:txBody>
                    <a:bodyPr/>
                    <a:lstStyle/>
                    <a:p>
                      <a:pPr algn="ctr"/>
                      <a:r>
                        <a:rPr lang="it-IT" sz="1800" dirty="0"/>
                        <a:t>12</a:t>
                      </a:r>
                    </a:p>
                  </a:txBody>
                  <a:tcPr anchor="ctr"/>
                </a:tc>
                <a:tc>
                  <a:txBody>
                    <a:bodyPr/>
                    <a:lstStyle/>
                    <a:p>
                      <a:pPr algn="ctr"/>
                      <a:r>
                        <a:rPr lang="it-IT" sz="1800" dirty="0"/>
                        <a:t>15</a:t>
                      </a:r>
                    </a:p>
                  </a:txBody>
                  <a:tcPr anchor="ctr"/>
                </a:tc>
                <a:tc>
                  <a:txBody>
                    <a:bodyPr/>
                    <a:lstStyle/>
                    <a:p>
                      <a:pPr algn="ctr"/>
                      <a:r>
                        <a:rPr lang="it-IT" sz="1800" b="0" dirty="0"/>
                        <a:t>27</a:t>
                      </a:r>
                    </a:p>
                  </a:txBody>
                  <a:tcPr anchor="ctr"/>
                </a:tc>
                <a:tc>
                  <a:txBody>
                    <a:bodyPr/>
                    <a:lstStyle/>
                    <a:p>
                      <a:pPr algn="ctr"/>
                      <a:r>
                        <a:rPr lang="it-IT" sz="1800" b="0" dirty="0"/>
                        <a:t>100% </a:t>
                      </a:r>
                    </a:p>
                  </a:txBody>
                  <a:tcPr anchor="ctr"/>
                </a:tc>
                <a:extLst>
                  <a:ext uri="{0D108BD9-81ED-4DB2-BD59-A6C34878D82A}">
                    <a16:rowId xmlns:a16="http://schemas.microsoft.com/office/drawing/2014/main" val="3067965497"/>
                  </a:ext>
                </a:extLst>
              </a:tr>
              <a:tr h="545470">
                <a:tc>
                  <a:txBody>
                    <a:bodyPr/>
                    <a:lstStyle/>
                    <a:p>
                      <a:r>
                        <a:rPr lang="en-US" sz="1800" dirty="0"/>
                        <a:t>b) Students enrolled in the first year of degree</a:t>
                      </a:r>
                      <a:r>
                        <a:rPr lang="en-US" sz="1800" baseline="0" dirty="0"/>
                        <a:t> course</a:t>
                      </a:r>
                      <a:r>
                        <a:rPr lang="en-US" sz="1800" dirty="0"/>
                        <a:t> and master's degree courses who have obtained their previous qualifications abroad</a:t>
                      </a:r>
                      <a:endParaRPr lang="it-IT" sz="1800" dirty="0"/>
                    </a:p>
                  </a:txBody>
                  <a:tcPr anchor="ctr"/>
                </a:tc>
                <a:tc>
                  <a:txBody>
                    <a:bodyPr/>
                    <a:lstStyle/>
                    <a:p>
                      <a:pPr algn="ctr"/>
                      <a:r>
                        <a:rPr lang="it-IT" sz="1800" dirty="0"/>
                        <a:t>409</a:t>
                      </a:r>
                    </a:p>
                  </a:txBody>
                  <a:tcPr anchor="ctr"/>
                </a:tc>
                <a:tc>
                  <a:txBody>
                    <a:bodyPr/>
                    <a:lstStyle/>
                    <a:p>
                      <a:pPr algn="ctr"/>
                      <a:r>
                        <a:rPr lang="it-IT" sz="1800" dirty="0"/>
                        <a:t>420</a:t>
                      </a:r>
                    </a:p>
                  </a:txBody>
                  <a:tcPr anchor="ctr"/>
                </a:tc>
                <a:tc>
                  <a:txBody>
                    <a:bodyPr/>
                    <a:lstStyle/>
                    <a:p>
                      <a:pPr algn="ctr"/>
                      <a:r>
                        <a:rPr lang="it-IT" sz="1800" dirty="0"/>
                        <a:t>462</a:t>
                      </a:r>
                    </a:p>
                  </a:txBody>
                  <a:tcPr anchor="ctr"/>
                </a:tc>
                <a:tc>
                  <a:txBody>
                    <a:bodyPr/>
                    <a:lstStyle/>
                    <a:p>
                      <a:pPr algn="ctr"/>
                      <a:r>
                        <a:rPr lang="it-IT" sz="1800" dirty="0"/>
                        <a:t>100%</a:t>
                      </a:r>
                    </a:p>
                  </a:txBody>
                  <a:tcPr anchor="ctr"/>
                </a:tc>
                <a:extLst>
                  <a:ext uri="{0D108BD9-81ED-4DB2-BD59-A6C34878D82A}">
                    <a16:rowId xmlns:a16="http://schemas.microsoft.com/office/drawing/2014/main" val="240303150"/>
                  </a:ext>
                </a:extLst>
              </a:tr>
            </a:tbl>
          </a:graphicData>
        </a:graphic>
      </p:graphicFrame>
    </p:spTree>
    <p:extLst>
      <p:ext uri="{BB962C8B-B14F-4D97-AF65-F5344CB8AC3E}">
        <p14:creationId xmlns:p14="http://schemas.microsoft.com/office/powerpoint/2010/main" val="6369925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32</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605313" y="1988800"/>
            <a:ext cx="8137130" cy="1656230"/>
          </a:xfrm>
        </p:spPr>
        <p:txBody>
          <a:bodyPr>
            <a:normAutofit/>
          </a:bodyPr>
          <a:lstStyle/>
          <a:p>
            <a:pPr algn="just"/>
            <a:r>
              <a:rPr lang="en-US" sz="2400" b="1" dirty="0"/>
              <a:t>objective 7.</a:t>
            </a:r>
            <a:r>
              <a:rPr lang="en-US" sz="2400" dirty="0"/>
              <a:t> increase the attractiveness of UNIGE towards students from outside the region and foreigners</a:t>
            </a:r>
          </a:p>
          <a:p>
            <a:pPr algn="just"/>
            <a:r>
              <a:rPr lang="it-IT" sz="2400" b="1" dirty="0" err="1"/>
              <a:t>action</a:t>
            </a:r>
            <a:r>
              <a:rPr lang="it-IT" sz="2400" b="1" dirty="0"/>
              <a:t> 7.3 </a:t>
            </a:r>
            <a:r>
              <a:rPr lang="it-IT" sz="2400" dirty="0" err="1"/>
              <a:t>Increasing</a:t>
            </a:r>
            <a:r>
              <a:rPr lang="it-IT" sz="2400" dirty="0"/>
              <a:t> the </a:t>
            </a:r>
            <a:r>
              <a:rPr lang="it-IT" sz="2400" dirty="0" err="1"/>
              <a:t>number</a:t>
            </a:r>
            <a:r>
              <a:rPr lang="it-IT" sz="2400" dirty="0"/>
              <a:t> of </a:t>
            </a:r>
            <a:r>
              <a:rPr lang="it-IT" sz="2400" dirty="0" err="1"/>
              <a:t>visiting</a:t>
            </a:r>
            <a:r>
              <a:rPr lang="it-IT" sz="2400" dirty="0"/>
              <a:t> professor and of </a:t>
            </a:r>
            <a:r>
              <a:rPr lang="it-IT" sz="2400" dirty="0" err="1"/>
              <a:t>visiting</a:t>
            </a:r>
            <a:r>
              <a:rPr lang="it-IT" sz="2400" dirty="0"/>
              <a:t> </a:t>
            </a:r>
            <a:r>
              <a:rPr lang="it-IT" sz="2400" dirty="0" err="1"/>
              <a:t>researcher</a:t>
            </a:r>
            <a:r>
              <a:rPr lang="it-IT" sz="2400" dirty="0"/>
              <a:t> </a:t>
            </a:r>
          </a:p>
          <a:p>
            <a:pPr algn="just"/>
            <a:endParaRPr lang="it-IT" sz="2400" dirty="0"/>
          </a:p>
        </p:txBody>
      </p:sp>
      <p:graphicFrame>
        <p:nvGraphicFramePr>
          <p:cNvPr id="5" name="Tabella 4"/>
          <p:cNvGraphicFramePr>
            <a:graphicFrameLocks noGrp="1"/>
          </p:cNvGraphicFramePr>
          <p:nvPr>
            <p:extLst>
              <p:ext uri="{D42A27DB-BD31-4B8C-83A1-F6EECF244321}">
                <p14:modId xmlns:p14="http://schemas.microsoft.com/office/powerpoint/2010/main" val="893514450"/>
              </p:ext>
            </p:extLst>
          </p:nvPr>
        </p:nvGraphicFramePr>
        <p:xfrm>
          <a:off x="605313" y="3933070"/>
          <a:ext cx="8119928" cy="2179970"/>
        </p:xfrm>
        <a:graphic>
          <a:graphicData uri="http://schemas.openxmlformats.org/drawingml/2006/table">
            <a:tbl>
              <a:tblPr firstRow="1" bandRow="1">
                <a:tableStyleId>{5C22544A-7EE6-4342-B048-85BDC9FD1C3A}</a:tableStyleId>
              </a:tblPr>
              <a:tblGrid>
                <a:gridCol w="3312459">
                  <a:extLst>
                    <a:ext uri="{9D8B030D-6E8A-4147-A177-3AD203B41FA5}">
                      <a16:colId xmlns:a16="http://schemas.microsoft.com/office/drawing/2014/main" val="2201367645"/>
                    </a:ext>
                  </a:extLst>
                </a:gridCol>
                <a:gridCol w="1152160">
                  <a:extLst>
                    <a:ext uri="{9D8B030D-6E8A-4147-A177-3AD203B41FA5}">
                      <a16:colId xmlns:a16="http://schemas.microsoft.com/office/drawing/2014/main" val="284810387"/>
                    </a:ext>
                  </a:extLst>
                </a:gridCol>
                <a:gridCol w="1296180">
                  <a:extLst>
                    <a:ext uri="{9D8B030D-6E8A-4147-A177-3AD203B41FA5}">
                      <a16:colId xmlns:a16="http://schemas.microsoft.com/office/drawing/2014/main" val="813035116"/>
                    </a:ext>
                  </a:extLst>
                </a:gridCol>
                <a:gridCol w="1123287">
                  <a:extLst>
                    <a:ext uri="{9D8B030D-6E8A-4147-A177-3AD203B41FA5}">
                      <a16:colId xmlns:a16="http://schemas.microsoft.com/office/drawing/2014/main" val="2448436200"/>
                    </a:ext>
                  </a:extLst>
                </a:gridCol>
                <a:gridCol w="1235842">
                  <a:extLst>
                    <a:ext uri="{9D8B030D-6E8A-4147-A177-3AD203B41FA5}">
                      <a16:colId xmlns:a16="http://schemas.microsoft.com/office/drawing/2014/main" val="1892064107"/>
                    </a:ext>
                  </a:extLst>
                </a:gridCol>
              </a:tblGrid>
              <a:tr h="720100">
                <a:tc>
                  <a:txBody>
                    <a:bodyPr/>
                    <a:lstStyle/>
                    <a:p>
                      <a:r>
                        <a:rPr lang="it-IT" sz="1800" dirty="0" err="1"/>
                        <a:t>Indicators</a:t>
                      </a:r>
                      <a:r>
                        <a:rPr lang="it-IT" sz="1800" dirty="0"/>
                        <a:t> 7.3    </a:t>
                      </a:r>
                    </a:p>
                  </a:txBody>
                  <a:tcPr/>
                </a:tc>
                <a:tc>
                  <a:txBody>
                    <a:bodyPr/>
                    <a:lstStyle/>
                    <a:p>
                      <a:r>
                        <a:rPr lang="it-IT" sz="1800" dirty="0" err="1"/>
                        <a:t>Starting</a:t>
                      </a:r>
                      <a:r>
                        <a:rPr lang="it-IT" sz="1800" dirty="0"/>
                        <a:t> </a:t>
                      </a:r>
                      <a:r>
                        <a:rPr lang="it-IT" sz="1800" dirty="0" err="1"/>
                        <a:t>value</a:t>
                      </a:r>
                      <a:endParaRPr lang="it-IT" sz="1800" dirty="0"/>
                    </a:p>
                  </a:txBody>
                  <a:tcPr/>
                </a:tc>
                <a:tc>
                  <a:txBody>
                    <a:bodyPr/>
                    <a:lstStyle/>
                    <a:p>
                      <a:r>
                        <a:rPr lang="it-IT" sz="1800" dirty="0"/>
                        <a:t>Target 2019</a:t>
                      </a:r>
                    </a:p>
                  </a:txBody>
                  <a:tcPr/>
                </a:tc>
                <a:tc>
                  <a:txBody>
                    <a:bodyPr/>
                    <a:lstStyle/>
                    <a:p>
                      <a:r>
                        <a:rPr lang="it-IT" sz="1800" dirty="0"/>
                        <a:t>Value in 2019</a:t>
                      </a:r>
                    </a:p>
                  </a:txBody>
                  <a:tcPr/>
                </a:tc>
                <a:tc>
                  <a:txBody>
                    <a:bodyPr/>
                    <a:lstStyle/>
                    <a:p>
                      <a:r>
                        <a:rPr lang="it-IT" sz="1800" dirty="0" err="1"/>
                        <a:t>Result</a:t>
                      </a:r>
                      <a:r>
                        <a:rPr lang="it-IT" sz="1800" dirty="0"/>
                        <a:t> %)</a:t>
                      </a:r>
                    </a:p>
                  </a:txBody>
                  <a:tcPr/>
                </a:tc>
                <a:extLst>
                  <a:ext uri="{0D108BD9-81ED-4DB2-BD59-A6C34878D82A}">
                    <a16:rowId xmlns:a16="http://schemas.microsoft.com/office/drawing/2014/main" val="271291480"/>
                  </a:ext>
                </a:extLst>
              </a:tr>
              <a:tr h="545470">
                <a:tc>
                  <a:txBody>
                    <a:bodyPr/>
                    <a:lstStyle/>
                    <a:p>
                      <a:r>
                        <a:rPr lang="en-US" sz="1800" b="0" dirty="0"/>
                        <a:t>Number of visiting professor and of  visiting researcher officially recognized during the year</a:t>
                      </a:r>
                      <a:endParaRPr lang="it-IT" sz="1800" b="0" dirty="0"/>
                    </a:p>
                  </a:txBody>
                  <a:tcPr anchor="ctr"/>
                </a:tc>
                <a:tc>
                  <a:txBody>
                    <a:bodyPr/>
                    <a:lstStyle/>
                    <a:p>
                      <a:pPr algn="ctr"/>
                      <a:r>
                        <a:rPr lang="it-IT" sz="1800" dirty="0"/>
                        <a:t>0</a:t>
                      </a:r>
                    </a:p>
                  </a:txBody>
                  <a:tcPr anchor="ctr"/>
                </a:tc>
                <a:tc>
                  <a:txBody>
                    <a:bodyPr/>
                    <a:lstStyle/>
                    <a:p>
                      <a:pPr algn="ctr"/>
                      <a:r>
                        <a:rPr lang="it-IT" sz="1800" dirty="0"/>
                        <a:t>20</a:t>
                      </a:r>
                    </a:p>
                  </a:txBody>
                  <a:tcPr anchor="ctr"/>
                </a:tc>
                <a:tc>
                  <a:txBody>
                    <a:bodyPr/>
                    <a:lstStyle/>
                    <a:p>
                      <a:pPr algn="ctr"/>
                      <a:r>
                        <a:rPr lang="it-IT" sz="1800" b="0" dirty="0"/>
                        <a:t>25</a:t>
                      </a:r>
                    </a:p>
                  </a:txBody>
                  <a:tcPr anchor="ctr"/>
                </a:tc>
                <a:tc>
                  <a:txBody>
                    <a:bodyPr/>
                    <a:lstStyle/>
                    <a:p>
                      <a:pPr algn="ctr"/>
                      <a:r>
                        <a:rPr lang="it-IT" sz="1800" b="0" dirty="0"/>
                        <a:t>100% </a:t>
                      </a:r>
                    </a:p>
                  </a:txBody>
                  <a:tcPr anchor="ctr"/>
                </a:tc>
                <a:extLst>
                  <a:ext uri="{0D108BD9-81ED-4DB2-BD59-A6C34878D82A}">
                    <a16:rowId xmlns:a16="http://schemas.microsoft.com/office/drawing/2014/main" val="3067965497"/>
                  </a:ext>
                </a:extLst>
              </a:tr>
              <a:tr h="545470">
                <a:tc>
                  <a:txBody>
                    <a:bodyPr/>
                    <a:lstStyle/>
                    <a:p>
                      <a:endParaRPr lang="it-IT" sz="1800" dirty="0"/>
                    </a:p>
                  </a:txBody>
                  <a:tcPr anchor="ctr"/>
                </a:tc>
                <a:tc>
                  <a:txBody>
                    <a:bodyPr/>
                    <a:lstStyle/>
                    <a:p>
                      <a:pPr algn="ctr"/>
                      <a:endParaRPr lang="it-IT" sz="1800" dirty="0"/>
                    </a:p>
                  </a:txBody>
                  <a:tcPr anchor="ctr"/>
                </a:tc>
                <a:tc>
                  <a:txBody>
                    <a:bodyPr/>
                    <a:lstStyle/>
                    <a:p>
                      <a:pPr algn="ctr"/>
                      <a:endParaRPr lang="it-IT" sz="1800" dirty="0"/>
                    </a:p>
                  </a:txBody>
                  <a:tcPr anchor="ctr"/>
                </a:tc>
                <a:tc>
                  <a:txBody>
                    <a:bodyPr/>
                    <a:lstStyle/>
                    <a:p>
                      <a:pPr algn="ctr"/>
                      <a:endParaRPr lang="it-IT" sz="1800" dirty="0"/>
                    </a:p>
                  </a:txBody>
                  <a:tcPr anchor="ctr"/>
                </a:tc>
                <a:tc>
                  <a:txBody>
                    <a:bodyPr/>
                    <a:lstStyle/>
                    <a:p>
                      <a:pPr algn="ctr"/>
                      <a:endParaRPr lang="it-IT" sz="1800" dirty="0"/>
                    </a:p>
                  </a:txBody>
                  <a:tcPr anchor="ctr"/>
                </a:tc>
                <a:extLst>
                  <a:ext uri="{0D108BD9-81ED-4DB2-BD59-A6C34878D82A}">
                    <a16:rowId xmlns:a16="http://schemas.microsoft.com/office/drawing/2014/main" val="240303150"/>
                  </a:ext>
                </a:extLst>
              </a:tr>
            </a:tbl>
          </a:graphicData>
        </a:graphic>
      </p:graphicFrame>
    </p:spTree>
    <p:extLst>
      <p:ext uri="{BB962C8B-B14F-4D97-AF65-F5344CB8AC3E}">
        <p14:creationId xmlns:p14="http://schemas.microsoft.com/office/powerpoint/2010/main" val="30754901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33</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605313" y="1988800"/>
            <a:ext cx="8137130" cy="1656230"/>
          </a:xfrm>
        </p:spPr>
        <p:txBody>
          <a:bodyPr>
            <a:normAutofit fontScale="92500" lnSpcReduction="10000"/>
          </a:bodyPr>
          <a:lstStyle/>
          <a:p>
            <a:pPr algn="just"/>
            <a:r>
              <a:rPr lang="en-US" sz="2400" b="1" dirty="0"/>
              <a:t>objective 8.</a:t>
            </a:r>
            <a:r>
              <a:rPr lang="en-US" sz="2400" dirty="0"/>
              <a:t> increase the number of university students on international mobility and improve their didactic achievement </a:t>
            </a:r>
          </a:p>
          <a:p>
            <a:pPr algn="just"/>
            <a:r>
              <a:rPr lang="it-IT" sz="2400" b="1" dirty="0" err="1"/>
              <a:t>action</a:t>
            </a:r>
            <a:r>
              <a:rPr lang="it-IT" sz="2400" b="1" dirty="0"/>
              <a:t> 8.1  </a:t>
            </a:r>
            <a:r>
              <a:rPr lang="en-US" sz="2400" dirty="0"/>
              <a:t>strengthen the promotion and support, including economic, of student mobility outside the borders of the European Union, with particular reference to the </a:t>
            </a:r>
            <a:r>
              <a:rPr lang="en-US" sz="2400" dirty="0" err="1"/>
              <a:t>Cinda</a:t>
            </a:r>
            <a:r>
              <a:rPr lang="en-US" sz="2400" dirty="0"/>
              <a:t> network (</a:t>
            </a:r>
            <a:r>
              <a:rPr lang="en-US" sz="2400" dirty="0" err="1"/>
              <a:t>Lat.Am</a:t>
            </a:r>
            <a:r>
              <a:rPr lang="en-US" sz="2400" dirty="0"/>
              <a:t>.)</a:t>
            </a:r>
            <a:endParaRPr lang="it-IT" sz="2400" dirty="0"/>
          </a:p>
        </p:txBody>
      </p:sp>
      <p:graphicFrame>
        <p:nvGraphicFramePr>
          <p:cNvPr id="5" name="Tabella 4"/>
          <p:cNvGraphicFramePr>
            <a:graphicFrameLocks noGrp="1"/>
          </p:cNvGraphicFramePr>
          <p:nvPr>
            <p:extLst>
              <p:ext uri="{D42A27DB-BD31-4B8C-83A1-F6EECF244321}">
                <p14:modId xmlns:p14="http://schemas.microsoft.com/office/powerpoint/2010/main" val="3655945574"/>
              </p:ext>
            </p:extLst>
          </p:nvPr>
        </p:nvGraphicFramePr>
        <p:xfrm>
          <a:off x="605313" y="3933070"/>
          <a:ext cx="8119928" cy="2179970"/>
        </p:xfrm>
        <a:graphic>
          <a:graphicData uri="http://schemas.openxmlformats.org/drawingml/2006/table">
            <a:tbl>
              <a:tblPr firstRow="1" bandRow="1">
                <a:tableStyleId>{5C22544A-7EE6-4342-B048-85BDC9FD1C3A}</a:tableStyleId>
              </a:tblPr>
              <a:tblGrid>
                <a:gridCol w="3312459">
                  <a:extLst>
                    <a:ext uri="{9D8B030D-6E8A-4147-A177-3AD203B41FA5}">
                      <a16:colId xmlns:a16="http://schemas.microsoft.com/office/drawing/2014/main" val="2201367645"/>
                    </a:ext>
                  </a:extLst>
                </a:gridCol>
                <a:gridCol w="1152160">
                  <a:extLst>
                    <a:ext uri="{9D8B030D-6E8A-4147-A177-3AD203B41FA5}">
                      <a16:colId xmlns:a16="http://schemas.microsoft.com/office/drawing/2014/main" val="284810387"/>
                    </a:ext>
                  </a:extLst>
                </a:gridCol>
                <a:gridCol w="1296180">
                  <a:extLst>
                    <a:ext uri="{9D8B030D-6E8A-4147-A177-3AD203B41FA5}">
                      <a16:colId xmlns:a16="http://schemas.microsoft.com/office/drawing/2014/main" val="813035116"/>
                    </a:ext>
                  </a:extLst>
                </a:gridCol>
                <a:gridCol w="1123287">
                  <a:extLst>
                    <a:ext uri="{9D8B030D-6E8A-4147-A177-3AD203B41FA5}">
                      <a16:colId xmlns:a16="http://schemas.microsoft.com/office/drawing/2014/main" val="2448436200"/>
                    </a:ext>
                  </a:extLst>
                </a:gridCol>
                <a:gridCol w="1235842">
                  <a:extLst>
                    <a:ext uri="{9D8B030D-6E8A-4147-A177-3AD203B41FA5}">
                      <a16:colId xmlns:a16="http://schemas.microsoft.com/office/drawing/2014/main" val="1892064107"/>
                    </a:ext>
                  </a:extLst>
                </a:gridCol>
              </a:tblGrid>
              <a:tr h="720100">
                <a:tc>
                  <a:txBody>
                    <a:bodyPr/>
                    <a:lstStyle/>
                    <a:p>
                      <a:r>
                        <a:rPr lang="it-IT" sz="1800" dirty="0" err="1"/>
                        <a:t>Indicator</a:t>
                      </a:r>
                      <a:r>
                        <a:rPr lang="it-IT" sz="1800" baseline="0" dirty="0"/>
                        <a:t> 8.1</a:t>
                      </a:r>
                      <a:endParaRPr lang="it-IT" sz="1800" dirty="0"/>
                    </a:p>
                  </a:txBody>
                  <a:tcPr/>
                </a:tc>
                <a:tc>
                  <a:txBody>
                    <a:bodyPr/>
                    <a:lstStyle/>
                    <a:p>
                      <a:r>
                        <a:rPr lang="it-IT" sz="1800" dirty="0" err="1"/>
                        <a:t>Starting</a:t>
                      </a:r>
                      <a:r>
                        <a:rPr lang="it-IT" sz="1800" dirty="0"/>
                        <a:t> </a:t>
                      </a:r>
                      <a:r>
                        <a:rPr lang="it-IT" sz="1800" dirty="0" err="1"/>
                        <a:t>value</a:t>
                      </a:r>
                      <a:endParaRPr lang="it-IT" sz="1800" dirty="0"/>
                    </a:p>
                  </a:txBody>
                  <a:tcPr/>
                </a:tc>
                <a:tc>
                  <a:txBody>
                    <a:bodyPr/>
                    <a:lstStyle/>
                    <a:p>
                      <a:r>
                        <a:rPr lang="it-IT" sz="1800" dirty="0"/>
                        <a:t>Target 2019</a:t>
                      </a:r>
                    </a:p>
                  </a:txBody>
                  <a:tcPr/>
                </a:tc>
                <a:tc>
                  <a:txBody>
                    <a:bodyPr/>
                    <a:lstStyle/>
                    <a:p>
                      <a:r>
                        <a:rPr lang="it-IT" sz="1800" dirty="0"/>
                        <a:t>Value in 2019</a:t>
                      </a:r>
                    </a:p>
                  </a:txBody>
                  <a:tcPr/>
                </a:tc>
                <a:tc>
                  <a:txBody>
                    <a:bodyPr/>
                    <a:lstStyle/>
                    <a:p>
                      <a:r>
                        <a:rPr lang="it-IT" sz="1800" dirty="0" err="1"/>
                        <a:t>Result</a:t>
                      </a:r>
                      <a:r>
                        <a:rPr lang="it-IT" sz="1800" dirty="0"/>
                        <a:t> %)</a:t>
                      </a:r>
                    </a:p>
                  </a:txBody>
                  <a:tcPr/>
                </a:tc>
                <a:extLst>
                  <a:ext uri="{0D108BD9-81ED-4DB2-BD59-A6C34878D82A}">
                    <a16:rowId xmlns:a16="http://schemas.microsoft.com/office/drawing/2014/main" val="271291480"/>
                  </a:ext>
                </a:extLst>
              </a:tr>
              <a:tr h="545470">
                <a:tc>
                  <a:txBody>
                    <a:bodyPr/>
                    <a:lstStyle/>
                    <a:p>
                      <a:r>
                        <a:rPr lang="en-US" sz="1800" b="0" dirty="0"/>
                        <a:t>number of students mobility whose destinations are outside the EU borders</a:t>
                      </a:r>
                      <a:endParaRPr lang="it-IT" sz="1800" b="0" dirty="0"/>
                    </a:p>
                  </a:txBody>
                  <a:tcPr anchor="ctr"/>
                </a:tc>
                <a:tc>
                  <a:txBody>
                    <a:bodyPr/>
                    <a:lstStyle/>
                    <a:p>
                      <a:pPr algn="ctr"/>
                      <a:r>
                        <a:rPr lang="it-IT" sz="1800" dirty="0"/>
                        <a:t>112</a:t>
                      </a:r>
                    </a:p>
                  </a:txBody>
                  <a:tcPr anchor="ctr"/>
                </a:tc>
                <a:tc>
                  <a:txBody>
                    <a:bodyPr/>
                    <a:lstStyle/>
                    <a:p>
                      <a:pPr algn="ctr"/>
                      <a:r>
                        <a:rPr lang="it-IT" sz="1800" dirty="0"/>
                        <a:t>150</a:t>
                      </a:r>
                    </a:p>
                  </a:txBody>
                  <a:tcPr anchor="ctr"/>
                </a:tc>
                <a:tc>
                  <a:txBody>
                    <a:bodyPr/>
                    <a:lstStyle/>
                    <a:p>
                      <a:pPr algn="ctr"/>
                      <a:r>
                        <a:rPr lang="it-IT" sz="1800" b="0" dirty="0"/>
                        <a:t>145</a:t>
                      </a:r>
                    </a:p>
                  </a:txBody>
                  <a:tcPr anchor="ctr"/>
                </a:tc>
                <a:tc>
                  <a:txBody>
                    <a:bodyPr/>
                    <a:lstStyle/>
                    <a:p>
                      <a:pPr algn="ctr"/>
                      <a:r>
                        <a:rPr lang="it-IT" sz="1800" b="0" dirty="0"/>
                        <a:t>96,7%</a:t>
                      </a:r>
                    </a:p>
                  </a:txBody>
                  <a:tcPr anchor="ctr"/>
                </a:tc>
                <a:extLst>
                  <a:ext uri="{0D108BD9-81ED-4DB2-BD59-A6C34878D82A}">
                    <a16:rowId xmlns:a16="http://schemas.microsoft.com/office/drawing/2014/main" val="3067965497"/>
                  </a:ext>
                </a:extLst>
              </a:tr>
              <a:tr h="545470">
                <a:tc>
                  <a:txBody>
                    <a:bodyPr/>
                    <a:lstStyle/>
                    <a:p>
                      <a:endParaRPr lang="it-IT" sz="1800" dirty="0"/>
                    </a:p>
                  </a:txBody>
                  <a:tcPr anchor="ctr"/>
                </a:tc>
                <a:tc>
                  <a:txBody>
                    <a:bodyPr/>
                    <a:lstStyle/>
                    <a:p>
                      <a:pPr algn="ctr"/>
                      <a:endParaRPr lang="it-IT" sz="1800" dirty="0"/>
                    </a:p>
                  </a:txBody>
                  <a:tcPr anchor="ctr"/>
                </a:tc>
                <a:tc>
                  <a:txBody>
                    <a:bodyPr/>
                    <a:lstStyle/>
                    <a:p>
                      <a:pPr algn="ctr"/>
                      <a:endParaRPr lang="it-IT" sz="1800" dirty="0"/>
                    </a:p>
                  </a:txBody>
                  <a:tcPr anchor="ctr"/>
                </a:tc>
                <a:tc>
                  <a:txBody>
                    <a:bodyPr/>
                    <a:lstStyle/>
                    <a:p>
                      <a:pPr algn="ctr"/>
                      <a:endParaRPr lang="it-IT" sz="1800" dirty="0"/>
                    </a:p>
                  </a:txBody>
                  <a:tcPr anchor="ctr"/>
                </a:tc>
                <a:tc>
                  <a:txBody>
                    <a:bodyPr/>
                    <a:lstStyle/>
                    <a:p>
                      <a:pPr algn="ctr"/>
                      <a:endParaRPr lang="it-IT" sz="1800" dirty="0"/>
                    </a:p>
                  </a:txBody>
                  <a:tcPr anchor="ctr"/>
                </a:tc>
                <a:extLst>
                  <a:ext uri="{0D108BD9-81ED-4DB2-BD59-A6C34878D82A}">
                    <a16:rowId xmlns:a16="http://schemas.microsoft.com/office/drawing/2014/main" val="240303150"/>
                  </a:ext>
                </a:extLst>
              </a:tr>
            </a:tbl>
          </a:graphicData>
        </a:graphic>
      </p:graphicFrame>
    </p:spTree>
    <p:extLst>
      <p:ext uri="{BB962C8B-B14F-4D97-AF65-F5344CB8AC3E}">
        <p14:creationId xmlns:p14="http://schemas.microsoft.com/office/powerpoint/2010/main" val="11977817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34</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605313" y="1988800"/>
            <a:ext cx="8137130" cy="1656230"/>
          </a:xfrm>
        </p:spPr>
        <p:txBody>
          <a:bodyPr>
            <a:normAutofit/>
          </a:bodyPr>
          <a:lstStyle/>
          <a:p>
            <a:pPr algn="just"/>
            <a:r>
              <a:rPr lang="en-US" sz="2400" b="1" dirty="0"/>
              <a:t>objective 8.</a:t>
            </a:r>
            <a:r>
              <a:rPr lang="en-US" sz="2400" dirty="0"/>
              <a:t> increase the number of university students on international mobility and improve their didactic achievement </a:t>
            </a:r>
          </a:p>
          <a:p>
            <a:pPr algn="just"/>
            <a:r>
              <a:rPr lang="it-IT" sz="2400" b="1" dirty="0" err="1"/>
              <a:t>action</a:t>
            </a:r>
            <a:r>
              <a:rPr lang="it-IT" sz="2400" b="1" dirty="0"/>
              <a:t> 8.2    </a:t>
            </a:r>
            <a:r>
              <a:rPr lang="en-US" sz="2400" dirty="0"/>
              <a:t>expand and harmonize the range of destinations available for Erasmus + </a:t>
            </a:r>
            <a:r>
              <a:rPr lang="en-US" sz="2400" dirty="0" err="1"/>
              <a:t>mobilities</a:t>
            </a:r>
            <a:endParaRPr lang="it-IT" sz="2400" dirty="0"/>
          </a:p>
        </p:txBody>
      </p:sp>
      <p:graphicFrame>
        <p:nvGraphicFramePr>
          <p:cNvPr id="5" name="Tabella 4"/>
          <p:cNvGraphicFramePr>
            <a:graphicFrameLocks noGrp="1"/>
          </p:cNvGraphicFramePr>
          <p:nvPr>
            <p:extLst>
              <p:ext uri="{D42A27DB-BD31-4B8C-83A1-F6EECF244321}">
                <p14:modId xmlns:p14="http://schemas.microsoft.com/office/powerpoint/2010/main" val="3234784867"/>
              </p:ext>
            </p:extLst>
          </p:nvPr>
        </p:nvGraphicFramePr>
        <p:xfrm>
          <a:off x="605313" y="3933070"/>
          <a:ext cx="8119928" cy="2548900"/>
        </p:xfrm>
        <a:graphic>
          <a:graphicData uri="http://schemas.openxmlformats.org/drawingml/2006/table">
            <a:tbl>
              <a:tblPr firstRow="1" bandRow="1">
                <a:tableStyleId>{5C22544A-7EE6-4342-B048-85BDC9FD1C3A}</a:tableStyleId>
              </a:tblPr>
              <a:tblGrid>
                <a:gridCol w="3312459">
                  <a:extLst>
                    <a:ext uri="{9D8B030D-6E8A-4147-A177-3AD203B41FA5}">
                      <a16:colId xmlns:a16="http://schemas.microsoft.com/office/drawing/2014/main" val="2201367645"/>
                    </a:ext>
                  </a:extLst>
                </a:gridCol>
                <a:gridCol w="1152160">
                  <a:extLst>
                    <a:ext uri="{9D8B030D-6E8A-4147-A177-3AD203B41FA5}">
                      <a16:colId xmlns:a16="http://schemas.microsoft.com/office/drawing/2014/main" val="284810387"/>
                    </a:ext>
                  </a:extLst>
                </a:gridCol>
                <a:gridCol w="1296180">
                  <a:extLst>
                    <a:ext uri="{9D8B030D-6E8A-4147-A177-3AD203B41FA5}">
                      <a16:colId xmlns:a16="http://schemas.microsoft.com/office/drawing/2014/main" val="813035116"/>
                    </a:ext>
                  </a:extLst>
                </a:gridCol>
                <a:gridCol w="1123287">
                  <a:extLst>
                    <a:ext uri="{9D8B030D-6E8A-4147-A177-3AD203B41FA5}">
                      <a16:colId xmlns:a16="http://schemas.microsoft.com/office/drawing/2014/main" val="2448436200"/>
                    </a:ext>
                  </a:extLst>
                </a:gridCol>
                <a:gridCol w="1235842">
                  <a:extLst>
                    <a:ext uri="{9D8B030D-6E8A-4147-A177-3AD203B41FA5}">
                      <a16:colId xmlns:a16="http://schemas.microsoft.com/office/drawing/2014/main" val="1892064107"/>
                    </a:ext>
                  </a:extLst>
                </a:gridCol>
              </a:tblGrid>
              <a:tr h="720100">
                <a:tc>
                  <a:txBody>
                    <a:bodyPr/>
                    <a:lstStyle/>
                    <a:p>
                      <a:r>
                        <a:rPr lang="it-IT" sz="1800" dirty="0" err="1"/>
                        <a:t>Indicator</a:t>
                      </a:r>
                      <a:r>
                        <a:rPr lang="it-IT" sz="1800" baseline="0" dirty="0"/>
                        <a:t> 8.2  a) and b)</a:t>
                      </a:r>
                      <a:endParaRPr lang="it-IT" sz="1800" dirty="0"/>
                    </a:p>
                  </a:txBody>
                  <a:tcPr/>
                </a:tc>
                <a:tc>
                  <a:txBody>
                    <a:bodyPr/>
                    <a:lstStyle/>
                    <a:p>
                      <a:r>
                        <a:rPr lang="it-IT" sz="1800" dirty="0" err="1"/>
                        <a:t>Starting</a:t>
                      </a:r>
                      <a:r>
                        <a:rPr lang="it-IT" sz="1800" dirty="0"/>
                        <a:t> </a:t>
                      </a:r>
                      <a:r>
                        <a:rPr lang="it-IT" sz="1800" dirty="0" err="1"/>
                        <a:t>value</a:t>
                      </a:r>
                      <a:endParaRPr lang="it-IT" sz="1800" dirty="0"/>
                    </a:p>
                  </a:txBody>
                  <a:tcPr/>
                </a:tc>
                <a:tc>
                  <a:txBody>
                    <a:bodyPr/>
                    <a:lstStyle/>
                    <a:p>
                      <a:r>
                        <a:rPr lang="it-IT" sz="1800" dirty="0"/>
                        <a:t>Target 2019</a:t>
                      </a:r>
                    </a:p>
                  </a:txBody>
                  <a:tcPr/>
                </a:tc>
                <a:tc>
                  <a:txBody>
                    <a:bodyPr/>
                    <a:lstStyle/>
                    <a:p>
                      <a:r>
                        <a:rPr lang="it-IT" sz="1800" dirty="0"/>
                        <a:t>Value in 2019</a:t>
                      </a:r>
                    </a:p>
                  </a:txBody>
                  <a:tcPr/>
                </a:tc>
                <a:tc>
                  <a:txBody>
                    <a:bodyPr/>
                    <a:lstStyle/>
                    <a:p>
                      <a:r>
                        <a:rPr lang="it-IT" sz="1800" dirty="0" err="1"/>
                        <a:t>Result</a:t>
                      </a:r>
                      <a:r>
                        <a:rPr lang="it-IT" sz="1800" dirty="0"/>
                        <a:t> %)</a:t>
                      </a:r>
                    </a:p>
                  </a:txBody>
                  <a:tcPr/>
                </a:tc>
                <a:extLst>
                  <a:ext uri="{0D108BD9-81ED-4DB2-BD59-A6C34878D82A}">
                    <a16:rowId xmlns:a16="http://schemas.microsoft.com/office/drawing/2014/main" val="271291480"/>
                  </a:ext>
                </a:extLst>
              </a:tr>
              <a:tr h="545470">
                <a:tc>
                  <a:txBody>
                    <a:bodyPr/>
                    <a:lstStyle/>
                    <a:p>
                      <a:r>
                        <a:rPr lang="it-IT" sz="1800" b="0" dirty="0"/>
                        <a:t>a) </a:t>
                      </a:r>
                      <a:r>
                        <a:rPr lang="it-IT" sz="1800" b="0" dirty="0" err="1"/>
                        <a:t>Number</a:t>
                      </a:r>
                      <a:r>
                        <a:rPr lang="it-IT" sz="1800" b="0" dirty="0"/>
                        <a:t> of Erasmus </a:t>
                      </a:r>
                      <a:r>
                        <a:rPr lang="it-IT" sz="1800" b="0" dirty="0" err="1"/>
                        <a:t>students</a:t>
                      </a:r>
                      <a:r>
                        <a:rPr lang="it-IT" sz="1800" b="0" dirty="0"/>
                        <a:t> </a:t>
                      </a:r>
                      <a:r>
                        <a:rPr lang="it-IT" sz="1800" b="0" dirty="0" err="1"/>
                        <a:t>outgoing</a:t>
                      </a:r>
                      <a:endParaRPr lang="it-IT" sz="1800" b="0" dirty="0"/>
                    </a:p>
                  </a:txBody>
                  <a:tcPr anchor="ctr"/>
                </a:tc>
                <a:tc>
                  <a:txBody>
                    <a:bodyPr/>
                    <a:lstStyle/>
                    <a:p>
                      <a:pPr algn="ctr"/>
                      <a:r>
                        <a:rPr lang="it-IT" sz="1800" dirty="0"/>
                        <a:t>737</a:t>
                      </a:r>
                    </a:p>
                  </a:txBody>
                  <a:tcPr anchor="ctr"/>
                </a:tc>
                <a:tc>
                  <a:txBody>
                    <a:bodyPr/>
                    <a:lstStyle/>
                    <a:p>
                      <a:pPr algn="ctr"/>
                      <a:r>
                        <a:rPr lang="it-IT" sz="1800" dirty="0"/>
                        <a:t>750</a:t>
                      </a:r>
                    </a:p>
                  </a:txBody>
                  <a:tcPr anchor="ctr"/>
                </a:tc>
                <a:tc>
                  <a:txBody>
                    <a:bodyPr/>
                    <a:lstStyle/>
                    <a:p>
                      <a:pPr algn="ctr"/>
                      <a:r>
                        <a:rPr lang="it-IT" sz="1800" dirty="0"/>
                        <a:t>658</a:t>
                      </a:r>
                    </a:p>
                  </a:txBody>
                  <a:tcPr anchor="ctr"/>
                </a:tc>
                <a:tc>
                  <a:txBody>
                    <a:bodyPr/>
                    <a:lstStyle/>
                    <a:p>
                      <a:pPr algn="ctr"/>
                      <a:r>
                        <a:rPr lang="it-IT" sz="1800" dirty="0"/>
                        <a:t>87,7%</a:t>
                      </a:r>
                    </a:p>
                  </a:txBody>
                  <a:tcPr anchor="ctr"/>
                </a:tc>
                <a:extLst>
                  <a:ext uri="{0D108BD9-81ED-4DB2-BD59-A6C34878D82A}">
                    <a16:rowId xmlns:a16="http://schemas.microsoft.com/office/drawing/2014/main" val="3067965497"/>
                  </a:ext>
                </a:extLst>
              </a:tr>
              <a:tr h="545470">
                <a:tc>
                  <a:txBody>
                    <a:bodyPr/>
                    <a:lstStyle/>
                    <a:p>
                      <a:r>
                        <a:rPr lang="en-US" sz="1800" dirty="0"/>
                        <a:t>b) proportion of credits earned abroad by students for study activities compared to the total credits provided in</a:t>
                      </a:r>
                      <a:r>
                        <a:rPr lang="en-US" sz="1800" baseline="0" dirty="0"/>
                        <a:t> </a:t>
                      </a:r>
                      <a:r>
                        <a:rPr lang="en-US" sz="1800" dirty="0"/>
                        <a:t>the year</a:t>
                      </a:r>
                      <a:endParaRPr lang="it-IT" sz="1800" dirty="0"/>
                    </a:p>
                  </a:txBody>
                  <a:tcPr anchor="ctr"/>
                </a:tc>
                <a:tc>
                  <a:txBody>
                    <a:bodyPr/>
                    <a:lstStyle/>
                    <a:p>
                      <a:pPr algn="ctr"/>
                      <a:r>
                        <a:rPr lang="it-IT" sz="1800" dirty="0"/>
                        <a:t>1,5%</a:t>
                      </a:r>
                    </a:p>
                  </a:txBody>
                  <a:tcPr anchor="ctr"/>
                </a:tc>
                <a:tc>
                  <a:txBody>
                    <a:bodyPr/>
                    <a:lstStyle/>
                    <a:p>
                      <a:pPr algn="ctr"/>
                      <a:r>
                        <a:rPr lang="it-IT" sz="1800" dirty="0"/>
                        <a:t>1,6%</a:t>
                      </a:r>
                    </a:p>
                  </a:txBody>
                  <a:tcPr anchor="ctr"/>
                </a:tc>
                <a:tc>
                  <a:txBody>
                    <a:bodyPr/>
                    <a:lstStyle/>
                    <a:p>
                      <a:pPr algn="ctr"/>
                      <a:r>
                        <a:rPr lang="it-IT" sz="1800" dirty="0"/>
                        <a:t>1,7%</a:t>
                      </a:r>
                    </a:p>
                  </a:txBody>
                  <a:tcPr anchor="ctr"/>
                </a:tc>
                <a:tc>
                  <a:txBody>
                    <a:bodyPr/>
                    <a:lstStyle/>
                    <a:p>
                      <a:pPr algn="ctr"/>
                      <a:r>
                        <a:rPr lang="it-IT" sz="1800" dirty="0"/>
                        <a:t>100%</a:t>
                      </a:r>
                    </a:p>
                  </a:txBody>
                  <a:tcPr anchor="ctr"/>
                </a:tc>
                <a:extLst>
                  <a:ext uri="{0D108BD9-81ED-4DB2-BD59-A6C34878D82A}">
                    <a16:rowId xmlns:a16="http://schemas.microsoft.com/office/drawing/2014/main" val="240303150"/>
                  </a:ext>
                </a:extLst>
              </a:tr>
            </a:tbl>
          </a:graphicData>
        </a:graphic>
      </p:graphicFrame>
    </p:spTree>
    <p:extLst>
      <p:ext uri="{BB962C8B-B14F-4D97-AF65-F5344CB8AC3E}">
        <p14:creationId xmlns:p14="http://schemas.microsoft.com/office/powerpoint/2010/main" val="4825223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588111" y="1700760"/>
            <a:ext cx="8137130" cy="1656230"/>
          </a:xfrm>
        </p:spPr>
        <p:txBody>
          <a:bodyPr>
            <a:normAutofit lnSpcReduction="10000"/>
          </a:bodyPr>
          <a:lstStyle/>
          <a:p>
            <a:pPr algn="just"/>
            <a:r>
              <a:rPr lang="en-US" sz="2400" b="1" dirty="0"/>
              <a:t>objective 11.</a:t>
            </a:r>
            <a:r>
              <a:rPr lang="en-US" sz="2400" dirty="0"/>
              <a:t> increase the number of foreign researchers and teachers </a:t>
            </a:r>
          </a:p>
          <a:p>
            <a:pPr algn="just"/>
            <a:r>
              <a:rPr lang="it-IT" sz="2400" b="1" dirty="0" err="1"/>
              <a:t>action</a:t>
            </a:r>
            <a:r>
              <a:rPr lang="it-IT" sz="2400" b="1" dirty="0"/>
              <a:t> 11.1    </a:t>
            </a:r>
            <a:r>
              <a:rPr lang="en-US" sz="2400" dirty="0"/>
              <a:t>increase the number of applications from abroad to doctoral programs and calls for professors serving at foreign universities</a:t>
            </a:r>
            <a:endParaRPr lang="it-IT" sz="2400" dirty="0"/>
          </a:p>
        </p:txBody>
      </p:sp>
      <p:graphicFrame>
        <p:nvGraphicFramePr>
          <p:cNvPr id="5" name="Tabella 4"/>
          <p:cNvGraphicFramePr>
            <a:graphicFrameLocks noGrp="1"/>
          </p:cNvGraphicFramePr>
          <p:nvPr>
            <p:extLst>
              <p:ext uri="{D42A27DB-BD31-4B8C-83A1-F6EECF244321}">
                <p14:modId xmlns:p14="http://schemas.microsoft.com/office/powerpoint/2010/main" val="3277376791"/>
              </p:ext>
            </p:extLst>
          </p:nvPr>
        </p:nvGraphicFramePr>
        <p:xfrm>
          <a:off x="588111" y="3582221"/>
          <a:ext cx="8119928" cy="3097540"/>
        </p:xfrm>
        <a:graphic>
          <a:graphicData uri="http://schemas.openxmlformats.org/drawingml/2006/table">
            <a:tbl>
              <a:tblPr firstRow="1" bandRow="1">
                <a:tableStyleId>{5C22544A-7EE6-4342-B048-85BDC9FD1C3A}</a:tableStyleId>
              </a:tblPr>
              <a:tblGrid>
                <a:gridCol w="3312459">
                  <a:extLst>
                    <a:ext uri="{9D8B030D-6E8A-4147-A177-3AD203B41FA5}">
                      <a16:colId xmlns:a16="http://schemas.microsoft.com/office/drawing/2014/main" val="2201367645"/>
                    </a:ext>
                  </a:extLst>
                </a:gridCol>
                <a:gridCol w="1152160">
                  <a:extLst>
                    <a:ext uri="{9D8B030D-6E8A-4147-A177-3AD203B41FA5}">
                      <a16:colId xmlns:a16="http://schemas.microsoft.com/office/drawing/2014/main" val="284810387"/>
                    </a:ext>
                  </a:extLst>
                </a:gridCol>
                <a:gridCol w="1296180">
                  <a:extLst>
                    <a:ext uri="{9D8B030D-6E8A-4147-A177-3AD203B41FA5}">
                      <a16:colId xmlns:a16="http://schemas.microsoft.com/office/drawing/2014/main" val="813035116"/>
                    </a:ext>
                  </a:extLst>
                </a:gridCol>
                <a:gridCol w="1123287">
                  <a:extLst>
                    <a:ext uri="{9D8B030D-6E8A-4147-A177-3AD203B41FA5}">
                      <a16:colId xmlns:a16="http://schemas.microsoft.com/office/drawing/2014/main" val="2448436200"/>
                    </a:ext>
                  </a:extLst>
                </a:gridCol>
                <a:gridCol w="1235842">
                  <a:extLst>
                    <a:ext uri="{9D8B030D-6E8A-4147-A177-3AD203B41FA5}">
                      <a16:colId xmlns:a16="http://schemas.microsoft.com/office/drawing/2014/main" val="1892064107"/>
                    </a:ext>
                  </a:extLst>
                </a:gridCol>
              </a:tblGrid>
              <a:tr h="720100">
                <a:tc>
                  <a:txBody>
                    <a:bodyPr/>
                    <a:lstStyle/>
                    <a:p>
                      <a:r>
                        <a:rPr lang="it-IT" sz="1800" dirty="0" err="1"/>
                        <a:t>Indicators</a:t>
                      </a:r>
                      <a:r>
                        <a:rPr lang="it-IT" sz="1800" baseline="0" dirty="0"/>
                        <a:t> 11</a:t>
                      </a:r>
                      <a:endParaRPr lang="it-IT" sz="1800" dirty="0"/>
                    </a:p>
                  </a:txBody>
                  <a:tcPr/>
                </a:tc>
                <a:tc>
                  <a:txBody>
                    <a:bodyPr/>
                    <a:lstStyle/>
                    <a:p>
                      <a:r>
                        <a:rPr lang="it-IT" sz="1800" dirty="0" err="1"/>
                        <a:t>Starting</a:t>
                      </a:r>
                      <a:r>
                        <a:rPr lang="it-IT" sz="1800" dirty="0"/>
                        <a:t> </a:t>
                      </a:r>
                      <a:r>
                        <a:rPr lang="it-IT" sz="1800" dirty="0" err="1"/>
                        <a:t>value</a:t>
                      </a:r>
                      <a:endParaRPr lang="it-IT" sz="1800" dirty="0"/>
                    </a:p>
                  </a:txBody>
                  <a:tcPr/>
                </a:tc>
                <a:tc>
                  <a:txBody>
                    <a:bodyPr/>
                    <a:lstStyle/>
                    <a:p>
                      <a:r>
                        <a:rPr lang="it-IT" sz="1800" dirty="0"/>
                        <a:t>Target 2019</a:t>
                      </a:r>
                    </a:p>
                  </a:txBody>
                  <a:tcPr/>
                </a:tc>
                <a:tc>
                  <a:txBody>
                    <a:bodyPr/>
                    <a:lstStyle/>
                    <a:p>
                      <a:r>
                        <a:rPr lang="it-IT" sz="1800" dirty="0"/>
                        <a:t>Value in 2019</a:t>
                      </a:r>
                    </a:p>
                  </a:txBody>
                  <a:tcPr/>
                </a:tc>
                <a:tc>
                  <a:txBody>
                    <a:bodyPr/>
                    <a:lstStyle/>
                    <a:p>
                      <a:r>
                        <a:rPr lang="it-IT" sz="1800" dirty="0" err="1"/>
                        <a:t>Result</a:t>
                      </a:r>
                      <a:r>
                        <a:rPr lang="it-IT" sz="1800" dirty="0"/>
                        <a:t> %)</a:t>
                      </a:r>
                    </a:p>
                  </a:txBody>
                  <a:tcPr/>
                </a:tc>
                <a:extLst>
                  <a:ext uri="{0D108BD9-81ED-4DB2-BD59-A6C34878D82A}">
                    <a16:rowId xmlns:a16="http://schemas.microsoft.com/office/drawing/2014/main" val="271291480"/>
                  </a:ext>
                </a:extLst>
              </a:tr>
              <a:tr h="545470">
                <a:tc>
                  <a:txBody>
                    <a:bodyPr/>
                    <a:lstStyle/>
                    <a:p>
                      <a:r>
                        <a:rPr lang="it-IT" sz="1800" b="0" dirty="0"/>
                        <a:t>a) </a:t>
                      </a:r>
                      <a:r>
                        <a:rPr lang="en-US" sz="1800" dirty="0"/>
                        <a:t>number of candidates who have obtained abroad their participations  at selection calls for doctoral programs</a:t>
                      </a:r>
                      <a:endParaRPr lang="it-IT" sz="1800" b="0" dirty="0"/>
                    </a:p>
                  </a:txBody>
                  <a:tcPr anchor="ctr"/>
                </a:tc>
                <a:tc>
                  <a:txBody>
                    <a:bodyPr/>
                    <a:lstStyle/>
                    <a:p>
                      <a:pPr algn="ctr"/>
                      <a:r>
                        <a:rPr lang="it-IT" sz="1800" dirty="0"/>
                        <a:t>823</a:t>
                      </a:r>
                    </a:p>
                  </a:txBody>
                  <a:tcPr anchor="ctr"/>
                </a:tc>
                <a:tc>
                  <a:txBody>
                    <a:bodyPr/>
                    <a:lstStyle/>
                    <a:p>
                      <a:pPr algn="ctr"/>
                      <a:r>
                        <a:rPr lang="it-IT" sz="1800" dirty="0"/>
                        <a:t>840</a:t>
                      </a:r>
                    </a:p>
                  </a:txBody>
                  <a:tcPr anchor="ctr"/>
                </a:tc>
                <a:tc>
                  <a:txBody>
                    <a:bodyPr/>
                    <a:lstStyle/>
                    <a:p>
                      <a:pPr algn="ctr"/>
                      <a:r>
                        <a:rPr lang="it-IT" sz="1800" dirty="0"/>
                        <a:t>669</a:t>
                      </a:r>
                    </a:p>
                  </a:txBody>
                  <a:tcPr anchor="ctr"/>
                </a:tc>
                <a:tc>
                  <a:txBody>
                    <a:bodyPr/>
                    <a:lstStyle/>
                    <a:p>
                      <a:pPr algn="ctr"/>
                      <a:r>
                        <a:rPr lang="it-IT" sz="1800" dirty="0"/>
                        <a:t>79,6%</a:t>
                      </a:r>
                    </a:p>
                  </a:txBody>
                  <a:tcPr anchor="ctr"/>
                </a:tc>
                <a:extLst>
                  <a:ext uri="{0D108BD9-81ED-4DB2-BD59-A6C34878D82A}">
                    <a16:rowId xmlns:a16="http://schemas.microsoft.com/office/drawing/2014/main" val="3067965497"/>
                  </a:ext>
                </a:extLst>
              </a:tr>
              <a:tr h="545470">
                <a:tc>
                  <a:txBody>
                    <a:bodyPr/>
                    <a:lstStyle/>
                    <a:p>
                      <a:r>
                        <a:rPr lang="en-US" sz="1800" dirty="0"/>
                        <a:t>b) number of candidates eligible for doctoral programs who have obtained their qualifications abroad</a:t>
                      </a:r>
                      <a:endParaRPr lang="it-IT" sz="1800" dirty="0"/>
                    </a:p>
                  </a:txBody>
                  <a:tcPr anchor="ctr"/>
                </a:tc>
                <a:tc>
                  <a:txBody>
                    <a:bodyPr/>
                    <a:lstStyle/>
                    <a:p>
                      <a:pPr algn="ctr"/>
                      <a:r>
                        <a:rPr lang="it-IT" sz="1800" dirty="0"/>
                        <a:t>133</a:t>
                      </a:r>
                    </a:p>
                  </a:txBody>
                  <a:tcPr anchor="ctr"/>
                </a:tc>
                <a:tc>
                  <a:txBody>
                    <a:bodyPr/>
                    <a:lstStyle/>
                    <a:p>
                      <a:pPr algn="ctr"/>
                      <a:r>
                        <a:rPr lang="it-IT" sz="1800" dirty="0"/>
                        <a:t>135</a:t>
                      </a:r>
                    </a:p>
                  </a:txBody>
                  <a:tcPr anchor="ctr"/>
                </a:tc>
                <a:tc>
                  <a:txBody>
                    <a:bodyPr/>
                    <a:lstStyle/>
                    <a:p>
                      <a:pPr algn="ctr"/>
                      <a:r>
                        <a:rPr lang="it-IT" sz="1800" dirty="0"/>
                        <a:t>132</a:t>
                      </a:r>
                    </a:p>
                  </a:txBody>
                  <a:tcPr anchor="ctr"/>
                </a:tc>
                <a:tc>
                  <a:txBody>
                    <a:bodyPr/>
                    <a:lstStyle/>
                    <a:p>
                      <a:pPr algn="ctr"/>
                      <a:r>
                        <a:rPr lang="it-IT" sz="1800" dirty="0"/>
                        <a:t>97,8%</a:t>
                      </a:r>
                    </a:p>
                  </a:txBody>
                  <a:tcPr anchor="ctr"/>
                </a:tc>
                <a:extLst>
                  <a:ext uri="{0D108BD9-81ED-4DB2-BD59-A6C34878D82A}">
                    <a16:rowId xmlns:a16="http://schemas.microsoft.com/office/drawing/2014/main" val="240303150"/>
                  </a:ext>
                </a:extLst>
              </a:tr>
            </a:tbl>
          </a:graphicData>
        </a:graphic>
      </p:graphicFrame>
    </p:spTree>
    <p:extLst>
      <p:ext uri="{BB962C8B-B14F-4D97-AF65-F5344CB8AC3E}">
        <p14:creationId xmlns:p14="http://schemas.microsoft.com/office/powerpoint/2010/main" val="14706098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36</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588111" y="1700760"/>
            <a:ext cx="8137130" cy="1656230"/>
          </a:xfrm>
        </p:spPr>
        <p:txBody>
          <a:bodyPr>
            <a:normAutofit fontScale="92500" lnSpcReduction="20000"/>
          </a:bodyPr>
          <a:lstStyle/>
          <a:p>
            <a:pPr algn="just"/>
            <a:r>
              <a:rPr lang="en-US" sz="2400" b="1" dirty="0"/>
              <a:t>objective 16.</a:t>
            </a:r>
            <a:r>
              <a:rPr lang="en-US" sz="2400" dirty="0"/>
              <a:t>  Strengthen the university's actions in the field of development cooperation, promoting coordinated training initiatives and supporting the project activity, also in collaboration with CRUI and Ministry of foreign affairs</a:t>
            </a:r>
          </a:p>
          <a:p>
            <a:pPr algn="just"/>
            <a:r>
              <a:rPr lang="it-IT" sz="2400" b="1" dirty="0" err="1"/>
              <a:t>action</a:t>
            </a:r>
            <a:r>
              <a:rPr lang="it-IT" sz="2400" b="1" dirty="0"/>
              <a:t> 16.1  </a:t>
            </a:r>
            <a:r>
              <a:rPr lang="en-US" sz="2400" dirty="0"/>
              <a:t>carry out cooperation and research projects on development cooperation issues</a:t>
            </a:r>
            <a:endParaRPr lang="it-IT" sz="2400" dirty="0"/>
          </a:p>
        </p:txBody>
      </p:sp>
      <p:graphicFrame>
        <p:nvGraphicFramePr>
          <p:cNvPr id="5" name="Tabella 4"/>
          <p:cNvGraphicFramePr>
            <a:graphicFrameLocks noGrp="1"/>
          </p:cNvGraphicFramePr>
          <p:nvPr>
            <p:extLst>
              <p:ext uri="{D42A27DB-BD31-4B8C-83A1-F6EECF244321}">
                <p14:modId xmlns:p14="http://schemas.microsoft.com/office/powerpoint/2010/main" val="458987016"/>
              </p:ext>
            </p:extLst>
          </p:nvPr>
        </p:nvGraphicFramePr>
        <p:xfrm>
          <a:off x="588111" y="3582221"/>
          <a:ext cx="8119928" cy="2179970"/>
        </p:xfrm>
        <a:graphic>
          <a:graphicData uri="http://schemas.openxmlformats.org/drawingml/2006/table">
            <a:tbl>
              <a:tblPr firstRow="1" bandRow="1">
                <a:tableStyleId>{5C22544A-7EE6-4342-B048-85BDC9FD1C3A}</a:tableStyleId>
              </a:tblPr>
              <a:tblGrid>
                <a:gridCol w="3312459">
                  <a:extLst>
                    <a:ext uri="{9D8B030D-6E8A-4147-A177-3AD203B41FA5}">
                      <a16:colId xmlns:a16="http://schemas.microsoft.com/office/drawing/2014/main" val="2201367645"/>
                    </a:ext>
                  </a:extLst>
                </a:gridCol>
                <a:gridCol w="1152160">
                  <a:extLst>
                    <a:ext uri="{9D8B030D-6E8A-4147-A177-3AD203B41FA5}">
                      <a16:colId xmlns:a16="http://schemas.microsoft.com/office/drawing/2014/main" val="284810387"/>
                    </a:ext>
                  </a:extLst>
                </a:gridCol>
                <a:gridCol w="1296180">
                  <a:extLst>
                    <a:ext uri="{9D8B030D-6E8A-4147-A177-3AD203B41FA5}">
                      <a16:colId xmlns:a16="http://schemas.microsoft.com/office/drawing/2014/main" val="813035116"/>
                    </a:ext>
                  </a:extLst>
                </a:gridCol>
                <a:gridCol w="1123287">
                  <a:extLst>
                    <a:ext uri="{9D8B030D-6E8A-4147-A177-3AD203B41FA5}">
                      <a16:colId xmlns:a16="http://schemas.microsoft.com/office/drawing/2014/main" val="2448436200"/>
                    </a:ext>
                  </a:extLst>
                </a:gridCol>
                <a:gridCol w="1235842">
                  <a:extLst>
                    <a:ext uri="{9D8B030D-6E8A-4147-A177-3AD203B41FA5}">
                      <a16:colId xmlns:a16="http://schemas.microsoft.com/office/drawing/2014/main" val="1892064107"/>
                    </a:ext>
                  </a:extLst>
                </a:gridCol>
              </a:tblGrid>
              <a:tr h="720100">
                <a:tc>
                  <a:txBody>
                    <a:bodyPr/>
                    <a:lstStyle/>
                    <a:p>
                      <a:r>
                        <a:rPr lang="it-IT" sz="1800" dirty="0" err="1"/>
                        <a:t>Indicator</a:t>
                      </a:r>
                      <a:r>
                        <a:rPr lang="it-IT" sz="1800" baseline="0" dirty="0"/>
                        <a:t> 11</a:t>
                      </a:r>
                      <a:endParaRPr lang="it-IT" sz="1800" dirty="0"/>
                    </a:p>
                  </a:txBody>
                  <a:tcPr/>
                </a:tc>
                <a:tc>
                  <a:txBody>
                    <a:bodyPr/>
                    <a:lstStyle/>
                    <a:p>
                      <a:r>
                        <a:rPr lang="it-IT" sz="1800" dirty="0" err="1"/>
                        <a:t>Starting</a:t>
                      </a:r>
                      <a:r>
                        <a:rPr lang="it-IT" sz="1800" dirty="0"/>
                        <a:t> </a:t>
                      </a:r>
                      <a:r>
                        <a:rPr lang="it-IT" sz="1800" dirty="0" err="1"/>
                        <a:t>value</a:t>
                      </a:r>
                      <a:endParaRPr lang="it-IT" sz="1800" dirty="0"/>
                    </a:p>
                  </a:txBody>
                  <a:tcPr/>
                </a:tc>
                <a:tc>
                  <a:txBody>
                    <a:bodyPr/>
                    <a:lstStyle/>
                    <a:p>
                      <a:r>
                        <a:rPr lang="it-IT" sz="1800" dirty="0"/>
                        <a:t>Target 2019</a:t>
                      </a:r>
                    </a:p>
                  </a:txBody>
                  <a:tcPr/>
                </a:tc>
                <a:tc>
                  <a:txBody>
                    <a:bodyPr/>
                    <a:lstStyle/>
                    <a:p>
                      <a:r>
                        <a:rPr lang="it-IT" sz="1800" dirty="0"/>
                        <a:t>Value in 2019</a:t>
                      </a:r>
                    </a:p>
                  </a:txBody>
                  <a:tcPr/>
                </a:tc>
                <a:tc>
                  <a:txBody>
                    <a:bodyPr/>
                    <a:lstStyle/>
                    <a:p>
                      <a:r>
                        <a:rPr lang="it-IT" sz="1800" dirty="0" err="1"/>
                        <a:t>Result</a:t>
                      </a:r>
                      <a:r>
                        <a:rPr lang="it-IT" sz="1800" dirty="0"/>
                        <a:t> %)</a:t>
                      </a:r>
                    </a:p>
                  </a:txBody>
                  <a:tcPr/>
                </a:tc>
                <a:extLst>
                  <a:ext uri="{0D108BD9-81ED-4DB2-BD59-A6C34878D82A}">
                    <a16:rowId xmlns:a16="http://schemas.microsoft.com/office/drawing/2014/main" val="271291480"/>
                  </a:ext>
                </a:extLst>
              </a:tr>
              <a:tr h="545470">
                <a:tc>
                  <a:txBody>
                    <a:bodyPr/>
                    <a:lstStyle/>
                    <a:p>
                      <a:r>
                        <a:rPr lang="en-US" sz="1800" dirty="0"/>
                        <a:t>number of project in the framework of international development cooperation</a:t>
                      </a:r>
                      <a:endParaRPr lang="it-IT" sz="1800" b="0" dirty="0"/>
                    </a:p>
                  </a:txBody>
                  <a:tcPr anchor="ctr"/>
                </a:tc>
                <a:tc>
                  <a:txBody>
                    <a:bodyPr/>
                    <a:lstStyle/>
                    <a:p>
                      <a:pPr algn="ctr"/>
                      <a:r>
                        <a:rPr lang="it-IT" sz="1800" dirty="0"/>
                        <a:t>20</a:t>
                      </a:r>
                    </a:p>
                  </a:txBody>
                  <a:tcPr anchor="ctr"/>
                </a:tc>
                <a:tc>
                  <a:txBody>
                    <a:bodyPr/>
                    <a:lstStyle/>
                    <a:p>
                      <a:pPr algn="ctr"/>
                      <a:r>
                        <a:rPr lang="it-IT" sz="1800" dirty="0"/>
                        <a:t>20</a:t>
                      </a:r>
                    </a:p>
                  </a:txBody>
                  <a:tcPr anchor="ctr"/>
                </a:tc>
                <a:tc>
                  <a:txBody>
                    <a:bodyPr/>
                    <a:lstStyle/>
                    <a:p>
                      <a:pPr algn="ctr"/>
                      <a:r>
                        <a:rPr lang="it-IT" sz="1800" dirty="0"/>
                        <a:t>15</a:t>
                      </a:r>
                    </a:p>
                  </a:txBody>
                  <a:tcPr anchor="ctr"/>
                </a:tc>
                <a:tc>
                  <a:txBody>
                    <a:bodyPr/>
                    <a:lstStyle/>
                    <a:p>
                      <a:pPr algn="ctr"/>
                      <a:r>
                        <a:rPr lang="it-IT" sz="1800" dirty="0"/>
                        <a:t>75%</a:t>
                      </a:r>
                    </a:p>
                  </a:txBody>
                  <a:tcPr anchor="ctr"/>
                </a:tc>
                <a:extLst>
                  <a:ext uri="{0D108BD9-81ED-4DB2-BD59-A6C34878D82A}">
                    <a16:rowId xmlns:a16="http://schemas.microsoft.com/office/drawing/2014/main" val="3067965497"/>
                  </a:ext>
                </a:extLst>
              </a:tr>
              <a:tr h="545470">
                <a:tc>
                  <a:txBody>
                    <a:bodyPr/>
                    <a:lstStyle/>
                    <a:p>
                      <a:endParaRPr lang="it-IT" sz="1800" dirty="0"/>
                    </a:p>
                  </a:txBody>
                  <a:tcPr anchor="ctr"/>
                </a:tc>
                <a:tc>
                  <a:txBody>
                    <a:bodyPr/>
                    <a:lstStyle/>
                    <a:p>
                      <a:pPr algn="ctr"/>
                      <a:endParaRPr lang="it-IT" sz="1800" dirty="0"/>
                    </a:p>
                  </a:txBody>
                  <a:tcPr anchor="ctr"/>
                </a:tc>
                <a:tc>
                  <a:txBody>
                    <a:bodyPr/>
                    <a:lstStyle/>
                    <a:p>
                      <a:pPr algn="ctr"/>
                      <a:endParaRPr lang="it-IT" sz="1800" dirty="0"/>
                    </a:p>
                  </a:txBody>
                  <a:tcPr anchor="ctr"/>
                </a:tc>
                <a:tc>
                  <a:txBody>
                    <a:bodyPr/>
                    <a:lstStyle/>
                    <a:p>
                      <a:pPr algn="ctr"/>
                      <a:endParaRPr lang="it-IT" sz="1800" dirty="0"/>
                    </a:p>
                  </a:txBody>
                  <a:tcPr anchor="ctr"/>
                </a:tc>
                <a:tc>
                  <a:txBody>
                    <a:bodyPr/>
                    <a:lstStyle/>
                    <a:p>
                      <a:pPr algn="ctr"/>
                      <a:endParaRPr lang="it-IT" sz="1800" dirty="0"/>
                    </a:p>
                  </a:txBody>
                  <a:tcPr anchor="ctr"/>
                </a:tc>
                <a:extLst>
                  <a:ext uri="{0D108BD9-81ED-4DB2-BD59-A6C34878D82A}">
                    <a16:rowId xmlns:a16="http://schemas.microsoft.com/office/drawing/2014/main" val="240303150"/>
                  </a:ext>
                </a:extLst>
              </a:tr>
            </a:tbl>
          </a:graphicData>
        </a:graphic>
      </p:graphicFrame>
    </p:spTree>
    <p:extLst>
      <p:ext uri="{BB962C8B-B14F-4D97-AF65-F5344CB8AC3E}">
        <p14:creationId xmlns:p14="http://schemas.microsoft.com/office/powerpoint/2010/main" val="25093210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37</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588111" y="1700760"/>
            <a:ext cx="8137130" cy="1656230"/>
          </a:xfrm>
        </p:spPr>
        <p:txBody>
          <a:bodyPr>
            <a:normAutofit fontScale="92500" lnSpcReduction="20000"/>
          </a:bodyPr>
          <a:lstStyle/>
          <a:p>
            <a:pPr algn="just"/>
            <a:r>
              <a:rPr lang="en-US" sz="2400" b="1" dirty="0"/>
              <a:t>objective 16.</a:t>
            </a:r>
            <a:r>
              <a:rPr lang="en-US" sz="2400" dirty="0"/>
              <a:t>  Strengthen the university's actions in the field of development cooperation, promoting coordinated training initiatives and supporting the project activity, also in collaboration with CRUI and Ministry of foreign affairs</a:t>
            </a:r>
          </a:p>
          <a:p>
            <a:pPr algn="just"/>
            <a:r>
              <a:rPr lang="it-IT" sz="2400" b="1" dirty="0" err="1"/>
              <a:t>action</a:t>
            </a:r>
            <a:r>
              <a:rPr lang="it-IT" sz="2400" b="1" dirty="0"/>
              <a:t> 16.1  </a:t>
            </a:r>
            <a:r>
              <a:rPr lang="en-US" sz="2400" dirty="0"/>
              <a:t>carry out cooperation and research projects on development cooperation issues</a:t>
            </a:r>
            <a:endParaRPr lang="it-IT" sz="2400" dirty="0"/>
          </a:p>
        </p:txBody>
      </p:sp>
      <p:graphicFrame>
        <p:nvGraphicFramePr>
          <p:cNvPr id="5" name="Tabella 4"/>
          <p:cNvGraphicFramePr>
            <a:graphicFrameLocks noGrp="1"/>
          </p:cNvGraphicFramePr>
          <p:nvPr>
            <p:extLst>
              <p:ext uri="{D42A27DB-BD31-4B8C-83A1-F6EECF244321}">
                <p14:modId xmlns:p14="http://schemas.microsoft.com/office/powerpoint/2010/main" val="458987016"/>
              </p:ext>
            </p:extLst>
          </p:nvPr>
        </p:nvGraphicFramePr>
        <p:xfrm>
          <a:off x="588111" y="3582221"/>
          <a:ext cx="8119928" cy="2179970"/>
        </p:xfrm>
        <a:graphic>
          <a:graphicData uri="http://schemas.openxmlformats.org/drawingml/2006/table">
            <a:tbl>
              <a:tblPr firstRow="1" bandRow="1">
                <a:tableStyleId>{5C22544A-7EE6-4342-B048-85BDC9FD1C3A}</a:tableStyleId>
              </a:tblPr>
              <a:tblGrid>
                <a:gridCol w="3312459">
                  <a:extLst>
                    <a:ext uri="{9D8B030D-6E8A-4147-A177-3AD203B41FA5}">
                      <a16:colId xmlns:a16="http://schemas.microsoft.com/office/drawing/2014/main" val="2201367645"/>
                    </a:ext>
                  </a:extLst>
                </a:gridCol>
                <a:gridCol w="1152160">
                  <a:extLst>
                    <a:ext uri="{9D8B030D-6E8A-4147-A177-3AD203B41FA5}">
                      <a16:colId xmlns:a16="http://schemas.microsoft.com/office/drawing/2014/main" val="284810387"/>
                    </a:ext>
                  </a:extLst>
                </a:gridCol>
                <a:gridCol w="1296180">
                  <a:extLst>
                    <a:ext uri="{9D8B030D-6E8A-4147-A177-3AD203B41FA5}">
                      <a16:colId xmlns:a16="http://schemas.microsoft.com/office/drawing/2014/main" val="813035116"/>
                    </a:ext>
                  </a:extLst>
                </a:gridCol>
                <a:gridCol w="1123287">
                  <a:extLst>
                    <a:ext uri="{9D8B030D-6E8A-4147-A177-3AD203B41FA5}">
                      <a16:colId xmlns:a16="http://schemas.microsoft.com/office/drawing/2014/main" val="2448436200"/>
                    </a:ext>
                  </a:extLst>
                </a:gridCol>
                <a:gridCol w="1235842">
                  <a:extLst>
                    <a:ext uri="{9D8B030D-6E8A-4147-A177-3AD203B41FA5}">
                      <a16:colId xmlns:a16="http://schemas.microsoft.com/office/drawing/2014/main" val="1892064107"/>
                    </a:ext>
                  </a:extLst>
                </a:gridCol>
              </a:tblGrid>
              <a:tr h="720100">
                <a:tc>
                  <a:txBody>
                    <a:bodyPr/>
                    <a:lstStyle/>
                    <a:p>
                      <a:r>
                        <a:rPr lang="it-IT" sz="1800" dirty="0" err="1"/>
                        <a:t>Indicator</a:t>
                      </a:r>
                      <a:r>
                        <a:rPr lang="it-IT" sz="1800" baseline="0" dirty="0"/>
                        <a:t> 11</a:t>
                      </a:r>
                      <a:endParaRPr lang="it-IT" sz="1800" dirty="0"/>
                    </a:p>
                  </a:txBody>
                  <a:tcPr/>
                </a:tc>
                <a:tc>
                  <a:txBody>
                    <a:bodyPr/>
                    <a:lstStyle/>
                    <a:p>
                      <a:r>
                        <a:rPr lang="it-IT" sz="1800" dirty="0" err="1"/>
                        <a:t>Starting</a:t>
                      </a:r>
                      <a:r>
                        <a:rPr lang="it-IT" sz="1800" dirty="0"/>
                        <a:t> </a:t>
                      </a:r>
                      <a:r>
                        <a:rPr lang="it-IT" sz="1800" dirty="0" err="1"/>
                        <a:t>value</a:t>
                      </a:r>
                      <a:endParaRPr lang="it-IT" sz="1800" dirty="0"/>
                    </a:p>
                  </a:txBody>
                  <a:tcPr/>
                </a:tc>
                <a:tc>
                  <a:txBody>
                    <a:bodyPr/>
                    <a:lstStyle/>
                    <a:p>
                      <a:r>
                        <a:rPr lang="it-IT" sz="1800" dirty="0"/>
                        <a:t>Target 2019</a:t>
                      </a:r>
                    </a:p>
                  </a:txBody>
                  <a:tcPr/>
                </a:tc>
                <a:tc>
                  <a:txBody>
                    <a:bodyPr/>
                    <a:lstStyle/>
                    <a:p>
                      <a:r>
                        <a:rPr lang="it-IT" sz="1800" dirty="0"/>
                        <a:t>Value in 2019</a:t>
                      </a:r>
                    </a:p>
                  </a:txBody>
                  <a:tcPr/>
                </a:tc>
                <a:tc>
                  <a:txBody>
                    <a:bodyPr/>
                    <a:lstStyle/>
                    <a:p>
                      <a:r>
                        <a:rPr lang="it-IT" sz="1800" dirty="0" err="1"/>
                        <a:t>Result</a:t>
                      </a:r>
                      <a:r>
                        <a:rPr lang="it-IT" sz="1800" dirty="0"/>
                        <a:t> %)</a:t>
                      </a:r>
                    </a:p>
                  </a:txBody>
                  <a:tcPr/>
                </a:tc>
                <a:extLst>
                  <a:ext uri="{0D108BD9-81ED-4DB2-BD59-A6C34878D82A}">
                    <a16:rowId xmlns:a16="http://schemas.microsoft.com/office/drawing/2014/main" val="271291480"/>
                  </a:ext>
                </a:extLst>
              </a:tr>
              <a:tr h="545470">
                <a:tc>
                  <a:txBody>
                    <a:bodyPr/>
                    <a:lstStyle/>
                    <a:p>
                      <a:r>
                        <a:rPr lang="en-US" sz="1800" dirty="0"/>
                        <a:t>number of project in the framework of international development cooperation</a:t>
                      </a:r>
                      <a:endParaRPr lang="it-IT" sz="1800" b="0" dirty="0"/>
                    </a:p>
                  </a:txBody>
                  <a:tcPr anchor="ctr"/>
                </a:tc>
                <a:tc>
                  <a:txBody>
                    <a:bodyPr/>
                    <a:lstStyle/>
                    <a:p>
                      <a:pPr algn="ctr"/>
                      <a:r>
                        <a:rPr lang="it-IT" sz="1800" dirty="0"/>
                        <a:t>20</a:t>
                      </a:r>
                    </a:p>
                  </a:txBody>
                  <a:tcPr anchor="ctr"/>
                </a:tc>
                <a:tc>
                  <a:txBody>
                    <a:bodyPr/>
                    <a:lstStyle/>
                    <a:p>
                      <a:pPr algn="ctr"/>
                      <a:r>
                        <a:rPr lang="it-IT" sz="1800" dirty="0"/>
                        <a:t>20</a:t>
                      </a:r>
                    </a:p>
                  </a:txBody>
                  <a:tcPr anchor="ctr"/>
                </a:tc>
                <a:tc>
                  <a:txBody>
                    <a:bodyPr/>
                    <a:lstStyle/>
                    <a:p>
                      <a:pPr algn="ctr"/>
                      <a:r>
                        <a:rPr lang="it-IT" sz="1800" dirty="0"/>
                        <a:t>15</a:t>
                      </a:r>
                    </a:p>
                  </a:txBody>
                  <a:tcPr anchor="ctr"/>
                </a:tc>
                <a:tc>
                  <a:txBody>
                    <a:bodyPr/>
                    <a:lstStyle/>
                    <a:p>
                      <a:pPr algn="ctr"/>
                      <a:r>
                        <a:rPr lang="it-IT" sz="1800" dirty="0"/>
                        <a:t>75%</a:t>
                      </a:r>
                    </a:p>
                  </a:txBody>
                  <a:tcPr anchor="ctr"/>
                </a:tc>
                <a:extLst>
                  <a:ext uri="{0D108BD9-81ED-4DB2-BD59-A6C34878D82A}">
                    <a16:rowId xmlns:a16="http://schemas.microsoft.com/office/drawing/2014/main" val="3067965497"/>
                  </a:ext>
                </a:extLst>
              </a:tr>
              <a:tr h="545470">
                <a:tc>
                  <a:txBody>
                    <a:bodyPr/>
                    <a:lstStyle/>
                    <a:p>
                      <a:endParaRPr lang="it-IT" sz="1800" dirty="0"/>
                    </a:p>
                  </a:txBody>
                  <a:tcPr anchor="ctr"/>
                </a:tc>
                <a:tc>
                  <a:txBody>
                    <a:bodyPr/>
                    <a:lstStyle/>
                    <a:p>
                      <a:pPr algn="ctr"/>
                      <a:endParaRPr lang="it-IT" sz="1800" dirty="0"/>
                    </a:p>
                  </a:txBody>
                  <a:tcPr anchor="ctr"/>
                </a:tc>
                <a:tc>
                  <a:txBody>
                    <a:bodyPr/>
                    <a:lstStyle/>
                    <a:p>
                      <a:pPr algn="ctr"/>
                      <a:endParaRPr lang="it-IT" sz="1800" dirty="0"/>
                    </a:p>
                  </a:txBody>
                  <a:tcPr anchor="ctr"/>
                </a:tc>
                <a:tc>
                  <a:txBody>
                    <a:bodyPr/>
                    <a:lstStyle/>
                    <a:p>
                      <a:pPr algn="ctr"/>
                      <a:endParaRPr lang="it-IT" sz="1800" dirty="0"/>
                    </a:p>
                  </a:txBody>
                  <a:tcPr anchor="ctr"/>
                </a:tc>
                <a:tc>
                  <a:txBody>
                    <a:bodyPr/>
                    <a:lstStyle/>
                    <a:p>
                      <a:pPr algn="ctr"/>
                      <a:endParaRPr lang="it-IT" sz="1800" dirty="0"/>
                    </a:p>
                  </a:txBody>
                  <a:tcPr anchor="ctr"/>
                </a:tc>
                <a:extLst>
                  <a:ext uri="{0D108BD9-81ED-4DB2-BD59-A6C34878D82A}">
                    <a16:rowId xmlns:a16="http://schemas.microsoft.com/office/drawing/2014/main" val="240303150"/>
                  </a:ext>
                </a:extLst>
              </a:tr>
            </a:tbl>
          </a:graphicData>
        </a:graphic>
      </p:graphicFrame>
    </p:spTree>
    <p:extLst>
      <p:ext uri="{BB962C8B-B14F-4D97-AF65-F5344CB8AC3E}">
        <p14:creationId xmlns:p14="http://schemas.microsoft.com/office/powerpoint/2010/main" val="39689003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a:xfrm>
            <a:off x="611450" y="836640"/>
            <a:ext cx="6984970" cy="720100"/>
          </a:xfrm>
        </p:spPr>
        <p:txBody>
          <a:bodyPr lIns="72000" tIns="72000" bIns="72000" anchor="ctr" anchorCtr="1">
            <a:noAutofit/>
          </a:bodyPr>
          <a:lstStyle/>
          <a:p>
            <a:pPr>
              <a:lnSpc>
                <a:spcPct val="100000"/>
              </a:lnSpc>
            </a:pPr>
            <a:r>
              <a:rPr lang="de-DE" sz="4000" b="1" i="1" dirty="0" err="1">
                <a:solidFill>
                  <a:schemeClr val="accent1">
                    <a:lumMod val="50000"/>
                  </a:schemeClr>
                </a:solidFill>
                <a:effectLst>
                  <a:outerShdw blurRad="38100" dist="38100" dir="2700000" algn="tl">
                    <a:srgbClr val="000000">
                      <a:alpha val="43137"/>
                    </a:srgbClr>
                  </a:outerShdw>
                </a:effectLst>
              </a:rPr>
              <a:t>Thank</a:t>
            </a:r>
            <a:r>
              <a:rPr lang="de-DE" sz="4000" b="1" i="1" dirty="0">
                <a:solidFill>
                  <a:schemeClr val="accent1">
                    <a:lumMod val="50000"/>
                  </a:schemeClr>
                </a:solidFill>
                <a:effectLst>
                  <a:outerShdw blurRad="38100" dist="38100" dir="2700000" algn="tl">
                    <a:srgbClr val="000000">
                      <a:alpha val="43137"/>
                    </a:srgbClr>
                  </a:outerShdw>
                </a:effectLst>
              </a:rPr>
              <a:t> </a:t>
            </a:r>
            <a:r>
              <a:rPr lang="de-DE" sz="4000" b="1" i="1" dirty="0" err="1">
                <a:solidFill>
                  <a:schemeClr val="accent1">
                    <a:lumMod val="50000"/>
                  </a:schemeClr>
                </a:solidFill>
                <a:effectLst>
                  <a:outerShdw blurRad="38100" dist="38100" dir="2700000" algn="tl">
                    <a:srgbClr val="000000">
                      <a:alpha val="43137"/>
                    </a:srgbClr>
                  </a:outerShdw>
                </a:effectLst>
              </a:rPr>
              <a:t>you</a:t>
            </a:r>
            <a:r>
              <a:rPr lang="de-DE" sz="4000" b="1" i="1" dirty="0">
                <a:solidFill>
                  <a:schemeClr val="accent1">
                    <a:lumMod val="50000"/>
                  </a:schemeClr>
                </a:solidFill>
                <a:effectLst>
                  <a:outerShdw blurRad="38100" dist="38100" dir="2700000" algn="tl">
                    <a:srgbClr val="000000">
                      <a:alpha val="43137"/>
                    </a:srgbClr>
                  </a:outerShdw>
                </a:effectLst>
              </a:rPr>
              <a:t> </a:t>
            </a:r>
            <a:r>
              <a:rPr lang="de-DE" sz="4000" b="1" i="1" dirty="0" err="1">
                <a:solidFill>
                  <a:schemeClr val="accent1">
                    <a:lumMod val="50000"/>
                  </a:schemeClr>
                </a:solidFill>
                <a:effectLst>
                  <a:outerShdw blurRad="38100" dist="38100" dir="2700000" algn="tl">
                    <a:srgbClr val="000000">
                      <a:alpha val="43137"/>
                    </a:srgbClr>
                  </a:outerShdw>
                </a:effectLst>
              </a:rPr>
              <a:t>for</a:t>
            </a:r>
            <a:r>
              <a:rPr lang="de-DE" sz="4000" b="1" i="1" dirty="0">
                <a:solidFill>
                  <a:schemeClr val="accent1">
                    <a:lumMod val="50000"/>
                  </a:schemeClr>
                </a:solidFill>
                <a:effectLst>
                  <a:outerShdw blurRad="38100" dist="38100" dir="2700000" algn="tl">
                    <a:srgbClr val="000000">
                      <a:alpha val="43137"/>
                    </a:srgbClr>
                  </a:outerShdw>
                </a:effectLst>
              </a:rPr>
              <a:t> </a:t>
            </a:r>
            <a:r>
              <a:rPr lang="de-DE" sz="4000" b="1" i="1" dirty="0" err="1">
                <a:solidFill>
                  <a:schemeClr val="accent1">
                    <a:lumMod val="50000"/>
                  </a:schemeClr>
                </a:solidFill>
                <a:effectLst>
                  <a:outerShdw blurRad="38100" dist="38100" dir="2700000" algn="tl">
                    <a:srgbClr val="000000">
                      <a:alpha val="43137"/>
                    </a:srgbClr>
                  </a:outerShdw>
                </a:effectLst>
              </a:rPr>
              <a:t>your</a:t>
            </a:r>
            <a:r>
              <a:rPr lang="de-DE" sz="4000" b="1" i="1" dirty="0">
                <a:solidFill>
                  <a:schemeClr val="accent1">
                    <a:lumMod val="50000"/>
                  </a:schemeClr>
                </a:solidFill>
                <a:effectLst>
                  <a:outerShdw blurRad="38100" dist="38100" dir="2700000" algn="tl">
                    <a:srgbClr val="000000">
                      <a:alpha val="43137"/>
                    </a:srgbClr>
                  </a:outerShdw>
                </a:effectLst>
              </a:rPr>
              <a:t> </a:t>
            </a:r>
            <a:r>
              <a:rPr lang="de-DE" sz="4000" b="1" i="1" dirty="0" err="1">
                <a:solidFill>
                  <a:schemeClr val="accent1">
                    <a:lumMod val="50000"/>
                  </a:schemeClr>
                </a:solidFill>
                <a:effectLst>
                  <a:outerShdw blurRad="38100" dist="38100" dir="2700000" algn="tl">
                    <a:srgbClr val="000000">
                      <a:alpha val="43137"/>
                    </a:srgbClr>
                  </a:outerShdw>
                </a:effectLst>
              </a:rPr>
              <a:t>kind</a:t>
            </a:r>
            <a:r>
              <a:rPr lang="de-DE" sz="4000" b="1" i="1" dirty="0">
                <a:solidFill>
                  <a:schemeClr val="accent1">
                    <a:lumMod val="50000"/>
                  </a:schemeClr>
                </a:solidFill>
                <a:effectLst>
                  <a:outerShdw blurRad="38100" dist="38100" dir="2700000" algn="tl">
                    <a:srgbClr val="000000">
                      <a:alpha val="43137"/>
                    </a:srgbClr>
                  </a:outerShdw>
                </a:effectLst>
              </a:rPr>
              <a:t> </a:t>
            </a:r>
            <a:r>
              <a:rPr lang="de-DE" sz="4000" b="1" i="1" dirty="0" err="1">
                <a:solidFill>
                  <a:schemeClr val="accent1">
                    <a:lumMod val="50000"/>
                  </a:schemeClr>
                </a:solidFill>
                <a:effectLst>
                  <a:outerShdw blurRad="38100" dist="38100" dir="2700000" algn="tl">
                    <a:srgbClr val="000000">
                      <a:alpha val="43137"/>
                    </a:srgbClr>
                  </a:outerShdw>
                </a:effectLst>
              </a:rPr>
              <a:t>attention</a:t>
            </a:r>
            <a:r>
              <a:rPr lang="de-DE" sz="4000" b="1" i="1" dirty="0">
                <a:solidFill>
                  <a:schemeClr val="accent1">
                    <a:lumMod val="50000"/>
                  </a:schemeClr>
                </a:solidFill>
                <a:effectLst>
                  <a:outerShdw blurRad="38100" dist="38100" dir="2700000" algn="tl">
                    <a:srgbClr val="000000">
                      <a:alpha val="43137"/>
                    </a:srgbClr>
                  </a:outerShdw>
                </a:effectLst>
              </a:rPr>
              <a:t>!</a:t>
            </a:r>
          </a:p>
        </p:txBody>
      </p:sp>
      <p:sp>
        <p:nvSpPr>
          <p:cNvPr id="22" name="Rectangle 1">
            <a:extLst>
              <a:ext uri="{FF2B5EF4-FFF2-40B4-BE49-F238E27FC236}">
                <a16:creationId xmlns:a16="http://schemas.microsoft.com/office/drawing/2014/main" id="{DABCCAB3-1261-4F5D-A7F4-0C93AD5B4D58}"/>
              </a:ext>
            </a:extLst>
          </p:cNvPr>
          <p:cNvSpPr>
            <a:spLocks noChangeArrowheads="1"/>
          </p:cNvSpPr>
          <p:nvPr/>
        </p:nvSpPr>
        <p:spPr bwMode="auto">
          <a:xfrm>
            <a:off x="1" y="924513"/>
            <a:ext cx="13858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9" tIns="0" rIns="68589" bIns="0" numCol="1" anchor="ctr" anchorCtr="0" compatLnSpc="1">
            <a:prstTxWarp prst="textNoShape">
              <a:avLst/>
            </a:prstTxWarp>
            <a:spAutoFit/>
          </a:bodyPr>
          <a:lstStyle/>
          <a:p>
            <a:pPr marL="0" marR="0" lvl="0" indent="0" algn="l" defTabSz="685891" rtl="0" eaLnBrk="0" fontAlgn="base" latinLnBrk="0" hangingPunct="0">
              <a:lnSpc>
                <a:spcPct val="100000"/>
              </a:lnSpc>
              <a:spcBef>
                <a:spcPct val="0"/>
              </a:spcBef>
              <a:spcAft>
                <a:spcPct val="0"/>
              </a:spcAft>
              <a:buClrTx/>
              <a:buSzTx/>
              <a:buFontTx/>
              <a:buNone/>
              <a:tabLst/>
              <a:defRPr/>
            </a:pPr>
            <a:endParaRPr kumimoji="0" lang="es-ES" altLang="es-ES" sz="135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2" name="Rettangolo 1">
            <a:extLst>
              <a:ext uri="{FF2B5EF4-FFF2-40B4-BE49-F238E27FC236}">
                <a16:creationId xmlns:a16="http://schemas.microsoft.com/office/drawing/2014/main" id="{11D91708-2291-4FFA-B3E4-64DE5CFC085A}"/>
              </a:ext>
            </a:extLst>
          </p:cNvPr>
          <p:cNvSpPr/>
          <p:nvPr/>
        </p:nvSpPr>
        <p:spPr>
          <a:xfrm>
            <a:off x="1691600" y="2852920"/>
            <a:ext cx="5760800" cy="1815882"/>
          </a:xfrm>
          <a:prstGeom prst="rect">
            <a:avLst/>
          </a:prstGeom>
        </p:spPr>
        <p:txBody>
          <a:bodyPr wrap="square">
            <a:spAutoFit/>
          </a:bodyPr>
          <a:lstStyle/>
          <a:p>
            <a:pPr lvl="0" algn="ctr"/>
            <a:r>
              <a:rPr lang="de-DE" sz="2800" b="1" dirty="0">
                <a:solidFill>
                  <a:prstClr val="black"/>
                </a:solidFill>
                <a:latin typeface="Calibri Light" panose="020F0302020204030204"/>
              </a:rPr>
              <a:t>fulvio.principiano@unige.it </a:t>
            </a:r>
          </a:p>
          <a:p>
            <a:pPr lvl="0" algn="ctr"/>
            <a:endParaRPr lang="de-DE" sz="2800" b="1" dirty="0">
              <a:solidFill>
                <a:prstClr val="black"/>
              </a:solidFill>
              <a:latin typeface="Calibri Light" panose="020F0302020204030204"/>
            </a:endParaRPr>
          </a:p>
          <a:p>
            <a:pPr lvl="0" algn="ctr"/>
            <a:r>
              <a:rPr lang="de-DE" sz="2800" b="1" dirty="0">
                <a:solidFill>
                  <a:prstClr val="black"/>
                </a:solidFill>
                <a:latin typeface="Calibri Light" panose="020F0302020204030204"/>
              </a:rPr>
              <a:t>https://erasmus-merge.eu/</a:t>
            </a:r>
          </a:p>
          <a:p>
            <a:pPr lvl="0" algn="ctr"/>
            <a:r>
              <a:rPr lang="de-DE" sz="2800" b="1" dirty="0">
                <a:solidFill>
                  <a:prstClr val="black"/>
                </a:solidFill>
                <a:latin typeface="Calibri Light" panose="020F0302020204030204"/>
              </a:rPr>
              <a:t>https://unige.it/internationalstrategies</a:t>
            </a:r>
          </a:p>
        </p:txBody>
      </p:sp>
      <p:sp>
        <p:nvSpPr>
          <p:cNvPr id="3" name="Rettangolo 2">
            <a:extLst>
              <a:ext uri="{FF2B5EF4-FFF2-40B4-BE49-F238E27FC236}">
                <a16:creationId xmlns:a16="http://schemas.microsoft.com/office/drawing/2014/main" id="{689D456D-114A-4F2F-A5B9-34C920F5DC04}"/>
              </a:ext>
            </a:extLst>
          </p:cNvPr>
          <p:cNvSpPr/>
          <p:nvPr/>
        </p:nvSpPr>
        <p:spPr>
          <a:xfrm>
            <a:off x="1547580" y="5805330"/>
            <a:ext cx="6048840" cy="707886"/>
          </a:xfrm>
          <a:prstGeom prst="rect">
            <a:avLst/>
          </a:prstGeom>
        </p:spPr>
        <p:txBody>
          <a:bodyPr wrap="square">
            <a:spAutoFit/>
          </a:bodyPr>
          <a:lstStyle/>
          <a:p>
            <a:r>
              <a:rPr lang="en-GB" sz="1000" dirty="0">
                <a:solidFill>
                  <a:srgbClr val="0070C0"/>
                </a:solidFill>
                <a:latin typeface="Arial" panose="020B0604020202020204" pitchFamily="34" charset="0"/>
                <a:ea typeface="Times New Roman" panose="02020603050405020304" pitchFamily="18" charset="0"/>
                <a:cs typeface="Arial" panose="020B0604020202020204" pitchFamily="34" charset="0"/>
              </a:rPr>
              <a:t>Project number:  610391-EPP-1-2019-1-IT-EPPKA2-CBHE-JP</a:t>
            </a:r>
            <a:endParaRPr lang="it-IT" sz="1000" dirty="0">
              <a:latin typeface="Arial" panose="020B0604020202020204" pitchFamily="34" charset="0"/>
              <a:ea typeface="Times New Roman" panose="02020603050405020304" pitchFamily="18" charset="0"/>
              <a:cs typeface="Times New Roman" panose="02020603050405020304" pitchFamily="18" charset="0"/>
            </a:endParaRPr>
          </a:p>
          <a:p>
            <a:pPr algn="just"/>
            <a:r>
              <a:rPr lang="en-GB" sz="1000" i="1" dirty="0">
                <a:solidFill>
                  <a:srgbClr val="0070C0"/>
                </a:solidFill>
                <a:latin typeface="Arial" panose="020B0604020202020204" pitchFamily="34" charset="0"/>
                <a:ea typeface="Times New Roman" panose="02020603050405020304" pitchFamily="18" charset="0"/>
                <a:cs typeface="Arial" panose="020B0604020202020204" pitchFamily="34" charset="0"/>
              </a:rPr>
              <a:t>"This project has been funded with support from the European Commission. This publication [communication] reflects the views only of the author, and the Commission cannot be held responsible for any use which may be made of the information contained therein"</a:t>
            </a:r>
            <a:endParaRPr lang="it-IT" sz="10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6150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1143000" y="2276840"/>
            <a:ext cx="6858000" cy="3888540"/>
          </a:xfrm>
        </p:spPr>
        <p:txBody>
          <a:bodyPr>
            <a:normAutofit/>
          </a:bodyPr>
          <a:lstStyle/>
          <a:p>
            <a:pPr algn="just"/>
            <a:r>
              <a:rPr lang="en-US" dirty="0"/>
              <a:t>The 2016 - 2018 Ministerial  Plan is the first to be adopted.</a:t>
            </a:r>
          </a:p>
          <a:p>
            <a:pPr algn="just"/>
            <a:r>
              <a:rPr lang="en-US" dirty="0"/>
              <a:t>In the purposes of the Ministry, it constitutes a three-year period of strong boosting  for a “</a:t>
            </a:r>
            <a:r>
              <a:rPr lang="en-US" b="1" u="sng" dirty="0"/>
              <a:t>responsible autonomy</a:t>
            </a:r>
            <a:r>
              <a:rPr lang="en-US" dirty="0"/>
              <a:t>” of Italian universities.</a:t>
            </a:r>
          </a:p>
          <a:p>
            <a:pPr algn="just"/>
            <a:r>
              <a:rPr lang="en-US" dirty="0"/>
              <a:t> With the Ministerial Decree of 8 August 2016, the universities were  committed to choosing, from among the three strategic system objectives, the two to compete for during the coming three-year period. </a:t>
            </a:r>
          </a:p>
          <a:p>
            <a:pPr algn="just"/>
            <a:endParaRPr lang="it-IT" dirty="0"/>
          </a:p>
        </p:txBody>
      </p:sp>
      <p:sp>
        <p:nvSpPr>
          <p:cNvPr id="2" name="Titolo 1"/>
          <p:cNvSpPr>
            <a:spLocks noGrp="1"/>
          </p:cNvSpPr>
          <p:nvPr>
            <p:ph type="ctrTitle"/>
          </p:nvPr>
        </p:nvSpPr>
        <p:spPr>
          <a:xfrm>
            <a:off x="1143000" y="836641"/>
            <a:ext cx="6858000" cy="576079"/>
          </a:xfrm>
        </p:spPr>
        <p:txBody>
          <a:bodyPr>
            <a:normAutofit fontScale="90000"/>
          </a:bodyPr>
          <a:lstStyle/>
          <a:p>
            <a:pPr algn="l"/>
            <a:r>
              <a:rPr lang="it-IT" dirty="0"/>
              <a:t>National </a:t>
            </a:r>
            <a:r>
              <a:rPr lang="it-IT" dirty="0" err="1"/>
              <a:t>plan</a:t>
            </a:r>
            <a:r>
              <a:rPr lang="it-IT" dirty="0"/>
              <a:t> 2016 – 2018</a:t>
            </a:r>
          </a:p>
        </p:txBody>
      </p:sp>
    </p:spTree>
    <p:extLst>
      <p:ext uri="{BB962C8B-B14F-4D97-AF65-F5344CB8AC3E}">
        <p14:creationId xmlns:p14="http://schemas.microsoft.com/office/powerpoint/2010/main" val="1865711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1143000" y="2276840"/>
            <a:ext cx="6858000" cy="3888540"/>
          </a:xfrm>
        </p:spPr>
        <p:txBody>
          <a:bodyPr>
            <a:normAutofit/>
          </a:bodyPr>
          <a:lstStyle/>
          <a:p>
            <a:pPr algn="just"/>
            <a:r>
              <a:rPr lang="en-US" dirty="0"/>
              <a:t>The objectives for the 2016 - 2018 three-year period, selected by Ministry are the following:</a:t>
            </a:r>
          </a:p>
          <a:p>
            <a:pPr algn="just"/>
            <a:endParaRPr lang="en-US" dirty="0"/>
          </a:p>
          <a:p>
            <a:pPr marL="285750" indent="-285750" algn="just">
              <a:buFont typeface="Arial" panose="020B0604020202020204" pitchFamily="34" charset="0"/>
              <a:buChar char="•"/>
            </a:pPr>
            <a:r>
              <a:rPr lang="en-US" dirty="0"/>
              <a:t>     Incoming and ongoing orientation actions for students (with a special attention to the action for female students) and </a:t>
            </a:r>
            <a:r>
              <a:rPr lang="en-US" b="1" dirty="0"/>
              <a:t>internationalization</a:t>
            </a:r>
            <a:r>
              <a:rPr lang="en-US" dirty="0"/>
              <a:t> of the training offer;</a:t>
            </a:r>
          </a:p>
          <a:p>
            <a:pPr marL="285750" indent="-285750" algn="just">
              <a:buFont typeface="Arial" panose="020B0604020202020204" pitchFamily="34" charset="0"/>
              <a:buChar char="•"/>
            </a:pPr>
            <a:r>
              <a:rPr lang="en-US" dirty="0"/>
              <a:t>     Modernization of study and research environments and innovation of teaching methodologies;</a:t>
            </a:r>
          </a:p>
          <a:p>
            <a:pPr marL="285750" indent="-285750" algn="just">
              <a:buFont typeface="Arial" panose="020B0604020202020204" pitchFamily="34" charset="0"/>
              <a:buChar char="•"/>
            </a:pPr>
            <a:r>
              <a:rPr lang="en-US" dirty="0"/>
              <a:t>     Enhancement of teachers and recruitment of young researchers. </a:t>
            </a:r>
            <a:endParaRPr lang="it-IT" dirty="0"/>
          </a:p>
        </p:txBody>
      </p:sp>
    </p:spTree>
    <p:extLst>
      <p:ext uri="{BB962C8B-B14F-4D97-AF65-F5344CB8AC3E}">
        <p14:creationId xmlns:p14="http://schemas.microsoft.com/office/powerpoint/2010/main" val="376456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1143000" y="2132820"/>
            <a:ext cx="6858000" cy="4223532"/>
          </a:xfrm>
        </p:spPr>
        <p:txBody>
          <a:bodyPr>
            <a:normAutofit/>
          </a:bodyPr>
          <a:lstStyle/>
          <a:p>
            <a:pPr algn="l"/>
            <a:r>
              <a:rPr lang="it-IT" dirty="0"/>
              <a:t>With the </a:t>
            </a:r>
            <a:r>
              <a:rPr lang="en-US" dirty="0"/>
              <a:t>Ministerial Decree </a:t>
            </a:r>
            <a:r>
              <a:rPr lang="it-IT" dirty="0"/>
              <a:t>of 6 </a:t>
            </a:r>
            <a:r>
              <a:rPr lang="en-US" dirty="0"/>
              <a:t>August</a:t>
            </a:r>
            <a:r>
              <a:rPr lang="it-IT" dirty="0"/>
              <a:t> 2020 the </a:t>
            </a:r>
            <a:r>
              <a:rPr lang="it-IT" dirty="0" err="1"/>
              <a:t>Ministry</a:t>
            </a:r>
            <a:r>
              <a:rPr lang="it-IT" dirty="0"/>
              <a:t> </a:t>
            </a:r>
            <a:r>
              <a:rPr lang="it-IT" dirty="0" err="1"/>
              <a:t>issued</a:t>
            </a:r>
            <a:r>
              <a:rPr lang="it-IT" dirty="0"/>
              <a:t> the new general </a:t>
            </a:r>
            <a:r>
              <a:rPr lang="it-IT" dirty="0" err="1"/>
              <a:t>Guidelines</a:t>
            </a:r>
            <a:r>
              <a:rPr lang="it-IT" dirty="0"/>
              <a:t> for the new </a:t>
            </a:r>
            <a:r>
              <a:rPr lang="it-IT" dirty="0" err="1"/>
              <a:t>plan</a:t>
            </a:r>
            <a:r>
              <a:rPr lang="it-IT" dirty="0"/>
              <a:t>  (</a:t>
            </a:r>
            <a:r>
              <a:rPr lang="it-IT" dirty="0" err="1"/>
              <a:t>named</a:t>
            </a:r>
            <a:r>
              <a:rPr lang="it-IT" dirty="0"/>
              <a:t>  2019-2021).</a:t>
            </a:r>
          </a:p>
          <a:p>
            <a:pPr algn="l"/>
            <a:endParaRPr lang="en-US" dirty="0"/>
          </a:p>
          <a:p>
            <a:pPr algn="l"/>
            <a:r>
              <a:rPr lang="en-US" dirty="0"/>
              <a:t>In its  current version, the Ministry defined the general guidelines for the development of the University system for the period 2019-2021 and defined the relative indicators for the evaluation of the results.​</a:t>
            </a:r>
          </a:p>
          <a:p>
            <a:pPr algn="l"/>
            <a:endParaRPr lang="en-US" dirty="0"/>
          </a:p>
          <a:p>
            <a:pPr algn="l"/>
            <a:r>
              <a:rPr lang="en-US" dirty="0"/>
              <a:t>Universities are called to project and develop actions that could achieve the objectives fixed by Ministry and, following the results, be financed by  the National Plan.​</a:t>
            </a:r>
          </a:p>
          <a:p>
            <a:pPr algn="l"/>
            <a:endParaRPr lang="en-US" dirty="0"/>
          </a:p>
          <a:p>
            <a:pPr algn="l"/>
            <a:r>
              <a:rPr lang="en-US" dirty="0"/>
              <a:t>The mainframe of National Plan aim to  the “Development of a responsible autonomy of Universities”;​</a:t>
            </a:r>
            <a:endParaRPr lang="it-IT" dirty="0"/>
          </a:p>
        </p:txBody>
      </p:sp>
      <p:sp>
        <p:nvSpPr>
          <p:cNvPr id="2" name="Titolo 1"/>
          <p:cNvSpPr>
            <a:spLocks noGrp="1"/>
          </p:cNvSpPr>
          <p:nvPr>
            <p:ph type="ctrTitle"/>
          </p:nvPr>
        </p:nvSpPr>
        <p:spPr>
          <a:xfrm>
            <a:off x="1143000" y="836641"/>
            <a:ext cx="6858000" cy="720099"/>
          </a:xfrm>
        </p:spPr>
        <p:txBody>
          <a:bodyPr>
            <a:normAutofit/>
          </a:bodyPr>
          <a:lstStyle/>
          <a:p>
            <a:pPr algn="l"/>
            <a:r>
              <a:rPr lang="it-IT" b="1" dirty="0"/>
              <a:t>National Plan  2019-2022</a:t>
            </a:r>
            <a:endParaRPr lang="it-IT" dirty="0"/>
          </a:p>
        </p:txBody>
      </p:sp>
    </p:spTree>
    <p:extLst>
      <p:ext uri="{BB962C8B-B14F-4D97-AF65-F5344CB8AC3E}">
        <p14:creationId xmlns:p14="http://schemas.microsoft.com/office/powerpoint/2010/main" val="2848449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1143000" y="1988800"/>
            <a:ext cx="6858000" cy="4367552"/>
          </a:xfrm>
        </p:spPr>
        <p:txBody>
          <a:bodyPr>
            <a:normAutofit/>
          </a:bodyPr>
          <a:lstStyle/>
          <a:p>
            <a:pPr marL="285750" indent="-285750" algn="l">
              <a:buFont typeface="Wingdings" panose="05000000000000000000" pitchFamily="2" charset="2"/>
              <a:buChar char="Ø"/>
            </a:pPr>
            <a:r>
              <a:rPr lang="en-GB" dirty="0">
                <a:latin typeface="Calibri" panose="020F0502020204030204" pitchFamily="34" charset="0"/>
              </a:rPr>
              <a:t>5 targets for the activities that the Universities should plan:</a:t>
            </a:r>
            <a:r>
              <a:rPr lang="it-IT" dirty="0">
                <a:latin typeface="Calibri" panose="020F0502020204030204" pitchFamily="34" charset="0"/>
              </a:rPr>
              <a:t>​</a:t>
            </a:r>
          </a:p>
          <a:p>
            <a:pPr algn="l"/>
            <a:endParaRPr lang="en-GB" dirty="0">
              <a:latin typeface="Arial" panose="020B0604020202020204" pitchFamily="34" charset="0"/>
            </a:endParaRPr>
          </a:p>
          <a:p>
            <a:pPr lvl="3" algn="l" fontAlgn="base"/>
            <a:r>
              <a:rPr lang="en-US" sz="1800" dirty="0">
                <a:latin typeface="Calibri" panose="020F0502020204030204" pitchFamily="34" charset="0"/>
              </a:rPr>
              <a:t>A. Education;​</a:t>
            </a:r>
          </a:p>
          <a:p>
            <a:pPr lvl="3" algn="l" fontAlgn="base"/>
            <a:r>
              <a:rPr lang="en-US" sz="1800" dirty="0">
                <a:latin typeface="Calibri" panose="020F0502020204030204" pitchFamily="34" charset="0"/>
              </a:rPr>
              <a:t>B. Research and technology transfer;​</a:t>
            </a:r>
            <a:endParaRPr lang="en-US" sz="1800" dirty="0"/>
          </a:p>
          <a:p>
            <a:pPr lvl="3" algn="l" fontAlgn="base"/>
            <a:r>
              <a:rPr lang="en-US" sz="1800" dirty="0">
                <a:latin typeface="Calibri" panose="020F0502020204030204" pitchFamily="34" charset="0"/>
              </a:rPr>
              <a:t>C. Student services;​</a:t>
            </a:r>
            <a:endParaRPr lang="en-US" sz="1800" dirty="0"/>
          </a:p>
          <a:p>
            <a:pPr lvl="3" algn="l" fontAlgn="base"/>
            <a:r>
              <a:rPr lang="en-US" sz="1800" b="1" dirty="0">
                <a:latin typeface="Calibri" panose="020F0502020204030204" pitchFamily="34" charset="0"/>
              </a:rPr>
              <a:t>D. Internationalization;​</a:t>
            </a:r>
            <a:endParaRPr lang="en-US" sz="1800" b="1" dirty="0"/>
          </a:p>
          <a:p>
            <a:pPr lvl="3" algn="l" fontAlgn="base"/>
            <a:r>
              <a:rPr lang="en-US" sz="1800" dirty="0">
                <a:latin typeface="Calibri" panose="020F0502020204030204" pitchFamily="34" charset="0"/>
              </a:rPr>
              <a:t>E. Recruitment policies.​</a:t>
            </a:r>
          </a:p>
          <a:p>
            <a:pPr algn="l" fontAlgn="base"/>
            <a:r>
              <a:rPr lang="en-GB" dirty="0">
                <a:latin typeface="Calibri" panose="020F0502020204030204" pitchFamily="34" charset="0"/>
              </a:rPr>
              <a:t>​</a:t>
            </a:r>
            <a:endParaRPr lang="en-GB" dirty="0"/>
          </a:p>
          <a:p>
            <a:pPr marL="285750" indent="-285750" algn="l" fontAlgn="base">
              <a:buFont typeface="Wingdings" panose="05000000000000000000" pitchFamily="2" charset="2"/>
              <a:buChar char="Ø"/>
            </a:pPr>
            <a:r>
              <a:rPr lang="en-GB" dirty="0">
                <a:latin typeface="Calibri" panose="020F0502020204030204" pitchFamily="34" charset="0"/>
              </a:rPr>
              <a:t>  for each one of these activities, every University are to choose /  decide </a:t>
            </a:r>
            <a:r>
              <a:rPr lang="en-GB" b="1" dirty="0">
                <a:latin typeface="Calibri" panose="020F0502020204030204" pitchFamily="34" charset="0"/>
              </a:rPr>
              <a:t>a target or a performance indicator</a:t>
            </a:r>
            <a:r>
              <a:rPr lang="en-GB" dirty="0">
                <a:latin typeface="Calibri" panose="020F0502020204030204" pitchFamily="34" charset="0"/>
              </a:rPr>
              <a:t>; </a:t>
            </a:r>
          </a:p>
          <a:p>
            <a:pPr marL="285750" indent="-285750" algn="l" fontAlgn="base">
              <a:buFont typeface="Wingdings" panose="05000000000000000000" pitchFamily="2" charset="2"/>
              <a:buChar char="Ø"/>
            </a:pPr>
            <a:endParaRPr lang="en-GB" dirty="0">
              <a:latin typeface="Calibri" panose="020F0502020204030204" pitchFamily="34" charset="0"/>
            </a:endParaRPr>
          </a:p>
          <a:p>
            <a:pPr marL="285750" indent="-285750" algn="l" fontAlgn="base">
              <a:buFont typeface="Wingdings" panose="05000000000000000000" pitchFamily="2" charset="2"/>
              <a:buChar char="Ø"/>
            </a:pPr>
            <a:r>
              <a:rPr lang="en-GB" dirty="0">
                <a:latin typeface="Calibri" panose="020F0502020204030204" pitchFamily="34" charset="0"/>
              </a:rPr>
              <a:t>  funding will be </a:t>
            </a:r>
            <a:r>
              <a:rPr lang="en-GB" dirty="0"/>
              <a:t>conditioned</a:t>
            </a:r>
            <a:r>
              <a:rPr lang="en-GB" dirty="0">
                <a:latin typeface="Calibri" panose="020F0502020204030204" pitchFamily="34" charset="0"/>
              </a:rPr>
              <a:t> to the degree of achievement of the targets. The </a:t>
            </a:r>
            <a:r>
              <a:rPr lang="en-US" dirty="0"/>
              <a:t>Financial resources amount to approximately 65 million euros per year for the  university system (Public Universities)</a:t>
            </a:r>
            <a:endParaRPr lang="en-US" dirty="0">
              <a:latin typeface="Arial" panose="020B0604020202020204" pitchFamily="34" charset="0"/>
            </a:endParaRPr>
          </a:p>
          <a:p>
            <a:endParaRPr lang="it-IT" dirty="0"/>
          </a:p>
        </p:txBody>
      </p:sp>
    </p:spTree>
    <p:extLst>
      <p:ext uri="{BB962C8B-B14F-4D97-AF65-F5344CB8AC3E}">
        <p14:creationId xmlns:p14="http://schemas.microsoft.com/office/powerpoint/2010/main" val="335413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2" name="Titolo 1"/>
          <p:cNvSpPr>
            <a:spLocks noGrp="1"/>
          </p:cNvSpPr>
          <p:nvPr>
            <p:ph type="ctrTitle"/>
          </p:nvPr>
        </p:nvSpPr>
        <p:spPr>
          <a:xfrm>
            <a:off x="1143000" y="836641"/>
            <a:ext cx="6858000" cy="1296179"/>
          </a:xfrm>
        </p:spPr>
        <p:txBody>
          <a:bodyPr>
            <a:normAutofit fontScale="90000"/>
          </a:bodyPr>
          <a:lstStyle/>
          <a:p>
            <a:pPr algn="l"/>
            <a:r>
              <a:rPr lang="en-US" dirty="0"/>
              <a:t>OBJECTIVES AND ACTIONS OF THE THREE-YEAR PLAN</a:t>
            </a:r>
            <a:endParaRPr lang="it-IT" dirty="0"/>
          </a:p>
        </p:txBody>
      </p:sp>
      <p:graphicFrame>
        <p:nvGraphicFramePr>
          <p:cNvPr id="5" name="Tabella 4"/>
          <p:cNvGraphicFramePr>
            <a:graphicFrameLocks noGrp="1"/>
          </p:cNvGraphicFramePr>
          <p:nvPr>
            <p:extLst>
              <p:ext uri="{D42A27DB-BD31-4B8C-83A1-F6EECF244321}">
                <p14:modId xmlns:p14="http://schemas.microsoft.com/office/powerpoint/2010/main" val="3925477610"/>
              </p:ext>
            </p:extLst>
          </p:nvPr>
        </p:nvGraphicFramePr>
        <p:xfrm>
          <a:off x="755470" y="2564878"/>
          <a:ext cx="7489040" cy="2768034"/>
        </p:xfrm>
        <a:graphic>
          <a:graphicData uri="http://schemas.openxmlformats.org/drawingml/2006/table">
            <a:tbl>
              <a:tblPr firstRow="1" bandRow="1">
                <a:tableStyleId>{5C22544A-7EE6-4342-B048-85BDC9FD1C3A}</a:tableStyleId>
              </a:tblPr>
              <a:tblGrid>
                <a:gridCol w="7489040">
                  <a:extLst>
                    <a:ext uri="{9D8B030D-6E8A-4147-A177-3AD203B41FA5}">
                      <a16:colId xmlns:a16="http://schemas.microsoft.com/office/drawing/2014/main" val="2249284747"/>
                    </a:ext>
                  </a:extLst>
                </a:gridCol>
              </a:tblGrid>
              <a:tr h="461339">
                <a:tc>
                  <a:txBody>
                    <a:bodyPr/>
                    <a:lstStyle/>
                    <a:p>
                      <a:r>
                        <a:rPr lang="it-IT" sz="2000" dirty="0" err="1"/>
                        <a:t>Objective</a:t>
                      </a:r>
                      <a:r>
                        <a:rPr lang="it-IT" sz="2000" dirty="0"/>
                        <a:t> D: INTERNATIONALIZATION </a:t>
                      </a:r>
                    </a:p>
                  </a:txBody>
                  <a:tcPr/>
                </a:tc>
                <a:extLst>
                  <a:ext uri="{0D108BD9-81ED-4DB2-BD59-A6C34878D82A}">
                    <a16:rowId xmlns:a16="http://schemas.microsoft.com/office/drawing/2014/main" val="3987347753"/>
                  </a:ext>
                </a:extLst>
              </a:tr>
              <a:tr h="461339">
                <a:tc>
                  <a:txBody>
                    <a:bodyPr/>
                    <a:lstStyle/>
                    <a:p>
                      <a:r>
                        <a:rPr lang="it-IT" sz="2000" dirty="0" err="1"/>
                        <a:t>Actions</a:t>
                      </a:r>
                      <a:r>
                        <a:rPr lang="it-IT" sz="2000" dirty="0"/>
                        <a:t> : </a:t>
                      </a:r>
                    </a:p>
                  </a:txBody>
                  <a:tcPr/>
                </a:tc>
                <a:extLst>
                  <a:ext uri="{0D108BD9-81ED-4DB2-BD59-A6C34878D82A}">
                    <a16:rowId xmlns:a16="http://schemas.microsoft.com/office/drawing/2014/main" val="2378236408"/>
                  </a:ext>
                </a:extLst>
              </a:tr>
              <a:tr h="461339">
                <a:tc>
                  <a:txBody>
                    <a:bodyPr/>
                    <a:lstStyle/>
                    <a:p>
                      <a:pPr marL="342900" indent="-342900">
                        <a:buFont typeface="+mj-lt"/>
                        <a:buAutoNum type="alphaLcParenR"/>
                      </a:pPr>
                      <a:r>
                        <a:rPr lang="en-US" sz="1800" dirty="0"/>
                        <a:t>   Experience of study and research training abroad</a:t>
                      </a:r>
                      <a:endParaRPr lang="it-IT" sz="1800" dirty="0"/>
                    </a:p>
                  </a:txBody>
                  <a:tcPr/>
                </a:tc>
                <a:extLst>
                  <a:ext uri="{0D108BD9-81ED-4DB2-BD59-A6C34878D82A}">
                    <a16:rowId xmlns:a16="http://schemas.microsoft.com/office/drawing/2014/main" val="164570429"/>
                  </a:ext>
                </a:extLst>
              </a:tr>
              <a:tr h="461339">
                <a:tc>
                  <a:txBody>
                    <a:bodyPr/>
                    <a:lstStyle/>
                    <a:p>
                      <a:r>
                        <a:rPr lang="en-US" sz="1800" dirty="0"/>
                        <a:t>b)      International study courses and activation of offices abroad</a:t>
                      </a:r>
                      <a:endParaRPr lang="it-IT" sz="1800" dirty="0"/>
                    </a:p>
                  </a:txBody>
                  <a:tcPr/>
                </a:tc>
                <a:extLst>
                  <a:ext uri="{0D108BD9-81ED-4DB2-BD59-A6C34878D82A}">
                    <a16:rowId xmlns:a16="http://schemas.microsoft.com/office/drawing/2014/main" val="4027852583"/>
                  </a:ext>
                </a:extLst>
              </a:tr>
              <a:tr h="461339">
                <a:tc>
                  <a:txBody>
                    <a:bodyPr/>
                    <a:lstStyle/>
                    <a:p>
                      <a:r>
                        <a:rPr lang="en-US" sz="1800" dirty="0"/>
                        <a:t>c)      Attraction of international students</a:t>
                      </a:r>
                      <a:endParaRPr lang="it-IT" sz="1800" dirty="0"/>
                    </a:p>
                  </a:txBody>
                  <a:tcPr/>
                </a:tc>
                <a:extLst>
                  <a:ext uri="{0D108BD9-81ED-4DB2-BD59-A6C34878D82A}">
                    <a16:rowId xmlns:a16="http://schemas.microsoft.com/office/drawing/2014/main" val="2596333966"/>
                  </a:ext>
                </a:extLst>
              </a:tr>
              <a:tr h="461339">
                <a:tc>
                  <a:txBody>
                    <a:bodyPr/>
                    <a:lstStyle/>
                    <a:p>
                      <a:r>
                        <a:rPr lang="en-US" sz="1800" dirty="0"/>
                        <a:t>d)     Direct call of scholars from abroad</a:t>
                      </a:r>
                      <a:endParaRPr lang="it-IT" sz="1800" dirty="0"/>
                    </a:p>
                  </a:txBody>
                  <a:tcPr/>
                </a:tc>
                <a:extLst>
                  <a:ext uri="{0D108BD9-81ED-4DB2-BD59-A6C34878D82A}">
                    <a16:rowId xmlns:a16="http://schemas.microsoft.com/office/drawing/2014/main" val="3018175832"/>
                  </a:ext>
                </a:extLst>
              </a:tr>
            </a:tbl>
          </a:graphicData>
        </a:graphic>
      </p:graphicFrame>
    </p:spTree>
    <p:extLst>
      <p:ext uri="{BB962C8B-B14F-4D97-AF65-F5344CB8AC3E}">
        <p14:creationId xmlns:p14="http://schemas.microsoft.com/office/powerpoint/2010/main" val="3361825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0207BF-9610-4DCA-A632-B81271577532}" type="slidenum">
              <a:rPr kumimoji="0" lang="de-DE" sz="900" b="0" i="0" u="none" strike="noStrike" kern="1200" cap="none" spc="0" normalizeH="0" baseline="0" noProof="0" smtClean="0">
                <a:ln>
                  <a:noFill/>
                </a:ln>
                <a:solidFill>
                  <a:srgbClr val="4472C4">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de-DE" sz="9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4" name="Sottotitolo 3">
            <a:extLst>
              <a:ext uri="{FF2B5EF4-FFF2-40B4-BE49-F238E27FC236}">
                <a16:creationId xmlns:a16="http://schemas.microsoft.com/office/drawing/2014/main" id="{9E3454AC-7DED-4F6B-B087-2D0140268791}"/>
              </a:ext>
            </a:extLst>
          </p:cNvPr>
          <p:cNvSpPr>
            <a:spLocks noGrp="1"/>
          </p:cNvSpPr>
          <p:nvPr>
            <p:ph type="subTitle" idx="1"/>
          </p:nvPr>
        </p:nvSpPr>
        <p:spPr>
          <a:xfrm>
            <a:off x="1143000" y="2276840"/>
            <a:ext cx="6858000" cy="3888540"/>
          </a:xfrm>
        </p:spPr>
        <p:txBody>
          <a:bodyPr>
            <a:normAutofit/>
          </a:bodyPr>
          <a:lstStyle/>
          <a:p>
            <a:pPr algn="l"/>
            <a:r>
              <a:rPr lang="it-IT" dirty="0"/>
              <a:t>In </a:t>
            </a:r>
            <a:r>
              <a:rPr lang="it-IT" dirty="0" err="1"/>
              <a:t>this</a:t>
            </a:r>
            <a:r>
              <a:rPr lang="it-IT" dirty="0"/>
              <a:t> </a:t>
            </a:r>
            <a:r>
              <a:rPr lang="it-IT" dirty="0" err="1"/>
              <a:t>framework</a:t>
            </a:r>
            <a:r>
              <a:rPr lang="it-IT" dirty="0"/>
              <a:t> </a:t>
            </a:r>
            <a:r>
              <a:rPr lang="it-IT" dirty="0" err="1"/>
              <a:t>Italian</a:t>
            </a:r>
            <a:r>
              <a:rPr lang="it-IT" dirty="0"/>
              <a:t> </a:t>
            </a:r>
            <a:r>
              <a:rPr lang="it-IT" dirty="0" err="1"/>
              <a:t>Universities</a:t>
            </a:r>
            <a:r>
              <a:rPr lang="it-IT" dirty="0"/>
              <a:t>  </a:t>
            </a:r>
            <a:r>
              <a:rPr lang="it-IT" dirty="0" err="1"/>
              <a:t>have</a:t>
            </a:r>
            <a:r>
              <a:rPr lang="it-IT" dirty="0"/>
              <a:t> </a:t>
            </a:r>
            <a:r>
              <a:rPr lang="it-IT" dirty="0" err="1"/>
              <a:t>been</a:t>
            </a:r>
            <a:r>
              <a:rPr lang="it-IT" dirty="0"/>
              <a:t> </a:t>
            </a:r>
            <a:r>
              <a:rPr lang="it-IT" dirty="0" err="1"/>
              <a:t>called</a:t>
            </a:r>
            <a:r>
              <a:rPr lang="it-IT" dirty="0"/>
              <a:t> :</a:t>
            </a:r>
          </a:p>
          <a:p>
            <a:pPr marL="285750" indent="-285750" algn="l">
              <a:buFont typeface="Arial" panose="020B0604020202020204" pitchFamily="34" charset="0"/>
              <a:buChar char="•"/>
            </a:pPr>
            <a:r>
              <a:rPr lang="it-IT" dirty="0"/>
              <a:t> to </a:t>
            </a:r>
            <a:r>
              <a:rPr lang="it-IT" dirty="0" err="1"/>
              <a:t>formally</a:t>
            </a:r>
            <a:r>
              <a:rPr lang="it-IT" dirty="0"/>
              <a:t> </a:t>
            </a:r>
            <a:r>
              <a:rPr lang="it-IT" dirty="0" err="1"/>
              <a:t>adopt</a:t>
            </a:r>
            <a:r>
              <a:rPr lang="it-IT" dirty="0"/>
              <a:t> a </a:t>
            </a:r>
            <a:r>
              <a:rPr lang="it-IT" b="1" dirty="0"/>
              <a:t>Strategic Plan;</a:t>
            </a:r>
          </a:p>
          <a:p>
            <a:pPr marL="285750" indent="-285750" algn="l">
              <a:buFont typeface="Arial" panose="020B0604020202020204" pitchFamily="34" charset="0"/>
              <a:buChar char="•"/>
            </a:pPr>
            <a:r>
              <a:rPr lang="it-IT" dirty="0"/>
              <a:t>to </a:t>
            </a:r>
            <a:r>
              <a:rPr lang="it-IT" dirty="0" err="1"/>
              <a:t>choose</a:t>
            </a:r>
            <a:r>
              <a:rPr lang="it-IT" dirty="0"/>
              <a:t> 2 from the 5 </a:t>
            </a:r>
            <a:r>
              <a:rPr lang="it-IT" dirty="0" err="1"/>
              <a:t>objective</a:t>
            </a:r>
            <a:r>
              <a:rPr lang="it-IT" dirty="0"/>
              <a:t> in the list of </a:t>
            </a:r>
            <a:r>
              <a:rPr lang="it-IT" dirty="0" err="1"/>
              <a:t>Ministry</a:t>
            </a:r>
            <a:r>
              <a:rPr lang="it-IT" dirty="0"/>
              <a:t> </a:t>
            </a:r>
            <a:r>
              <a:rPr lang="it-IT" dirty="0" err="1"/>
              <a:t>Decree</a:t>
            </a:r>
            <a:r>
              <a:rPr lang="it-IT" dirty="0"/>
              <a:t> (</a:t>
            </a:r>
            <a:r>
              <a:rPr lang="it-IT" dirty="0" err="1"/>
              <a:t>at</a:t>
            </a:r>
            <a:r>
              <a:rPr lang="it-IT" dirty="0"/>
              <a:t> maximum);</a:t>
            </a:r>
          </a:p>
          <a:p>
            <a:pPr marL="285750" indent="-285750" algn="l">
              <a:buFont typeface="Arial" panose="020B0604020202020204" pitchFamily="34" charset="0"/>
              <a:buChar char="•"/>
            </a:pPr>
            <a:r>
              <a:rPr lang="it-IT" dirty="0"/>
              <a:t> to </a:t>
            </a:r>
            <a:r>
              <a:rPr lang="it-IT" dirty="0" err="1"/>
              <a:t>develope</a:t>
            </a:r>
            <a:r>
              <a:rPr lang="it-IT" dirty="0"/>
              <a:t>  an </a:t>
            </a:r>
            <a:r>
              <a:rPr lang="it-IT" dirty="0" err="1"/>
              <a:t>action</a:t>
            </a:r>
            <a:r>
              <a:rPr lang="it-IT" dirty="0"/>
              <a:t> </a:t>
            </a:r>
            <a:r>
              <a:rPr lang="it-IT" dirty="0" err="1"/>
              <a:t>program</a:t>
            </a:r>
            <a:r>
              <a:rPr lang="it-IT" dirty="0"/>
              <a:t> </a:t>
            </a:r>
            <a:r>
              <a:rPr lang="it-IT" dirty="0" err="1"/>
              <a:t>aiming</a:t>
            </a:r>
            <a:r>
              <a:rPr lang="it-IT" dirty="0"/>
              <a:t> to </a:t>
            </a:r>
            <a:r>
              <a:rPr lang="it-IT" dirty="0" err="1"/>
              <a:t>achieve</a:t>
            </a:r>
            <a:r>
              <a:rPr lang="it-IT" dirty="0"/>
              <a:t> the </a:t>
            </a:r>
            <a:r>
              <a:rPr lang="it-IT" dirty="0" err="1"/>
              <a:t>objectives</a:t>
            </a:r>
            <a:r>
              <a:rPr lang="it-IT" dirty="0"/>
              <a:t> </a:t>
            </a:r>
            <a:r>
              <a:rPr lang="it-IT" dirty="0" err="1"/>
              <a:t>chosen</a:t>
            </a:r>
            <a:r>
              <a:rPr lang="it-IT" dirty="0"/>
              <a:t>;</a:t>
            </a:r>
          </a:p>
          <a:p>
            <a:pPr marL="285750" indent="-285750" algn="l">
              <a:buFont typeface="Arial" panose="020B0604020202020204" pitchFamily="34" charset="0"/>
              <a:buChar char="•"/>
            </a:pPr>
            <a:r>
              <a:rPr lang="en-US" dirty="0"/>
              <a:t>to select two indicators together with the relative targets for each chosen objective, ensuring consistency between actions proposed and selected indicators. </a:t>
            </a:r>
          </a:p>
          <a:p>
            <a:pPr marL="285750" indent="-285750" algn="l">
              <a:buFont typeface="Arial" panose="020B0604020202020204" pitchFamily="34" charset="0"/>
              <a:buChar char="•"/>
            </a:pPr>
            <a:r>
              <a:rPr lang="en-US" dirty="0"/>
              <a:t>to achieve each objective through  the actions (at least one) reported in the Ministerial Decree.</a:t>
            </a:r>
            <a:endParaRPr lang="it-IT" dirty="0"/>
          </a:p>
          <a:p>
            <a:pPr marL="285750" indent="-285750" algn="l">
              <a:buFont typeface="Arial" panose="020B0604020202020204" pitchFamily="34" charset="0"/>
              <a:buChar char="•"/>
            </a:pPr>
            <a:endParaRPr lang="it-IT" dirty="0"/>
          </a:p>
          <a:p>
            <a:pPr marL="285750" indent="-285750" algn="l">
              <a:buFont typeface="Arial" panose="020B0604020202020204" pitchFamily="34" charset="0"/>
              <a:buChar char="•"/>
            </a:pPr>
            <a:endParaRPr lang="it-IT" dirty="0"/>
          </a:p>
        </p:txBody>
      </p:sp>
    </p:spTree>
    <p:extLst>
      <p:ext uri="{BB962C8B-B14F-4D97-AF65-F5344CB8AC3E}">
        <p14:creationId xmlns:p14="http://schemas.microsoft.com/office/powerpoint/2010/main" val="4047169938"/>
      </p:ext>
    </p:extLst>
  </p:cSld>
  <p:clrMapOvr>
    <a:masterClrMapping/>
  </p:clrMapOvr>
</p:sld>
</file>

<file path=ppt/theme/theme1.xml><?xml version="1.0" encoding="utf-8"?>
<a:theme xmlns:a="http://schemas.openxmlformats.org/drawingml/2006/main" name="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1052</TotalTime>
  <Words>3312</Words>
  <Application>Microsoft Office PowerPoint</Application>
  <PresentationFormat>Presentazione su schermo (4:3)</PresentationFormat>
  <Paragraphs>412</Paragraphs>
  <Slides>38</Slides>
  <Notes>1</Notes>
  <HiddenSlides>0</HiddenSlides>
  <MMClips>0</MMClips>
  <ScaleCrop>false</ScaleCrop>
  <HeadingPairs>
    <vt:vector size="6" baseType="variant">
      <vt:variant>
        <vt:lpstr>Caratteri utilizzati</vt:lpstr>
      </vt:variant>
      <vt:variant>
        <vt:i4>4</vt:i4>
      </vt:variant>
      <vt:variant>
        <vt:lpstr>Tema</vt:lpstr>
      </vt:variant>
      <vt:variant>
        <vt:i4>2</vt:i4>
      </vt:variant>
      <vt:variant>
        <vt:lpstr>Titoli diapositive</vt:lpstr>
      </vt:variant>
      <vt:variant>
        <vt:i4>38</vt:i4>
      </vt:variant>
    </vt:vector>
  </HeadingPairs>
  <TitlesOfParts>
    <vt:vector size="44" baseType="lpstr">
      <vt:lpstr>Arial</vt:lpstr>
      <vt:lpstr>Calibri</vt:lpstr>
      <vt:lpstr>Calibri Light</vt:lpstr>
      <vt:lpstr>Wingdings</vt:lpstr>
      <vt:lpstr>Office</vt:lpstr>
      <vt:lpstr>4_Office</vt:lpstr>
      <vt:lpstr>Strategic planning with reference to HE.  Italian case study  </vt:lpstr>
      <vt:lpstr>Content</vt:lpstr>
      <vt:lpstr>Italian three-year plan for the university system development</vt:lpstr>
      <vt:lpstr>National plan 2016 – 2018</vt:lpstr>
      <vt:lpstr>Presentazione standard di PowerPoint</vt:lpstr>
      <vt:lpstr>National Plan  2019-2022</vt:lpstr>
      <vt:lpstr>Presentazione standard di PowerPoint</vt:lpstr>
      <vt:lpstr>OBJECTIVES AND ACTIONS OF THE THREE-YEAR PLAN</vt:lpstr>
      <vt:lpstr>Presentazione standard di PowerPoint</vt:lpstr>
      <vt:lpstr>Presentazione standard di PowerPoint</vt:lpstr>
      <vt:lpstr>Presentazione standard di PowerPoint</vt:lpstr>
      <vt:lpstr>Indicators of ministerial objectives</vt:lpstr>
      <vt:lpstr>Indicators for Internationalization</vt:lpstr>
      <vt:lpstr>Indicators for Internationalization</vt:lpstr>
      <vt:lpstr>UNIGE Report on results following the National plan</vt:lpstr>
      <vt:lpstr>Presentazione standard di PowerPoint</vt:lpstr>
      <vt:lpstr>UNIGE in National plan  2019 2021</vt:lpstr>
      <vt:lpstr>.</vt:lpstr>
      <vt:lpstr>Presentazione standard di PowerPoint</vt:lpstr>
      <vt:lpstr>UNIGE:  THE 2019-2021 STRATEGIC OBJECTIVES</vt:lpstr>
      <vt:lpstr>UNIGE:  THE 2019-2021 STRATEGIC OBJECTIVES</vt:lpstr>
      <vt:lpstr>Presentazione standard di PowerPoint</vt:lpstr>
      <vt:lpstr>UNIGE Strategic Objective A. training and student services</vt:lpstr>
      <vt:lpstr>UNIGE Strategic Objective B. Scientific Research</vt:lpstr>
      <vt:lpstr>UNIGE Strategic Objective B. Third Mission</vt:lpstr>
      <vt:lpstr>UNIGE: Results of the annual actions related to internationalization</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Thank you for your kind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SMART</dc:title>
  <dc:creator>Patrick Pichler</dc:creator>
  <cp:lastModifiedBy>angelo musaio</cp:lastModifiedBy>
  <cp:revision>156</cp:revision>
  <dcterms:created xsi:type="dcterms:W3CDTF">2020-06-08T10:57:03Z</dcterms:created>
  <dcterms:modified xsi:type="dcterms:W3CDTF">2021-03-01T17:27:22Z</dcterms:modified>
</cp:coreProperties>
</file>