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2" r:id="rId1"/>
    <p:sldMasterId id="2147483786" r:id="rId2"/>
  </p:sldMasterIdLst>
  <p:notesMasterIdLst>
    <p:notesMasterId r:id="rId29"/>
  </p:notesMasterIdLst>
  <p:handoutMasterIdLst>
    <p:handoutMasterId r:id="rId30"/>
  </p:handoutMasterIdLst>
  <p:sldIdLst>
    <p:sldId id="265" r:id="rId3"/>
    <p:sldId id="267" r:id="rId4"/>
    <p:sldId id="374" r:id="rId5"/>
    <p:sldId id="375" r:id="rId6"/>
    <p:sldId id="376" r:id="rId7"/>
    <p:sldId id="377" r:id="rId8"/>
    <p:sldId id="378" r:id="rId9"/>
    <p:sldId id="379" r:id="rId10"/>
    <p:sldId id="380" r:id="rId11"/>
    <p:sldId id="381" r:id="rId12"/>
    <p:sldId id="396" r:id="rId13"/>
    <p:sldId id="397" r:id="rId14"/>
    <p:sldId id="398" r:id="rId15"/>
    <p:sldId id="399" r:id="rId16"/>
    <p:sldId id="382" r:id="rId17"/>
    <p:sldId id="384" r:id="rId18"/>
    <p:sldId id="385" r:id="rId19"/>
    <p:sldId id="386" r:id="rId20"/>
    <p:sldId id="387" r:id="rId21"/>
    <p:sldId id="388" r:id="rId22"/>
    <p:sldId id="389" r:id="rId23"/>
    <p:sldId id="391" r:id="rId24"/>
    <p:sldId id="392" r:id="rId25"/>
    <p:sldId id="393" r:id="rId26"/>
    <p:sldId id="394" r:id="rId27"/>
    <p:sldId id="39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0" userDrawn="1">
          <p15:clr>
            <a:srgbClr val="A4A3A4"/>
          </p15:clr>
        </p15:guide>
        <p15:guide id="2" orient="horz" pos="681" userDrawn="1">
          <p15:clr>
            <a:srgbClr val="A4A3A4"/>
          </p15:clr>
        </p15:guide>
        <p15:guide id="3" orient="horz" pos="1480" userDrawn="1">
          <p15:clr>
            <a:srgbClr val="A4A3A4"/>
          </p15:clr>
        </p15:guide>
        <p15:guide id="4" orient="horz" pos="2432" userDrawn="1">
          <p15:clr>
            <a:srgbClr val="A4A3A4"/>
          </p15:clr>
        </p15:guide>
        <p15:guide id="5" orient="horz" pos="4156" userDrawn="1">
          <p15:clr>
            <a:srgbClr val="A4A3A4"/>
          </p15:clr>
        </p15:guide>
        <p15:guide id="6" orient="horz" pos="4194" userDrawn="1">
          <p15:clr>
            <a:srgbClr val="A4A3A4"/>
          </p15:clr>
        </p15:guide>
        <p15:guide id="7" orient="horz" pos="342" userDrawn="1">
          <p15:clr>
            <a:srgbClr val="A4A3A4"/>
          </p15:clr>
        </p15:guide>
        <p15:guide id="8" orient="horz" pos="1253" userDrawn="1">
          <p15:clr>
            <a:srgbClr val="A4A3A4"/>
          </p15:clr>
        </p15:guide>
        <p15:guide id="9" orient="horz" pos="4228" userDrawn="1">
          <p15:clr>
            <a:srgbClr val="A4A3A4"/>
          </p15:clr>
        </p15:guide>
        <p15:guide id="10" orient="horz" pos="2704" userDrawn="1">
          <p15:clr>
            <a:srgbClr val="A4A3A4"/>
          </p15:clr>
        </p15:guide>
        <p15:guide id="11" orient="horz" pos="2772" userDrawn="1">
          <p15:clr>
            <a:srgbClr val="A4A3A4"/>
          </p15:clr>
        </p15:guide>
        <p15:guide id="12" orient="horz" pos="3249" userDrawn="1">
          <p15:clr>
            <a:srgbClr val="A4A3A4"/>
          </p15:clr>
        </p15:guide>
        <p15:guide id="13" orient="horz" pos="2546" userDrawn="1">
          <p15:clr>
            <a:srgbClr val="A4A3A4"/>
          </p15:clr>
        </p15:guide>
        <p15:guide id="14" orient="horz" pos="3839" userDrawn="1">
          <p15:clr>
            <a:srgbClr val="A4A3A4"/>
          </p15:clr>
        </p15:guide>
        <p15:guide id="15" orient="horz" pos="3782" userDrawn="1">
          <p15:clr>
            <a:srgbClr val="A4A3A4"/>
          </p15:clr>
        </p15:guide>
        <p15:guide id="16" orient="horz" pos="3092" userDrawn="1">
          <p15:clr>
            <a:srgbClr val="A4A3A4"/>
          </p15:clr>
        </p15:guide>
        <p15:guide id="17" pos="3000" userDrawn="1">
          <p15:clr>
            <a:srgbClr val="A4A3A4"/>
          </p15:clr>
        </p15:guide>
        <p15:guide id="18" pos="498" userDrawn="1">
          <p15:clr>
            <a:srgbClr val="A4A3A4"/>
          </p15:clr>
        </p15:guide>
        <p15:guide id="19" pos="5522" userDrawn="1">
          <p15:clr>
            <a:srgbClr val="A4A3A4"/>
          </p15:clr>
        </p15:guide>
        <p15:guide id="20" pos="242" userDrawn="1">
          <p15:clr>
            <a:srgbClr val="A4A3A4"/>
          </p15:clr>
        </p15:guide>
        <p15:guide id="21" pos="5641" userDrawn="1">
          <p15:clr>
            <a:srgbClr val="A4A3A4"/>
          </p15:clr>
        </p15:guide>
        <p15:guide id="22" pos="124" userDrawn="1">
          <p15:clr>
            <a:srgbClr val="A4A3A4"/>
          </p15:clr>
        </p15:guide>
        <p15:guide id="23" pos="365" userDrawn="1">
          <p15:clr>
            <a:srgbClr val="A4A3A4"/>
          </p15:clr>
        </p15:guide>
        <p15:guide id="24" pos="638" userDrawn="1">
          <p15:clr>
            <a:srgbClr val="A4A3A4"/>
          </p15:clr>
        </p15:guide>
        <p15:guide id="25" pos="5402" userDrawn="1">
          <p15:clr>
            <a:srgbClr val="A4A3A4"/>
          </p15:clr>
        </p15:guide>
        <p15:guide id="26" pos="2880" userDrawn="1">
          <p15:clr>
            <a:srgbClr val="A4A3A4"/>
          </p15:clr>
        </p15:guide>
        <p15:guide id="27" pos="2760" userDrawn="1">
          <p15:clr>
            <a:srgbClr val="A4A3A4"/>
          </p15:clr>
        </p15:guide>
        <p15:guide id="28" pos="4334" userDrawn="1">
          <p15:clr>
            <a:srgbClr val="A4A3A4"/>
          </p15:clr>
        </p15:guide>
        <p15:guide id="29" pos="4214" userDrawn="1">
          <p15:clr>
            <a:srgbClr val="A4A3A4"/>
          </p15:clr>
        </p15:guide>
        <p15:guide id="30" pos="4238" userDrawn="1">
          <p15:clr>
            <a:srgbClr val="A4A3A4"/>
          </p15:clr>
        </p15:guide>
        <p15:guide id="31" pos="4192" userDrawn="1">
          <p15:clr>
            <a:srgbClr val="A4A3A4"/>
          </p15:clr>
        </p15:guide>
        <p15:guide id="32" pos="4096" userDrawn="1">
          <p15:clr>
            <a:srgbClr val="A4A3A4"/>
          </p15:clr>
        </p15:guide>
        <p15:guide id="33" pos="3773" userDrawn="1">
          <p15:clr>
            <a:srgbClr val="A4A3A4"/>
          </p15:clr>
        </p15:guide>
        <p15:guide id="34" pos="3892" userDrawn="1">
          <p15:clr>
            <a:srgbClr val="A4A3A4"/>
          </p15:clr>
        </p15:guide>
        <p15:guide id="35" pos="3654" userDrawn="1">
          <p15:clr>
            <a:srgbClr val="A4A3A4"/>
          </p15:clr>
        </p15:guide>
        <p15:guide id="36" pos="3797" userDrawn="1">
          <p15:clr>
            <a:srgbClr val="A4A3A4"/>
          </p15:clr>
        </p15:guide>
        <p15:guide id="37" pos="3749" userDrawn="1">
          <p15:clr>
            <a:srgbClr val="A4A3A4"/>
          </p15:clr>
        </p15:guide>
        <p15:guide id="38" pos="1529" userDrawn="1">
          <p15:clr>
            <a:srgbClr val="A4A3A4"/>
          </p15:clr>
        </p15:guide>
        <p15:guide id="39" pos="1577" userDrawn="1">
          <p15:clr>
            <a:srgbClr val="A4A3A4"/>
          </p15:clr>
        </p15:guide>
        <p15:guide id="40" pos="1430" userDrawn="1">
          <p15:clr>
            <a:srgbClr val="A4A3A4"/>
          </p15:clr>
        </p15:guide>
        <p15:guide id="41" pos="1668" userDrawn="1">
          <p15:clr>
            <a:srgbClr val="A4A3A4"/>
          </p15:clr>
        </p15:guide>
        <p15:guide id="42" pos="2856" userDrawn="1">
          <p15:clr>
            <a:srgbClr val="A4A3A4"/>
          </p15:clr>
        </p15:guide>
        <p15:guide id="43" pos="2906" userDrawn="1">
          <p15:clr>
            <a:srgbClr val="A4A3A4"/>
          </p15:clr>
        </p15:guide>
        <p15:guide id="44" pos="1879" userDrawn="1">
          <p15:clr>
            <a:srgbClr val="A4A3A4"/>
          </p15:clr>
        </p15:guide>
        <p15:guide id="45" pos="2118" userDrawn="1">
          <p15:clr>
            <a:srgbClr val="A4A3A4"/>
          </p15:clr>
        </p15:guide>
        <p15:guide id="46" pos="2021" userDrawn="1">
          <p15:clr>
            <a:srgbClr val="A4A3A4"/>
          </p15:clr>
        </p15:guide>
        <p15:guide id="47" pos="1972" userDrawn="1">
          <p15:clr>
            <a:srgbClr val="A4A3A4"/>
          </p15:clr>
        </p15:guide>
        <p15:guide id="48" pos="1995" userDrawn="1">
          <p15:clr>
            <a:srgbClr val="A4A3A4"/>
          </p15:clr>
        </p15:guide>
        <p15:guide id="49" pos="685" userDrawn="1">
          <p15:clr>
            <a:srgbClr val="A4A3A4"/>
          </p15:clr>
        </p15:guide>
        <p15:guide id="50" pos="601" userDrawn="1">
          <p15:clr>
            <a:srgbClr val="A4A3A4"/>
          </p15:clr>
        </p15:guide>
        <p15:guide id="51" pos="841" userDrawn="1">
          <p15:clr>
            <a:srgbClr val="A4A3A4"/>
          </p15:clr>
        </p15:guide>
        <p15:guide id="52" pos="722" userDrawn="1">
          <p15:clr>
            <a:srgbClr val="A4A3A4"/>
          </p15:clr>
        </p15:guide>
        <p15:guide id="53" pos="65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Pichler" initials="P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8FC2"/>
    <a:srgbClr val="FE5000"/>
    <a:srgbClr val="00A376"/>
    <a:srgbClr val="A6192E"/>
    <a:srgbClr val="B9B9B9"/>
    <a:srgbClr val="888B8D"/>
    <a:srgbClr val="777777"/>
    <a:srgbClr val="3B3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3" autoAdjust="0"/>
    <p:restoredTop sz="94705" autoAdjust="0"/>
  </p:normalViewPr>
  <p:slideViewPr>
    <p:cSldViewPr>
      <p:cViewPr varScale="1">
        <p:scale>
          <a:sx n="78" d="100"/>
          <a:sy n="78" d="100"/>
        </p:scale>
        <p:origin x="1555" y="67"/>
      </p:cViewPr>
      <p:guideLst>
        <p:guide orient="horz" pos="160"/>
        <p:guide orient="horz" pos="681"/>
        <p:guide orient="horz" pos="1480"/>
        <p:guide orient="horz" pos="2432"/>
        <p:guide orient="horz" pos="4156"/>
        <p:guide orient="horz" pos="4194"/>
        <p:guide orient="horz" pos="342"/>
        <p:guide orient="horz" pos="1253"/>
        <p:guide orient="horz" pos="4228"/>
        <p:guide orient="horz" pos="2704"/>
        <p:guide orient="horz" pos="2772"/>
        <p:guide orient="horz" pos="3249"/>
        <p:guide orient="horz" pos="2546"/>
        <p:guide orient="horz" pos="3839"/>
        <p:guide orient="horz" pos="3782"/>
        <p:guide orient="horz" pos="3092"/>
        <p:guide pos="3000"/>
        <p:guide pos="498"/>
        <p:guide pos="5522"/>
        <p:guide pos="242"/>
        <p:guide pos="5641"/>
        <p:guide pos="124"/>
        <p:guide pos="365"/>
        <p:guide pos="638"/>
        <p:guide pos="5402"/>
        <p:guide pos="2880"/>
        <p:guide pos="2760"/>
        <p:guide pos="4334"/>
        <p:guide pos="4214"/>
        <p:guide pos="4238"/>
        <p:guide pos="4192"/>
        <p:guide pos="4096"/>
        <p:guide pos="3773"/>
        <p:guide pos="3892"/>
        <p:guide pos="3654"/>
        <p:guide pos="3797"/>
        <p:guide pos="3749"/>
        <p:guide pos="1529"/>
        <p:guide pos="1577"/>
        <p:guide pos="1430"/>
        <p:guide pos="1668"/>
        <p:guide pos="2856"/>
        <p:guide pos="2906"/>
        <p:guide pos="1879"/>
        <p:guide pos="2118"/>
        <p:guide pos="2021"/>
        <p:guide pos="1972"/>
        <p:guide pos="1995"/>
        <p:guide pos="685"/>
        <p:guide pos="601"/>
        <p:guide pos="841"/>
        <p:guide pos="722"/>
        <p:guide pos="65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3" d="100"/>
          <a:sy n="63" d="100"/>
        </p:scale>
        <p:origin x="3134" y="58"/>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Presentation name</a:t>
            </a: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6FA6C30-E631-46F6-B8B9-516116F3C31C}" type="datetimeFigureOut">
              <a:rPr lang="de-DE" smtClean="0"/>
              <a:t>03.03.2021</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A1FBEC-B194-45CE-A00A-749469B114EF}" type="slidenum">
              <a:rPr lang="de-DE" smtClean="0"/>
              <a:t>‹N›</a:t>
            </a:fld>
            <a:endParaRPr lang="de-DE"/>
          </a:p>
        </p:txBody>
      </p:sp>
    </p:spTree>
    <p:extLst>
      <p:ext uri="{BB962C8B-B14F-4D97-AF65-F5344CB8AC3E}">
        <p14:creationId xmlns:p14="http://schemas.microsoft.com/office/powerpoint/2010/main" val="3962348194"/>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Presentation name</a:t>
            </a:r>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E1068A-6809-4288-9976-05908D09E554}" type="datetimeFigureOut">
              <a:rPr lang="de-DE" smtClean="0"/>
              <a:t>03.03.2021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D16A41-4220-4D42-AD5C-D6BA5AA2AC9F}" type="slidenum">
              <a:rPr lang="de-DE" smtClean="0"/>
              <a:t>‹N›</a:t>
            </a:fld>
            <a:endParaRPr lang="de-DE"/>
          </a:p>
        </p:txBody>
      </p:sp>
    </p:spTree>
    <p:extLst>
      <p:ext uri="{BB962C8B-B14F-4D97-AF65-F5344CB8AC3E}">
        <p14:creationId xmlns:p14="http://schemas.microsoft.com/office/powerpoint/2010/main" val="357995658"/>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lstStyle/>
          <a:p>
            <a:endParaRPr lang="es-ES" dirty="0"/>
          </a:p>
        </p:txBody>
      </p:sp>
      <p:sp>
        <p:nvSpPr>
          <p:cNvPr id="4" name="Kopfzeilenplatzhalter 3"/>
          <p:cNvSpPr>
            <a:spLocks noGrp="1"/>
          </p:cNvSpPr>
          <p:nvPr>
            <p:ph type="hdr" sz="quarter"/>
          </p:nvPr>
        </p:nvSpPr>
        <p:spPr/>
        <p:txBody>
          <a:bodyPr/>
          <a:lstStyle/>
          <a:p>
            <a:r>
              <a:rPr lang="de-DE"/>
              <a:t>Presentation name</a:t>
            </a:r>
          </a:p>
        </p:txBody>
      </p:sp>
    </p:spTree>
    <p:extLst>
      <p:ext uri="{BB962C8B-B14F-4D97-AF65-F5344CB8AC3E}">
        <p14:creationId xmlns:p14="http://schemas.microsoft.com/office/powerpoint/2010/main" val="3634865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616CC1A-F514-42AD-8318-B283F28C798C}" type="datetimeFigureOut">
              <a:rPr lang="es-ES" smtClean="0"/>
              <a:t>03/03/2021</a:t>
            </a:fld>
            <a:endParaRPr lang="es-ES"/>
          </a:p>
        </p:txBody>
      </p:sp>
      <p:sp>
        <p:nvSpPr>
          <p:cNvPr id="5" name="Footer Placeholder 4"/>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6" name="Slide Number Placeholder 5"/>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2424333074"/>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55470" y="602033"/>
            <a:ext cx="7886700" cy="1325563"/>
          </a:xfrm>
        </p:spPr>
        <p:txBody>
          <a:bodyPr/>
          <a:lstStyle>
            <a:lvl1pPr>
              <a:defRPr/>
            </a:lvl1pPr>
          </a:lstStyle>
          <a:p>
            <a:r>
              <a:rPr lang="de-DE" dirty="0"/>
              <a:t>Content</a:t>
            </a:r>
          </a:p>
        </p:txBody>
      </p:sp>
      <p:sp>
        <p:nvSpPr>
          <p:cNvPr id="7" name="Foliennummernplatzhalter 6"/>
          <p:cNvSpPr>
            <a:spLocks noGrp="1"/>
          </p:cNvSpPr>
          <p:nvPr>
            <p:ph type="sldNum" sz="quarter" idx="12"/>
          </p:nvPr>
        </p:nvSpPr>
        <p:spPr>
          <a:xfrm>
            <a:off x="6624587" y="6496513"/>
            <a:ext cx="2133600" cy="196046"/>
          </a:xfrm>
        </p:spPr>
        <p:txBody>
          <a:bodyPr/>
          <a:lstStyle/>
          <a:p>
            <a:fld id="{610207BF-9610-4DCA-A632-B81271577532}" type="slidenum">
              <a:rPr lang="de-DE" smtClean="0"/>
              <a:t>‹N›</a:t>
            </a:fld>
            <a:endParaRPr lang="de-DE"/>
          </a:p>
        </p:txBody>
      </p:sp>
      <p:sp>
        <p:nvSpPr>
          <p:cNvPr id="37" name="Inhaltsplatzhalter 2"/>
          <p:cNvSpPr>
            <a:spLocks noGrp="1"/>
          </p:cNvSpPr>
          <p:nvPr>
            <p:ph idx="1" hasCustomPrompt="1"/>
          </p:nvPr>
        </p:nvSpPr>
        <p:spPr>
          <a:xfrm>
            <a:off x="3167475" y="1998001"/>
            <a:ext cx="5408523" cy="4101587"/>
          </a:xfrm>
          <a:solidFill>
            <a:schemeClr val="bg1"/>
          </a:solidFill>
        </p:spPr>
        <p:txBody>
          <a:bodyPr lIns="252000" tIns="252000" rIns="0" bIns="180000" numCol="2" spcCol="360000"/>
          <a:lstStyle>
            <a:lvl1pPr marL="189025" indent="-189025">
              <a:lnSpc>
                <a:spcPts val="1200"/>
              </a:lnSpc>
              <a:spcAft>
                <a:spcPts val="675"/>
              </a:spcAft>
              <a:buClr>
                <a:schemeClr val="accent1"/>
              </a:buClr>
              <a:buFont typeface="+mj-lt"/>
              <a:buAutoNum type="romanUcPeriod"/>
              <a:tabLst>
                <a:tab pos="2160288" algn="l"/>
              </a:tabLst>
              <a:defRPr sz="1050" b="1" i="0" cap="all" baseline="0">
                <a:solidFill>
                  <a:schemeClr val="accent1"/>
                </a:solidFill>
                <a:latin typeface="Calibri" panose="020F0502020204030204" pitchFamily="34" charset="0"/>
              </a:defRPr>
            </a:lvl1pPr>
            <a:lvl2pPr marL="189025" indent="-189025" defTabSz="189025">
              <a:lnSpc>
                <a:spcPts val="1200"/>
              </a:lnSpc>
              <a:spcBef>
                <a:spcPts val="375"/>
              </a:spcBef>
              <a:buFont typeface="+mj-lt"/>
              <a:buAutoNum type="arabicPeriod"/>
              <a:tabLst>
                <a:tab pos="2160288" algn="l"/>
              </a:tabLst>
              <a:defRPr sz="1050" b="0" i="0" baseline="0">
                <a:latin typeface="Calibri" panose="020F0502020204030204" pitchFamily="34" charset="0"/>
              </a:defRPr>
            </a:lvl2pPr>
            <a:lvl3pPr marL="297040" indent="-108014" defTabSz="270036">
              <a:lnSpc>
                <a:spcPts val="1200"/>
              </a:lnSpc>
              <a:spcBef>
                <a:spcPts val="0"/>
              </a:spcBef>
              <a:buFont typeface="Calibri Light" panose="020F0302020204030204" pitchFamily="34" charset="0"/>
              <a:buChar char="›"/>
              <a:tabLst>
                <a:tab pos="2160288" algn="l"/>
              </a:tabLst>
              <a:defRPr sz="1050" baseline="0">
                <a:latin typeface="+mj-lt"/>
              </a:defRPr>
            </a:lvl3pPr>
            <a:lvl4pPr marL="297040" indent="-108014">
              <a:lnSpc>
                <a:spcPts val="1200"/>
              </a:lnSpc>
              <a:spcBef>
                <a:spcPts val="0"/>
              </a:spcBef>
              <a:tabLst>
                <a:tab pos="2160288" algn="l"/>
              </a:tabLst>
              <a:defRPr sz="1050" baseline="0">
                <a:latin typeface="+mj-lt"/>
              </a:defRPr>
            </a:lvl4pPr>
            <a:lvl5pPr marL="297040" indent="-108014">
              <a:lnSpc>
                <a:spcPts val="1200"/>
              </a:lnSpc>
              <a:spcBef>
                <a:spcPts val="0"/>
              </a:spcBef>
              <a:buFont typeface="Calibri" panose="020F0502020204030204" pitchFamily="34" charset="0"/>
              <a:buChar char="›"/>
              <a:tabLst>
                <a:tab pos="2160288" algn="l"/>
              </a:tabLst>
              <a:defRPr>
                <a:latin typeface="+mj-lt"/>
              </a:defRPr>
            </a:lvl5pPr>
          </a:lstStyle>
          <a:p>
            <a:pPr lvl="0"/>
            <a:r>
              <a:rPr lang="de-DE" dirty="0"/>
              <a:t>Textmasterformat </a:t>
            </a:r>
            <a:br>
              <a:rPr lang="de-DE" dirty="0"/>
            </a:br>
            <a:r>
              <a:rPr lang="de-DE" dirty="0"/>
              <a:t>bearbeiten</a:t>
            </a:r>
          </a:p>
          <a:p>
            <a:pPr lvl="1"/>
            <a:r>
              <a:rPr lang="de-DE" dirty="0"/>
              <a:t>Zweite Ebene	01</a:t>
            </a:r>
          </a:p>
          <a:p>
            <a:pPr lvl="2"/>
            <a:r>
              <a:rPr lang="de-DE" dirty="0"/>
              <a:t>Dritte Ebene	01</a:t>
            </a:r>
          </a:p>
          <a:p>
            <a:pPr lvl="3"/>
            <a:r>
              <a:rPr lang="de-DE" dirty="0"/>
              <a:t>Vierte Ebene	01</a:t>
            </a:r>
          </a:p>
          <a:p>
            <a:pPr lvl="4"/>
            <a:r>
              <a:rPr lang="de-DE" dirty="0"/>
              <a:t>Fünfte Ebene</a:t>
            </a:r>
          </a:p>
        </p:txBody>
      </p:sp>
      <p:pic>
        <p:nvPicPr>
          <p:cNvPr id="13" name="Grafik 12"/>
          <p:cNvPicPr>
            <a:picLocks noChangeAspect="1"/>
          </p:cNvPicPr>
          <p:nvPr userDrawn="1"/>
        </p:nvPicPr>
        <p:blipFill rotWithShape="1">
          <a:blip r:embed="rId2">
            <a:extLst>
              <a:ext uri="{28A0092B-C50C-407E-A947-70E740481C1C}">
                <a14:useLocalDpi xmlns:a14="http://schemas.microsoft.com/office/drawing/2010/main" val="0"/>
              </a:ext>
            </a:extLst>
          </a:blip>
          <a:srcRect l="14194" r="71089"/>
          <a:stretch/>
        </p:blipFill>
        <p:spPr>
          <a:xfrm flipH="1">
            <a:off x="-1" y="1292447"/>
            <a:ext cx="2057668" cy="729740"/>
          </a:xfrm>
          <a:prstGeom prst="rect">
            <a:avLst/>
          </a:prstGeom>
        </p:spPr>
      </p:pic>
      <p:sp>
        <p:nvSpPr>
          <p:cNvPr id="9" name="Fußzeilenplatzhalter 3"/>
          <p:cNvSpPr>
            <a:spLocks noGrp="1"/>
          </p:cNvSpPr>
          <p:nvPr>
            <p:ph type="ftr" sz="quarter" idx="3"/>
          </p:nvPr>
        </p:nvSpPr>
        <p:spPr>
          <a:xfrm>
            <a:off x="735085" y="735894"/>
            <a:ext cx="6504770" cy="193228"/>
          </a:xfrm>
          <a:prstGeom prst="rect">
            <a:avLst/>
          </a:prstGeom>
        </p:spPr>
        <p:txBody>
          <a:bodyPr vert="horz" lIns="0" tIns="0" rIns="0" bIns="0" rtlCol="0" anchor="t" anchorCtr="0"/>
          <a:lstStyle>
            <a:lvl1pPr marL="0" marR="0" indent="0" algn="l" defTabSz="685891" rtl="0" eaLnBrk="1" fontAlgn="auto" latinLnBrk="0" hangingPunct="1">
              <a:lnSpc>
                <a:spcPct val="100000"/>
              </a:lnSpc>
              <a:spcBef>
                <a:spcPts val="0"/>
              </a:spcBef>
              <a:spcAft>
                <a:spcPts val="0"/>
              </a:spcAft>
              <a:buClrTx/>
              <a:buSzTx/>
              <a:buFontTx/>
              <a:buNone/>
              <a:tabLst/>
              <a:defRPr sz="900" b="1" i="0" cap="all" baseline="0">
                <a:solidFill>
                  <a:schemeClr val="tx1">
                    <a:tint val="75000"/>
                  </a:schemeClr>
                </a:solidFill>
                <a:latin typeface="Calibri" panose="020F0502020204030204" pitchFamily="34" charset="0"/>
              </a:defRPr>
            </a:lvl1pPr>
          </a:lstStyle>
          <a:p>
            <a:r>
              <a:rPr lang="en-US">
                <a:solidFill>
                  <a:srgbClr val="000000"/>
                </a:solidFill>
              </a:rPr>
              <a:t>Title Presentation - edit "header- and footer"</a:t>
            </a:r>
            <a:endParaRPr lang="de-DE" dirty="0">
              <a:solidFill>
                <a:srgbClr val="000000"/>
              </a:solidFill>
            </a:endParaRPr>
          </a:p>
        </p:txBody>
      </p:sp>
    </p:spTree>
    <p:extLst>
      <p:ext uri="{BB962C8B-B14F-4D97-AF65-F5344CB8AC3E}">
        <p14:creationId xmlns:p14="http://schemas.microsoft.com/office/powerpoint/2010/main" val="3239323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FFAE5-E61C-4CB5-A6DF-A651F5AC760E}"/>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endParaRPr lang="es-ES"/>
          </a:p>
        </p:txBody>
      </p:sp>
      <p:sp>
        <p:nvSpPr>
          <p:cNvPr id="3" name="Untertitel 2">
            <a:extLst>
              <a:ext uri="{FF2B5EF4-FFF2-40B4-BE49-F238E27FC236}">
                <a16:creationId xmlns:a16="http://schemas.microsoft.com/office/drawing/2014/main" id="{3D0E588E-DC07-4E16-ADCF-7C1995C95A12}"/>
              </a:ext>
            </a:extLst>
          </p:cNvPr>
          <p:cNvSpPr>
            <a:spLocks noGrp="1"/>
          </p:cNvSpPr>
          <p:nvPr>
            <p:ph type="subTitle" idx="1"/>
          </p:nvPr>
        </p:nvSpPr>
        <p:spPr>
          <a:xfrm>
            <a:off x="1143000" y="3602038"/>
            <a:ext cx="6858000" cy="1655762"/>
          </a:xfrm>
        </p:spPr>
        <p:txBody>
          <a:bodyPr/>
          <a:lstStyle>
            <a:lvl1pPr marL="0" indent="0" algn="ctr">
              <a:buNone/>
              <a:defRPr sz="1800"/>
            </a:lvl1pPr>
            <a:lvl2pPr marL="342911" indent="0" algn="ctr">
              <a:buNone/>
              <a:defRPr sz="1500"/>
            </a:lvl2pPr>
            <a:lvl3pPr marL="685823" indent="0" algn="ctr">
              <a:buNone/>
              <a:defRPr sz="1350"/>
            </a:lvl3pPr>
            <a:lvl4pPr marL="1028734" indent="0" algn="ctr">
              <a:buNone/>
              <a:defRPr sz="1200"/>
            </a:lvl4pPr>
            <a:lvl5pPr marL="1371646" indent="0" algn="ctr">
              <a:buNone/>
              <a:defRPr sz="1200"/>
            </a:lvl5pPr>
            <a:lvl6pPr marL="1714557" indent="0" algn="ctr">
              <a:buNone/>
              <a:defRPr sz="1200"/>
            </a:lvl6pPr>
            <a:lvl7pPr marL="2057469" indent="0" algn="ctr">
              <a:buNone/>
              <a:defRPr sz="1200"/>
            </a:lvl7pPr>
            <a:lvl8pPr marL="2400380" indent="0" algn="ctr">
              <a:buNone/>
              <a:defRPr sz="1200"/>
            </a:lvl8pPr>
            <a:lvl9pPr marL="2743291" indent="0" algn="ctr">
              <a:buNone/>
              <a:defRPr sz="1200"/>
            </a:lvl9pPr>
          </a:lstStyle>
          <a:p>
            <a:r>
              <a:rPr lang="de-DE"/>
              <a:t>Master-Untertitelformat bearbeiten</a:t>
            </a:r>
            <a:endParaRPr lang="es-ES"/>
          </a:p>
        </p:txBody>
      </p:sp>
      <p:sp>
        <p:nvSpPr>
          <p:cNvPr id="4" name="Datumsplatzhalter 3">
            <a:extLst>
              <a:ext uri="{FF2B5EF4-FFF2-40B4-BE49-F238E27FC236}">
                <a16:creationId xmlns:a16="http://schemas.microsoft.com/office/drawing/2014/main" id="{7D30C611-8868-4DE0-B2B5-3312A1452B26}"/>
              </a:ext>
            </a:extLst>
          </p:cNvPr>
          <p:cNvSpPr>
            <a:spLocks noGrp="1"/>
          </p:cNvSpPr>
          <p:nvPr>
            <p:ph type="dt" sz="half" idx="10"/>
          </p:nvPr>
        </p:nvSpPr>
        <p:spPr/>
        <p:txBody>
          <a:bodyPr/>
          <a:lstStyle/>
          <a:p>
            <a:pPr defTabSz="685891"/>
            <a:fld id="{7616CC1A-F514-42AD-8318-B283F28C798C}" type="datetimeFigureOut">
              <a:rPr lang="es-ES" smtClean="0">
                <a:solidFill>
                  <a:prstClr val="black">
                    <a:tint val="75000"/>
                  </a:prstClr>
                </a:solidFill>
              </a:rPr>
              <a:pPr defTabSz="685891"/>
              <a:t>03/03/2021</a:t>
            </a:fld>
            <a:endParaRPr lang="es-ES">
              <a:solidFill>
                <a:prstClr val="black">
                  <a:tint val="75000"/>
                </a:prstClr>
              </a:solidFill>
            </a:endParaRPr>
          </a:p>
        </p:txBody>
      </p:sp>
      <p:sp>
        <p:nvSpPr>
          <p:cNvPr id="5" name="Fußzeilenplatzhalter 4">
            <a:extLst>
              <a:ext uri="{FF2B5EF4-FFF2-40B4-BE49-F238E27FC236}">
                <a16:creationId xmlns:a16="http://schemas.microsoft.com/office/drawing/2014/main" id="{8145AF52-7726-41E1-8064-E59D09019FF1}"/>
              </a:ext>
            </a:extLst>
          </p:cNvPr>
          <p:cNvSpPr>
            <a:spLocks noGrp="1"/>
          </p:cNvSpPr>
          <p:nvPr>
            <p:ph type="ftr" sz="quarter" idx="11"/>
          </p:nvPr>
        </p:nvSpPr>
        <p:spPr/>
        <p:txBody>
          <a:bodyPr/>
          <a:lstStyle/>
          <a:p>
            <a:pPr defTabSz="685891"/>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B6C599C1-BE4B-4356-B2A4-5AD997BDAE83}"/>
              </a:ext>
            </a:extLst>
          </p:cNvPr>
          <p:cNvSpPr>
            <a:spLocks noGrp="1"/>
          </p:cNvSpPr>
          <p:nvPr>
            <p:ph type="sldNum" sz="quarter" idx="12"/>
          </p:nvPr>
        </p:nvSpPr>
        <p:spPr/>
        <p:txBody>
          <a:bodyPr/>
          <a:lstStyle/>
          <a:p>
            <a:pPr defTabSz="685891"/>
            <a:fld id="{610207BF-9610-4DCA-A632-B81271577532}" type="slidenum">
              <a:rPr lang="de-DE" smtClean="0">
                <a:solidFill>
                  <a:prstClr val="black">
                    <a:tint val="75000"/>
                  </a:prstClr>
                </a:solidFill>
              </a:rPr>
              <a:pPr defTabSz="685891"/>
              <a:t>‹N›</a:t>
            </a:fld>
            <a:endParaRPr lang="de-DE" dirty="0">
              <a:solidFill>
                <a:prstClr val="black">
                  <a:tint val="75000"/>
                </a:prstClr>
              </a:solidFill>
            </a:endParaRPr>
          </a:p>
        </p:txBody>
      </p:sp>
    </p:spTree>
    <p:extLst>
      <p:ext uri="{BB962C8B-B14F-4D97-AF65-F5344CB8AC3E}">
        <p14:creationId xmlns:p14="http://schemas.microsoft.com/office/powerpoint/2010/main" val="3224124388"/>
      </p:ext>
    </p:extLst>
  </p:cSld>
  <p:clrMapOvr>
    <a:masterClrMapping/>
  </p:clrMapOvr>
  <p:hf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6CC1A-F514-42AD-8318-B283F28C798C}" type="datetimeFigureOut">
              <a:rPr lang="es-ES" smtClean="0"/>
              <a:t>03/03/2021</a:t>
            </a:fld>
            <a:endParaRPr lang="es-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srgbClr val="000000"/>
                </a:solidFill>
              </a:rPr>
              <a:t>Title Presentation - edit "header- and footer"</a:t>
            </a:r>
            <a:endParaRPr lang="de-DE" dirty="0">
              <a:solidFill>
                <a:srgbClr val="000000"/>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207BF-9610-4DCA-A632-B81271577532}" type="slidenum">
              <a:rPr lang="de-DE" smtClean="0"/>
              <a:pPr/>
              <a:t>‹N›</a:t>
            </a:fld>
            <a:endParaRPr lang="de-DE" dirty="0"/>
          </a:p>
        </p:txBody>
      </p:sp>
      <p:pic>
        <p:nvPicPr>
          <p:cNvPr id="16" name="Immagine 15">
            <a:extLst>
              <a:ext uri="{FF2B5EF4-FFF2-40B4-BE49-F238E27FC236}">
                <a16:creationId xmlns:a16="http://schemas.microsoft.com/office/drawing/2014/main" id="{278A23AC-FD21-4CA1-8C9E-9ADC979A389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1824" y="230190"/>
            <a:ext cx="960286" cy="720000"/>
          </a:xfrm>
          <a:prstGeom prst="rect">
            <a:avLst/>
          </a:prstGeom>
        </p:spPr>
      </p:pic>
      <p:pic>
        <p:nvPicPr>
          <p:cNvPr id="17" name="Immagine 16">
            <a:extLst>
              <a:ext uri="{FF2B5EF4-FFF2-40B4-BE49-F238E27FC236}">
                <a16:creationId xmlns:a16="http://schemas.microsoft.com/office/drawing/2014/main" id="{2838BB96-5D9D-4DA6-9132-A3EF525C4399}"/>
              </a:ext>
            </a:extLst>
          </p:cNvPr>
          <p:cNvPicPr>
            <a:picLocks noChangeAspect="1"/>
          </p:cNvPicPr>
          <p:nvPr userDrawn="1"/>
        </p:nvPicPr>
        <p:blipFill>
          <a:blip r:embed="rId5"/>
          <a:stretch>
            <a:fillRect/>
          </a:stretch>
        </p:blipFill>
        <p:spPr>
          <a:xfrm>
            <a:off x="655319" y="230190"/>
            <a:ext cx="2448617" cy="540000"/>
          </a:xfrm>
          <a:prstGeom prst="rect">
            <a:avLst/>
          </a:prstGeom>
        </p:spPr>
      </p:pic>
    </p:spTree>
    <p:extLst>
      <p:ext uri="{BB962C8B-B14F-4D97-AF65-F5344CB8AC3E}">
        <p14:creationId xmlns:p14="http://schemas.microsoft.com/office/powerpoint/2010/main" val="2633033227"/>
      </p:ext>
    </p:extLst>
  </p:cSld>
  <p:clrMap bg1="lt1" tx1="dk1" bg2="lt2" tx2="dk2" accent1="accent1" accent2="accent2" accent3="accent3" accent4="accent4" accent5="accent5" accent6="accent6" hlink="hlink" folHlink="folHlink"/>
  <p:sldLayoutIdLst>
    <p:sldLayoutId id="2147483743" r:id="rId1"/>
    <p:sldLayoutId id="2147483755"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D2DC8D2-BFD3-4394-94DC-9CD8C52B4EFF}"/>
              </a:ext>
            </a:extLst>
          </p:cNvPr>
          <p:cNvSpPr>
            <a:spLocks noGrp="1"/>
          </p:cNvSpPr>
          <p:nvPr>
            <p:ph type="title"/>
          </p:nvPr>
        </p:nvSpPr>
        <p:spPr>
          <a:xfrm>
            <a:off x="628650" y="1073149"/>
            <a:ext cx="7886700" cy="1325563"/>
          </a:xfrm>
          <a:prstGeom prst="rect">
            <a:avLst/>
          </a:prstGeom>
        </p:spPr>
        <p:txBody>
          <a:bodyPr vert="horz" lIns="91440" tIns="45720" rIns="91440" bIns="45720" rtlCol="0" anchor="ctr">
            <a:normAutofit/>
          </a:bodyPr>
          <a:lstStyle/>
          <a:p>
            <a:r>
              <a:rPr lang="de-DE"/>
              <a:t>Mastertitelformat bearbeiten</a:t>
            </a:r>
            <a:endParaRPr lang="es-ES"/>
          </a:p>
        </p:txBody>
      </p:sp>
      <p:sp>
        <p:nvSpPr>
          <p:cNvPr id="3" name="Textplatzhalter 2">
            <a:extLst>
              <a:ext uri="{FF2B5EF4-FFF2-40B4-BE49-F238E27FC236}">
                <a16:creationId xmlns:a16="http://schemas.microsoft.com/office/drawing/2014/main" id="{7FFCF2E6-690D-45D8-9C01-879B110BCD6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s-ES"/>
          </a:p>
        </p:txBody>
      </p:sp>
      <p:sp>
        <p:nvSpPr>
          <p:cNvPr id="4" name="Datumsplatzhalter 3">
            <a:extLst>
              <a:ext uri="{FF2B5EF4-FFF2-40B4-BE49-F238E27FC236}">
                <a16:creationId xmlns:a16="http://schemas.microsoft.com/office/drawing/2014/main" id="{883792A0-B2D3-475A-93FE-D28F1C715D30}"/>
              </a:ext>
            </a:extLst>
          </p:cNvPr>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91"/>
            <a:fld id="{7616CC1A-F514-42AD-8318-B283F28C798C}" type="datetimeFigureOut">
              <a:rPr lang="es-ES" smtClean="0">
                <a:solidFill>
                  <a:prstClr val="black">
                    <a:tint val="75000"/>
                  </a:prstClr>
                </a:solidFill>
              </a:rPr>
              <a:pPr defTabSz="685891"/>
              <a:t>03/03/2021</a:t>
            </a:fld>
            <a:endParaRPr lang="es-ES">
              <a:solidFill>
                <a:prstClr val="black">
                  <a:tint val="75000"/>
                </a:prstClr>
              </a:solidFill>
            </a:endParaRPr>
          </a:p>
        </p:txBody>
      </p:sp>
      <p:sp>
        <p:nvSpPr>
          <p:cNvPr id="5" name="Fußzeilenplatzhalter 4">
            <a:extLst>
              <a:ext uri="{FF2B5EF4-FFF2-40B4-BE49-F238E27FC236}">
                <a16:creationId xmlns:a16="http://schemas.microsoft.com/office/drawing/2014/main" id="{06EE8FA4-318F-41F2-A5C6-93EF2DF02C5D}"/>
              </a:ext>
            </a:extLst>
          </p:cNvPr>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91"/>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8C659DE5-92BF-4E69-8619-DDBBF2DD841C}"/>
              </a:ext>
            </a:extLst>
          </p:cNvPr>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91"/>
            <a:fld id="{610207BF-9610-4DCA-A632-B81271577532}" type="slidenum">
              <a:rPr lang="de-DE" smtClean="0">
                <a:solidFill>
                  <a:prstClr val="black">
                    <a:tint val="75000"/>
                  </a:prstClr>
                </a:solidFill>
              </a:rPr>
              <a:pPr defTabSz="685891"/>
              <a:t>‹N›</a:t>
            </a:fld>
            <a:endParaRPr lang="de-DE" dirty="0">
              <a:solidFill>
                <a:prstClr val="black">
                  <a:tint val="75000"/>
                </a:prstClr>
              </a:solidFill>
            </a:endParaRPr>
          </a:p>
        </p:txBody>
      </p:sp>
      <p:pic>
        <p:nvPicPr>
          <p:cNvPr id="8" name="Imagen 1" descr="Imagen que contiene firmar, alimentos, dibujo&#10;&#10;Descripción generada automáticamente">
            <a:extLst>
              <a:ext uri="{FF2B5EF4-FFF2-40B4-BE49-F238E27FC236}">
                <a16:creationId xmlns:a16="http://schemas.microsoft.com/office/drawing/2014/main" id="{185B5937-81CF-4A1D-8D0F-82D4B77B6A90}"/>
              </a:ext>
            </a:extLst>
          </p:cNvPr>
          <p:cNvPicPr preferRelativeResize="0">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463" y="240306"/>
            <a:ext cx="904711" cy="622891"/>
          </a:xfrm>
          <a:prstGeom prst="rect">
            <a:avLst/>
          </a:prstGeom>
        </p:spPr>
      </p:pic>
      <p:pic>
        <p:nvPicPr>
          <p:cNvPr id="13" name="Picture 15">
            <a:extLst>
              <a:ext uri="{FF2B5EF4-FFF2-40B4-BE49-F238E27FC236}">
                <a16:creationId xmlns:a16="http://schemas.microsoft.com/office/drawing/2014/main" id="{CF25EBCB-611F-4FB7-B5C4-D9C7381AE872}"/>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24202" y="332570"/>
            <a:ext cx="1383428" cy="358775"/>
          </a:xfrm>
          <a:prstGeom prst="rect">
            <a:avLst/>
          </a:prstGeom>
          <a:noFill/>
          <a:ln>
            <a:noFill/>
          </a:ln>
        </p:spPr>
      </p:pic>
      <p:pic>
        <p:nvPicPr>
          <p:cNvPr id="9" name="Grafik 12">
            <a:extLst>
              <a:ext uri="{FF2B5EF4-FFF2-40B4-BE49-F238E27FC236}">
                <a16:creationId xmlns:a16="http://schemas.microsoft.com/office/drawing/2014/main" id="{193A9C1E-8B57-4657-832B-C1A44714E6C6}"/>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14194" r="71089"/>
          <a:stretch/>
        </p:blipFill>
        <p:spPr>
          <a:xfrm flipH="1">
            <a:off x="251400" y="827000"/>
            <a:ext cx="2743200" cy="729740"/>
          </a:xfrm>
          <a:prstGeom prst="rect">
            <a:avLst/>
          </a:prstGeom>
        </p:spPr>
      </p:pic>
    </p:spTree>
    <p:extLst>
      <p:ext uri="{BB962C8B-B14F-4D97-AF65-F5344CB8AC3E}">
        <p14:creationId xmlns:p14="http://schemas.microsoft.com/office/powerpoint/2010/main" val="855234492"/>
      </p:ext>
    </p:extLst>
  </p:cSld>
  <p:clrMap bg1="lt1" tx1="dk1" bg2="lt2" tx2="dk2" accent1="accent1" accent2="accent2" accent3="accent3" accent4="accent4" accent5="accent5" accent6="accent6" hlink="hlink" folHlink="folHlink"/>
  <p:sldLayoutIdLst>
    <p:sldLayoutId id="2147483787" r:id="rId1"/>
  </p:sldLayoutIdLst>
  <p:hf hdr="0" dt="0"/>
  <p:txStyles>
    <p:titleStyle>
      <a:lvl1pPr algn="l" defTabSz="68582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6" indent="-171456" algn="l" defTabSz="68582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67" indent="-171456" algn="l" defTabSz="68582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79" indent="-171456" algn="l" defTabSz="68582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90"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01"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013"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24"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836"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747"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ES"/>
      </a:defPPr>
      <a:lvl1pPr marL="0" algn="l" defTabSz="685823" rtl="0" eaLnBrk="1" latinLnBrk="0" hangingPunct="1">
        <a:defRPr sz="1350" kern="1200">
          <a:solidFill>
            <a:schemeClr val="tx1"/>
          </a:solidFill>
          <a:latin typeface="+mn-lt"/>
          <a:ea typeface="+mn-ea"/>
          <a:cs typeface="+mn-cs"/>
        </a:defRPr>
      </a:lvl1pPr>
      <a:lvl2pPr marL="342911" algn="l" defTabSz="685823" rtl="0" eaLnBrk="1" latinLnBrk="0" hangingPunct="1">
        <a:defRPr sz="1350" kern="1200">
          <a:solidFill>
            <a:schemeClr val="tx1"/>
          </a:solidFill>
          <a:latin typeface="+mn-lt"/>
          <a:ea typeface="+mn-ea"/>
          <a:cs typeface="+mn-cs"/>
        </a:defRPr>
      </a:lvl2pPr>
      <a:lvl3pPr marL="685823" algn="l" defTabSz="685823" rtl="0" eaLnBrk="1" latinLnBrk="0" hangingPunct="1">
        <a:defRPr sz="1350" kern="1200">
          <a:solidFill>
            <a:schemeClr val="tx1"/>
          </a:solidFill>
          <a:latin typeface="+mn-lt"/>
          <a:ea typeface="+mn-ea"/>
          <a:cs typeface="+mn-cs"/>
        </a:defRPr>
      </a:lvl3pPr>
      <a:lvl4pPr marL="1028734" algn="l" defTabSz="685823" rtl="0" eaLnBrk="1" latinLnBrk="0" hangingPunct="1">
        <a:defRPr sz="1350" kern="1200">
          <a:solidFill>
            <a:schemeClr val="tx1"/>
          </a:solidFill>
          <a:latin typeface="+mn-lt"/>
          <a:ea typeface="+mn-ea"/>
          <a:cs typeface="+mn-cs"/>
        </a:defRPr>
      </a:lvl4pPr>
      <a:lvl5pPr marL="1371646" algn="l" defTabSz="685823" rtl="0" eaLnBrk="1" latinLnBrk="0" hangingPunct="1">
        <a:defRPr sz="1350" kern="1200">
          <a:solidFill>
            <a:schemeClr val="tx1"/>
          </a:solidFill>
          <a:latin typeface="+mn-lt"/>
          <a:ea typeface="+mn-ea"/>
          <a:cs typeface="+mn-cs"/>
        </a:defRPr>
      </a:lvl5pPr>
      <a:lvl6pPr marL="1714557" algn="l" defTabSz="685823" rtl="0" eaLnBrk="1" latinLnBrk="0" hangingPunct="1">
        <a:defRPr sz="1350" kern="1200">
          <a:solidFill>
            <a:schemeClr val="tx1"/>
          </a:solidFill>
          <a:latin typeface="+mn-lt"/>
          <a:ea typeface="+mn-ea"/>
          <a:cs typeface="+mn-cs"/>
        </a:defRPr>
      </a:lvl6pPr>
      <a:lvl7pPr marL="2057469" algn="l" defTabSz="685823" rtl="0" eaLnBrk="1" latinLnBrk="0" hangingPunct="1">
        <a:defRPr sz="1350" kern="1200">
          <a:solidFill>
            <a:schemeClr val="tx1"/>
          </a:solidFill>
          <a:latin typeface="+mn-lt"/>
          <a:ea typeface="+mn-ea"/>
          <a:cs typeface="+mn-cs"/>
        </a:defRPr>
      </a:lvl7pPr>
      <a:lvl8pPr marL="2400380" algn="l" defTabSz="685823" rtl="0" eaLnBrk="1" latinLnBrk="0" hangingPunct="1">
        <a:defRPr sz="1350" kern="1200">
          <a:solidFill>
            <a:schemeClr val="tx1"/>
          </a:solidFill>
          <a:latin typeface="+mn-lt"/>
          <a:ea typeface="+mn-ea"/>
          <a:cs typeface="+mn-cs"/>
        </a:defRPr>
      </a:lvl8pPr>
      <a:lvl9pPr marL="2743291" algn="l" defTabSz="68582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timeshighereducation.com/world-university-rankings/2021/world-ranking%23!/page/0/length/25/sort_by/rank/sort_order/asc/cols/stats"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eua.eu/downloads/publications/eua%20international%20partnerships%20survey.pdf"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A8B8209-0C2F-4949-AF25-BF511B77A39A}"/>
              </a:ext>
            </a:extLst>
          </p:cNvPr>
          <p:cNvSpPr>
            <a:spLocks noGrp="1"/>
          </p:cNvSpPr>
          <p:nvPr>
            <p:ph type="ctrTitle"/>
          </p:nvPr>
        </p:nvSpPr>
        <p:spPr>
          <a:xfrm>
            <a:off x="3275820" y="1240066"/>
            <a:ext cx="5544770" cy="2188934"/>
          </a:xfrm>
        </p:spPr>
        <p:txBody>
          <a:bodyPr wrap="square" lIns="36000" tIns="36000" rIns="36000" bIns="36000" anchor="t" anchorCtr="1">
            <a:noAutofit/>
          </a:bodyPr>
          <a:lstStyle/>
          <a:p>
            <a:pPr>
              <a:lnSpc>
                <a:spcPct val="100000"/>
              </a:lnSpc>
              <a:spcBef>
                <a:spcPts val="0"/>
              </a:spcBef>
            </a:pPr>
            <a:r>
              <a:rPr lang="en-US" sz="4000" b="1" dirty="0"/>
              <a:t>Benchmarking on</a:t>
            </a:r>
            <a:br>
              <a:rPr lang="en-US" sz="4000" b="1" dirty="0"/>
            </a:br>
            <a:r>
              <a:rPr lang="en-US" sz="4000" b="1" dirty="0"/>
              <a:t> Internationalization in some EU Universities</a:t>
            </a:r>
            <a:br>
              <a:rPr lang="it-IT" dirty="0"/>
            </a:br>
            <a:endParaRPr lang="en-GB" sz="3600" i="1" dirty="0">
              <a:effectLst>
                <a:outerShdw blurRad="38100" dist="38100" dir="2700000" algn="tl">
                  <a:srgbClr val="000000">
                    <a:alpha val="43137"/>
                  </a:srgbClr>
                </a:outerShdw>
              </a:effectLst>
              <a:latin typeface="+mn-lt"/>
            </a:endParaRPr>
          </a:p>
        </p:txBody>
      </p:sp>
      <p:sp>
        <p:nvSpPr>
          <p:cNvPr id="5" name="Untertitel 4"/>
          <p:cNvSpPr>
            <a:spLocks noGrp="1"/>
          </p:cNvSpPr>
          <p:nvPr>
            <p:ph type="subTitle" idx="1"/>
          </p:nvPr>
        </p:nvSpPr>
        <p:spPr>
          <a:xfrm>
            <a:off x="3275821" y="3606302"/>
            <a:ext cx="5544769" cy="1334908"/>
          </a:xfrm>
        </p:spPr>
        <p:txBody>
          <a:bodyPr lIns="36000" tIns="0" rIns="36000" bIns="36000" anchor="t" anchorCtr="0">
            <a:noAutofit/>
          </a:bodyPr>
          <a:lstStyle/>
          <a:p>
            <a:pPr>
              <a:lnSpc>
                <a:spcPct val="100000"/>
              </a:lnSpc>
            </a:pPr>
            <a:r>
              <a:rPr lang="en-GB" sz="3200" b="1" dirty="0">
                <a:latin typeface="+mj-lt"/>
              </a:rPr>
              <a:t>«MERGE» </a:t>
            </a:r>
            <a:r>
              <a:rPr lang="en-GB" sz="2600" b="1" dirty="0">
                <a:latin typeface="+mj-lt"/>
              </a:rPr>
              <a:t>ERASMUS+ CBHE PROJECT</a:t>
            </a:r>
          </a:p>
          <a:p>
            <a:pPr>
              <a:lnSpc>
                <a:spcPct val="100000"/>
              </a:lnSpc>
            </a:pPr>
            <a:r>
              <a:rPr lang="en-GB" sz="2600" b="1" cap="small" dirty="0">
                <a:latin typeface="+mj-lt"/>
              </a:rPr>
              <a:t>1</a:t>
            </a:r>
            <a:r>
              <a:rPr lang="en-GB" sz="2600" b="1" cap="small" baseline="30000" dirty="0">
                <a:latin typeface="+mj-lt"/>
              </a:rPr>
              <a:t>st</a:t>
            </a:r>
            <a:r>
              <a:rPr lang="en-GB" sz="2600" b="1" cap="small" dirty="0">
                <a:latin typeface="+mj-lt"/>
              </a:rPr>
              <a:t> Training Event in the Framework of W.P. 2 «Human Capacity Building» </a:t>
            </a:r>
          </a:p>
        </p:txBody>
      </p:sp>
      <p:pic>
        <p:nvPicPr>
          <p:cNvPr id="10" name="Bildplatzhalter 9"/>
          <p:cNvPicPr>
            <a:picLocks noGrp="1" noChangeAspect="1"/>
          </p:cNvPicPr>
          <p:nvPr>
            <p:ph type="pic" sz="quarter" idx="4294967295"/>
          </p:nvPr>
        </p:nvPicPr>
        <p:blipFill rotWithShape="1">
          <a:blip r:embed="rId3">
            <a:extLst>
              <a:ext uri="{28A0092B-C50C-407E-A947-70E740481C1C}">
                <a14:useLocalDpi xmlns:a14="http://schemas.microsoft.com/office/drawing/2010/main" val="0"/>
              </a:ext>
            </a:extLst>
          </a:blip>
          <a:srcRect l="53718" r="73"/>
          <a:stretch/>
        </p:blipFill>
        <p:spPr>
          <a:xfrm>
            <a:off x="9" y="1233320"/>
            <a:ext cx="3131791" cy="3702249"/>
          </a:xfrm>
        </p:spPr>
      </p:pic>
      <p:sp>
        <p:nvSpPr>
          <p:cNvPr id="9" name="Textfeld 8"/>
          <p:cNvSpPr txBox="1">
            <a:spLocks noChangeAspect="1"/>
          </p:cNvSpPr>
          <p:nvPr/>
        </p:nvSpPr>
        <p:spPr>
          <a:xfrm>
            <a:off x="251400" y="6021360"/>
            <a:ext cx="7273010" cy="530242"/>
          </a:xfrm>
          <a:prstGeom prst="rect">
            <a:avLst/>
          </a:prstGeom>
          <a:solidFill>
            <a:schemeClr val="bg1"/>
          </a:solidFill>
        </p:spPr>
        <p:txBody>
          <a:bodyPr wrap="square" lIns="36000" tIns="36000" rIns="36000" bIns="36000" rtlCol="0" anchor="t" anchorCtr="0">
            <a:noAutofit/>
          </a:bodyPr>
          <a:lstStyle/>
          <a:p>
            <a:pPr>
              <a:lnSpc>
                <a:spcPct val="100000"/>
              </a:lnSpc>
            </a:pPr>
            <a:r>
              <a:rPr lang="en-GB" sz="2000" b="1" dirty="0">
                <a:latin typeface="+mj-lt"/>
              </a:rPr>
              <a:t>Prof. Andrea </a:t>
            </a:r>
            <a:r>
              <a:rPr lang="en-GB" sz="2000" b="1" dirty="0" err="1">
                <a:latin typeface="+mj-lt"/>
              </a:rPr>
              <a:t>Mignone</a:t>
            </a:r>
            <a:r>
              <a:rPr lang="en-GB" sz="2000" b="1" dirty="0">
                <a:latin typeface="+mj-lt"/>
              </a:rPr>
              <a:t> - </a:t>
            </a:r>
            <a:r>
              <a:rPr lang="en-GB" sz="2000" b="1" dirty="0" err="1">
                <a:latin typeface="+mj-lt"/>
              </a:rPr>
              <a:t>Dr.</a:t>
            </a:r>
            <a:r>
              <a:rPr lang="en-GB" sz="2000" b="1" dirty="0">
                <a:latin typeface="+mj-lt"/>
              </a:rPr>
              <a:t> Monica Penco University of </a:t>
            </a:r>
            <a:r>
              <a:rPr lang="en-GB" sz="2000" b="1" dirty="0" err="1">
                <a:latin typeface="+mj-lt"/>
              </a:rPr>
              <a:t>Genova</a:t>
            </a:r>
            <a:r>
              <a:rPr lang="en-GB" sz="2000" b="1" dirty="0">
                <a:latin typeface="+mj-lt"/>
              </a:rPr>
              <a:t>, </a:t>
            </a:r>
          </a:p>
        </p:txBody>
      </p:sp>
    </p:spTree>
    <p:extLst>
      <p:ext uri="{BB962C8B-B14F-4D97-AF65-F5344CB8AC3E}">
        <p14:creationId xmlns:p14="http://schemas.microsoft.com/office/powerpoint/2010/main" val="373199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9081C3-D036-8B47-986E-68E62DACB0C0}"/>
              </a:ext>
            </a:extLst>
          </p:cNvPr>
          <p:cNvSpPr>
            <a:spLocks noGrp="1"/>
          </p:cNvSpPr>
          <p:nvPr>
            <p:ph type="ctrTitle"/>
          </p:nvPr>
        </p:nvSpPr>
        <p:spPr>
          <a:xfrm>
            <a:off x="1143000" y="332570"/>
            <a:ext cx="6858000" cy="1584219"/>
          </a:xfrm>
        </p:spPr>
        <p:txBody>
          <a:bodyPr>
            <a:noAutofit/>
          </a:bodyPr>
          <a:lstStyle/>
          <a:p>
            <a:r>
              <a:rPr lang="en-US" sz="2400" b="1" dirty="0"/>
              <a:t>European visions of International </a:t>
            </a:r>
            <a:br>
              <a:rPr lang="en-US" sz="2400" b="1" dirty="0"/>
            </a:br>
            <a:r>
              <a:rPr lang="en-US" sz="2400" b="1" dirty="0"/>
              <a:t>Universities’ cooperation</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7A32797C-E79E-DB4E-904F-CEF6CEE7D319}"/>
              </a:ext>
            </a:extLst>
          </p:cNvPr>
          <p:cNvSpPr>
            <a:spLocks noGrp="1"/>
          </p:cNvSpPr>
          <p:nvPr>
            <p:ph type="subTitle" idx="1"/>
          </p:nvPr>
        </p:nvSpPr>
        <p:spPr>
          <a:xfrm>
            <a:off x="1143000" y="1916790"/>
            <a:ext cx="6858000" cy="4176580"/>
          </a:xfrm>
        </p:spPr>
        <p:txBody>
          <a:bodyPr>
            <a:normAutofit fontScale="92500" lnSpcReduction="20000"/>
          </a:bodyPr>
          <a:lstStyle/>
          <a:p>
            <a:r>
              <a:rPr lang="en-US" b="1" dirty="0"/>
              <a:t> </a:t>
            </a:r>
            <a:endParaRPr lang="it-IT" dirty="0"/>
          </a:p>
          <a:p>
            <a:pPr algn="just"/>
            <a:r>
              <a:rPr lang="en-US" sz="2100" dirty="0">
                <a:latin typeface="Times New Roman" panose="02020603050405020304" pitchFamily="18" charset="0"/>
                <a:cs typeface="Times New Roman" panose="02020603050405020304" pitchFamily="18" charset="0"/>
              </a:rPr>
              <a:t>The Lisbon European Council (March 2000) reaffirmed the following challenge before the European Union:</a:t>
            </a:r>
            <a:r>
              <a:rPr lang="en-US" sz="2100" b="1" dirty="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a:t>
            </a:r>
            <a:r>
              <a:rPr lang="en-US" sz="2100" i="1" dirty="0">
                <a:latin typeface="Times New Roman" panose="02020603050405020304" pitchFamily="18" charset="0"/>
                <a:cs typeface="Times New Roman" panose="02020603050405020304" pitchFamily="18" charset="0"/>
              </a:rPr>
              <a:t>to become the most competitive, sustainable and dynamic knowledge-based economic region of  the world by the year 2010</a:t>
            </a:r>
            <a:r>
              <a:rPr lang="en-US" sz="2100" dirty="0">
                <a:latin typeface="Times New Roman" panose="02020603050405020304" pitchFamily="18" charset="0"/>
                <a:cs typeface="Times New Roman" panose="02020603050405020304" pitchFamily="18" charset="0"/>
              </a:rPr>
              <a:t>”.</a:t>
            </a:r>
            <a:endParaRPr lang="it-IT"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Through the Framework </a:t>
            </a:r>
            <a:r>
              <a:rPr lang="en-US" sz="2100" dirty="0" err="1">
                <a:latin typeface="Times New Roman" panose="02020603050405020304" pitchFamily="18" charset="0"/>
                <a:cs typeface="Times New Roman" panose="02020603050405020304" pitchFamily="18" charset="0"/>
              </a:rPr>
              <a:t>Programme</a:t>
            </a:r>
            <a:r>
              <a:rPr lang="en-US" sz="2100" dirty="0">
                <a:latin typeface="Times New Roman" panose="02020603050405020304" pitchFamily="18" charset="0"/>
                <a:cs typeface="Times New Roman" panose="02020603050405020304" pitchFamily="18" charset="0"/>
              </a:rPr>
              <a:t> (2002/06 2007/2013 2014/2020 2021/27), to contribute towards the creation of a </a:t>
            </a:r>
            <a:r>
              <a:rPr lang="en-US" sz="2100" b="1" i="1" dirty="0">
                <a:latin typeface="Times New Roman" panose="02020603050405020304" pitchFamily="18" charset="0"/>
                <a:cs typeface="Times New Roman" panose="02020603050405020304" pitchFamily="18" charset="0"/>
              </a:rPr>
              <a:t>European Research Area</a:t>
            </a:r>
            <a:r>
              <a:rPr lang="en-US" sz="2100" i="1" dirty="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which is considered as </a:t>
            </a:r>
            <a:r>
              <a:rPr lang="en-US" sz="2100" i="1" dirty="0">
                <a:latin typeface="Times New Roman" panose="02020603050405020304" pitchFamily="18" charset="0"/>
                <a:cs typeface="Times New Roman" panose="02020603050405020304" pitchFamily="18" charset="0"/>
              </a:rPr>
              <a:t>“a central component of the process of developing a knowledge-based economy and society in the EU by promoting innovation, competitiveness and employment, sustainable economic growth and social cohesion</a:t>
            </a:r>
            <a:r>
              <a:rPr lang="en-US" sz="2100" dirty="0">
                <a:latin typeface="Times New Roman" panose="02020603050405020304" pitchFamily="18" charset="0"/>
                <a:cs typeface="Times New Roman" panose="02020603050405020304" pitchFamily="18" charset="0"/>
              </a:rPr>
              <a:t>”</a:t>
            </a:r>
            <a:endParaRPr lang="it-IT"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The EU´s decision to establish a </a:t>
            </a:r>
            <a:r>
              <a:rPr lang="en-US" sz="2100" b="1" dirty="0">
                <a:latin typeface="Times New Roman" panose="02020603050405020304" pitchFamily="18" charset="0"/>
                <a:cs typeface="Times New Roman" panose="02020603050405020304" pitchFamily="18" charset="0"/>
              </a:rPr>
              <a:t>European Higher Education Area</a:t>
            </a:r>
            <a:r>
              <a:rPr lang="en-US" sz="2100" dirty="0">
                <a:latin typeface="Times New Roman" panose="02020603050405020304" pitchFamily="18" charset="0"/>
                <a:cs typeface="Times New Roman" panose="02020603050405020304" pitchFamily="18" charset="0"/>
              </a:rPr>
              <a:t> by the year 2010.</a:t>
            </a:r>
            <a:endParaRPr lang="it-IT"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The </a:t>
            </a:r>
            <a:r>
              <a:rPr lang="en-US" sz="2100" b="1" dirty="0">
                <a:latin typeface="Times New Roman" panose="02020603050405020304" pitchFamily="18" charset="0"/>
                <a:cs typeface="Times New Roman" panose="02020603050405020304" pitchFamily="18" charset="0"/>
              </a:rPr>
              <a:t>Intergovernmental decision</a:t>
            </a:r>
            <a:r>
              <a:rPr lang="en-US" sz="2100" dirty="0">
                <a:latin typeface="Times New Roman" panose="02020603050405020304" pitchFamily="18" charset="0"/>
                <a:cs typeface="Times New Roman" panose="02020603050405020304" pitchFamily="18" charset="0"/>
              </a:rPr>
              <a:t> (Bologna and Prague) and the resulting Declaration to establish through the European Higher Education Area, a Higher Education system that is “</a:t>
            </a:r>
            <a:r>
              <a:rPr lang="en-US" sz="2100" b="1" dirty="0">
                <a:latin typeface="Times New Roman" panose="02020603050405020304" pitchFamily="18" charset="0"/>
                <a:cs typeface="Times New Roman" panose="02020603050405020304" pitchFamily="18" charset="0"/>
              </a:rPr>
              <a:t>Readable”, “Compatible” and “Comparable</a:t>
            </a:r>
            <a:r>
              <a:rPr lang="en-US" sz="2100" dirty="0">
                <a:latin typeface="Times New Roman" panose="02020603050405020304" pitchFamily="18" charset="0"/>
                <a:cs typeface="Times New Roman" panose="02020603050405020304" pitchFamily="18" charset="0"/>
              </a:rPr>
              <a:t>”.</a:t>
            </a:r>
            <a:endParaRPr lang="it-IT" sz="21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084042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4435F4-ADB7-9349-9B3C-1E5AE16B4507}"/>
              </a:ext>
            </a:extLst>
          </p:cNvPr>
          <p:cNvSpPr>
            <a:spLocks noGrp="1"/>
          </p:cNvSpPr>
          <p:nvPr>
            <p:ph type="ctrTitle"/>
          </p:nvPr>
        </p:nvSpPr>
        <p:spPr>
          <a:xfrm>
            <a:off x="1143000" y="908651"/>
            <a:ext cx="6858000" cy="504070"/>
          </a:xfrm>
        </p:spPr>
        <p:txBody>
          <a:bodyPr>
            <a:noAutofit/>
          </a:bodyPr>
          <a:lstStyle/>
          <a:p>
            <a:r>
              <a:rPr lang="it-IT" sz="2800" dirty="0" err="1">
                <a:latin typeface="Times New Roman" panose="02020603050405020304" pitchFamily="18" charset="0"/>
                <a:cs typeface="Times New Roman" panose="02020603050405020304" pitchFamily="18" charset="0"/>
              </a:rPr>
              <a:t>Universities</a:t>
            </a:r>
            <a:r>
              <a:rPr lang="it-IT" sz="2800" dirty="0">
                <a:latin typeface="Times New Roman" panose="02020603050405020304" pitchFamily="18" charset="0"/>
                <a:cs typeface="Times New Roman" panose="02020603050405020304" pitchFamily="18" charset="0"/>
              </a:rPr>
              <a:t> Ranking </a:t>
            </a:r>
            <a:r>
              <a:rPr lang="it-IT" sz="2800" dirty="0" err="1">
                <a:latin typeface="Times New Roman" panose="02020603050405020304" pitchFamily="18" charset="0"/>
                <a:cs typeface="Times New Roman" panose="02020603050405020304" pitchFamily="18" charset="0"/>
              </a:rPr>
              <a:t>as</a:t>
            </a:r>
            <a:r>
              <a:rPr lang="it-IT" sz="2800" dirty="0">
                <a:latin typeface="Times New Roman" panose="02020603050405020304" pitchFamily="18" charset="0"/>
                <a:cs typeface="Times New Roman" panose="02020603050405020304" pitchFamily="18" charset="0"/>
              </a:rPr>
              <a:t> </a:t>
            </a:r>
            <a:r>
              <a:rPr lang="it-IT" sz="2800" dirty="0" err="1">
                <a:latin typeface="Times New Roman" panose="02020603050405020304" pitchFamily="18" charset="0"/>
                <a:cs typeface="Times New Roman" panose="02020603050405020304" pitchFamily="18" charset="0"/>
              </a:rPr>
              <a:t>Benchmarking</a:t>
            </a: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DA1FE249-C7C2-5346-9F86-FDF0A52BDE80}"/>
              </a:ext>
            </a:extLst>
          </p:cNvPr>
          <p:cNvSpPr>
            <a:spLocks noGrp="1"/>
          </p:cNvSpPr>
          <p:nvPr>
            <p:ph type="subTitle" idx="1"/>
          </p:nvPr>
        </p:nvSpPr>
        <p:spPr>
          <a:xfrm>
            <a:off x="1143000" y="1628750"/>
            <a:ext cx="6858000" cy="4104570"/>
          </a:xfrm>
        </p:spPr>
        <p:txBody>
          <a:bodyPr>
            <a:normAutofit lnSpcReduction="10000"/>
          </a:bodyPr>
          <a:lstStyle/>
          <a:p>
            <a:pPr algn="just"/>
            <a:r>
              <a:rPr lang="en-US" sz="2000" dirty="0">
                <a:latin typeface="Times New Roman" panose="02020603050405020304" pitchFamily="18" charset="0"/>
                <a:cs typeface="Times New Roman" panose="02020603050405020304" pitchFamily="18" charset="0"/>
              </a:rPr>
              <a:t>Universities all over the world are seeking to ‘internationalize’ their ‘business’. They face a competitive environment that increasingly requires them to operate very strategically towards multiple, sometimes conflicting, goals, resulting in competition, as well as collaboration, on a global scale. An increasing number of university league tables are now published, with higher education institutions (HEIs) anxious to enter the ranks of the top 50, top 100 or top something else. Some of these league tables aim to capture the degree of ‘internationalization’ of the institutions, yet in this race for international students/staff/partners, less attention seems to have been paid to the social viability of </a:t>
            </a:r>
            <a:r>
              <a:rPr lang="en-US" sz="2000" dirty="0" err="1">
                <a:latin typeface="Times New Roman" panose="02020603050405020304" pitchFamily="18" charset="0"/>
                <a:cs typeface="Times New Roman" panose="02020603050405020304" pitchFamily="18" charset="0"/>
              </a:rPr>
              <a:t>internationalising</a:t>
            </a:r>
            <a:r>
              <a:rPr lang="en-US" sz="2000" dirty="0">
                <a:latin typeface="Times New Roman" panose="02020603050405020304" pitchFamily="18" charset="0"/>
                <a:cs typeface="Times New Roman" panose="02020603050405020304" pitchFamily="18" charset="0"/>
              </a:rPr>
              <a:t> a university’s community. We call for the inclusion of an ‘intercultural’ component, which takes into account the social complexity of truly </a:t>
            </a:r>
            <a:r>
              <a:rPr lang="en-US" sz="2000" dirty="0" err="1">
                <a:latin typeface="Times New Roman" panose="02020603050405020304" pitchFamily="18" charset="0"/>
                <a:cs typeface="Times New Roman" panose="02020603050405020304" pitchFamily="18" charset="0"/>
              </a:rPr>
              <a:t>internationalised</a:t>
            </a:r>
            <a:r>
              <a:rPr lang="en-US" sz="2000" dirty="0">
                <a:latin typeface="Times New Roman" panose="02020603050405020304" pitchFamily="18" charset="0"/>
                <a:cs typeface="Times New Roman" panose="02020603050405020304" pitchFamily="18" charset="0"/>
              </a:rPr>
              <a:t> university communities. </a:t>
            </a:r>
            <a:endParaRPr lang="it-IT" sz="2000" dirty="0">
              <a:latin typeface="Times New Roman" panose="02020603050405020304" pitchFamily="18" charset="0"/>
              <a:cs typeface="Times New Roman" panose="02020603050405020304" pitchFamily="18" charset="0"/>
            </a:endParaRPr>
          </a:p>
          <a:p>
            <a:pPr algn="just"/>
            <a:endParaRPr lang="it-IT" dirty="0"/>
          </a:p>
        </p:txBody>
      </p:sp>
    </p:spTree>
    <p:extLst>
      <p:ext uri="{BB962C8B-B14F-4D97-AF65-F5344CB8AC3E}">
        <p14:creationId xmlns:p14="http://schemas.microsoft.com/office/powerpoint/2010/main" val="3069884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E81583-A3B2-7F44-9425-A9115D782B6E}"/>
              </a:ext>
            </a:extLst>
          </p:cNvPr>
          <p:cNvSpPr>
            <a:spLocks noGrp="1"/>
          </p:cNvSpPr>
          <p:nvPr>
            <p:ph type="ctrTitle"/>
          </p:nvPr>
        </p:nvSpPr>
        <p:spPr>
          <a:xfrm>
            <a:off x="1143000" y="1122363"/>
            <a:ext cx="6858000" cy="477837"/>
          </a:xfrm>
        </p:spPr>
        <p:txBody>
          <a:bodyPr>
            <a:normAutofit/>
          </a:bodyPr>
          <a:lstStyle/>
          <a:p>
            <a:r>
              <a:rPr lang="it-IT" sz="2800" dirty="0" err="1">
                <a:latin typeface="Times New Roman" panose="02020603050405020304" pitchFamily="18" charset="0"/>
                <a:cs typeface="Times New Roman" panose="02020603050405020304" pitchFamily="18" charset="0"/>
              </a:rPr>
              <a:t>Universities</a:t>
            </a:r>
            <a:r>
              <a:rPr lang="it-IT" sz="2800" dirty="0">
                <a:latin typeface="Times New Roman" panose="02020603050405020304" pitchFamily="18" charset="0"/>
                <a:cs typeface="Times New Roman" panose="02020603050405020304" pitchFamily="18" charset="0"/>
              </a:rPr>
              <a:t> Ranking </a:t>
            </a:r>
            <a:r>
              <a:rPr lang="it-IT" sz="2800" dirty="0" err="1">
                <a:latin typeface="Times New Roman" panose="02020603050405020304" pitchFamily="18" charset="0"/>
                <a:cs typeface="Times New Roman" panose="02020603050405020304" pitchFamily="18" charset="0"/>
              </a:rPr>
              <a:t>as</a:t>
            </a:r>
            <a:r>
              <a:rPr lang="it-IT" sz="2800" dirty="0">
                <a:latin typeface="Times New Roman" panose="02020603050405020304" pitchFamily="18" charset="0"/>
                <a:cs typeface="Times New Roman" panose="02020603050405020304" pitchFamily="18" charset="0"/>
              </a:rPr>
              <a:t> </a:t>
            </a:r>
            <a:r>
              <a:rPr lang="it-IT" sz="2800" dirty="0" err="1">
                <a:latin typeface="Times New Roman" panose="02020603050405020304" pitchFamily="18" charset="0"/>
                <a:cs typeface="Times New Roman" panose="02020603050405020304" pitchFamily="18" charset="0"/>
              </a:rPr>
              <a:t>Benchmarking</a:t>
            </a: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5DC962D8-BADF-1947-9087-AAF0D8AA3A07}"/>
              </a:ext>
            </a:extLst>
          </p:cNvPr>
          <p:cNvSpPr>
            <a:spLocks noGrp="1"/>
          </p:cNvSpPr>
          <p:nvPr>
            <p:ph type="subTitle" idx="1"/>
          </p:nvPr>
        </p:nvSpPr>
        <p:spPr>
          <a:xfrm>
            <a:off x="1143000" y="1772770"/>
            <a:ext cx="6858000" cy="3485030"/>
          </a:xfrm>
        </p:spPr>
        <p:txBody>
          <a:bodyPr>
            <a:normAutofit fontScale="92500" lnSpcReduction="10000"/>
          </a:bodyPr>
          <a:lstStyle/>
          <a:p>
            <a:pPr algn="just"/>
            <a:r>
              <a:rPr lang="en-US" sz="2000" dirty="0">
                <a:latin typeface="Times New Roman" panose="02020603050405020304" pitchFamily="18" charset="0"/>
                <a:cs typeface="Times New Roman" panose="02020603050405020304" pitchFamily="18" charset="0"/>
              </a:rPr>
              <a:t>A number of organizations include internationalization in their benchmarking of worldwide universities, the most well-known of which are Times Higher Education (THE) rankings </a:t>
            </a:r>
            <a:r>
              <a:rPr lang="en-US" sz="2000" dirty="0">
                <a:latin typeface="Times New Roman" panose="02020603050405020304" pitchFamily="18" charset="0"/>
                <a:cs typeface="Times New Roman" panose="02020603050405020304" pitchFamily="18" charset="0"/>
                <a:hlinkClick r:id="rId2"/>
              </a:rPr>
              <a:t>https://www.timeshighereducation.com/world-university-rankings/2021/world-ranking#!/page/0/length/25/sort_by/rank/sort_order/asc/cols/stats</a:t>
            </a:r>
            <a:r>
              <a:rPr lang="en-US" sz="2000" dirty="0">
                <a:latin typeface="Times New Roman" panose="02020603050405020304" pitchFamily="18" charset="0"/>
                <a:cs typeface="Times New Roman" panose="02020603050405020304" pitchFamily="18" charset="0"/>
              </a:rPr>
              <a:t>, QS World ranking, ARWU of Shanghai University and U-</a:t>
            </a:r>
            <a:r>
              <a:rPr lang="en-US" sz="2000" dirty="0" err="1">
                <a:latin typeface="Times New Roman" panose="02020603050405020304" pitchFamily="18" charset="0"/>
                <a:cs typeface="Times New Roman" panose="02020603050405020304" pitchFamily="18" charset="0"/>
              </a:rPr>
              <a:t>Multirank</a:t>
            </a:r>
            <a:r>
              <a:rPr lang="en-US" sz="2000" dirty="0">
                <a:latin typeface="Times New Roman" panose="02020603050405020304" pitchFamily="18" charset="0"/>
                <a:cs typeface="Times New Roman" panose="02020603050405020304" pitchFamily="18" charset="0"/>
              </a:rPr>
              <a:t>. The parameters that these </a:t>
            </a:r>
            <a:r>
              <a:rPr lang="en-US" sz="2000" dirty="0" err="1">
                <a:latin typeface="Times New Roman" panose="02020603050405020304" pitchFamily="18" charset="0"/>
                <a:cs typeface="Times New Roman" panose="02020603050405020304" pitchFamily="18" charset="0"/>
              </a:rPr>
              <a:t>organisations</a:t>
            </a:r>
            <a:r>
              <a:rPr lang="en-US" sz="2000" dirty="0">
                <a:latin typeface="Times New Roman" panose="02020603050405020304" pitchFamily="18" charset="0"/>
                <a:cs typeface="Times New Roman" panose="02020603050405020304" pitchFamily="18" charset="0"/>
              </a:rPr>
              <a:t> use to measure </a:t>
            </a:r>
            <a:r>
              <a:rPr lang="en-US" sz="2000" dirty="0" err="1">
                <a:latin typeface="Times New Roman" panose="02020603050405020304" pitchFamily="18" charset="0"/>
                <a:cs typeface="Times New Roman" panose="02020603050405020304" pitchFamily="18" charset="0"/>
              </a:rPr>
              <a:t>internationalisation</a:t>
            </a:r>
            <a:r>
              <a:rPr lang="en-US" sz="2000" dirty="0">
                <a:latin typeface="Times New Roman" panose="02020603050405020304" pitchFamily="18" charset="0"/>
                <a:cs typeface="Times New Roman" panose="02020603050405020304" pitchFamily="18" charset="0"/>
              </a:rPr>
              <a:t> are shown in Table 1 and, as can be seen, they are all exclusively structural in nature. They focus on different countable measures, most notably national composition of students and staff as well as in the numbers engaged in international movement and research. Clearly there are significant differences between the systems in the number, range and precise definitions of the parameters used. </a:t>
            </a:r>
            <a:endParaRPr lang="it-IT" sz="2000" dirty="0">
              <a:latin typeface="Times New Roman" panose="02020603050405020304" pitchFamily="18" charset="0"/>
              <a:cs typeface="Times New Roman" panose="02020603050405020304" pitchFamily="18" charset="0"/>
            </a:endParaRPr>
          </a:p>
          <a:p>
            <a:pPr algn="just"/>
            <a:endParaRPr lang="it-IT" dirty="0"/>
          </a:p>
        </p:txBody>
      </p:sp>
    </p:spTree>
    <p:extLst>
      <p:ext uri="{BB962C8B-B14F-4D97-AF65-F5344CB8AC3E}">
        <p14:creationId xmlns:p14="http://schemas.microsoft.com/office/powerpoint/2010/main" val="1367991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C7C1E4-5112-4841-8F59-3A8C5CABF952}"/>
              </a:ext>
            </a:extLst>
          </p:cNvPr>
          <p:cNvSpPr>
            <a:spLocks noGrp="1"/>
          </p:cNvSpPr>
          <p:nvPr>
            <p:ph type="ctrTitle"/>
          </p:nvPr>
        </p:nvSpPr>
        <p:spPr>
          <a:xfrm>
            <a:off x="1143000" y="1122363"/>
            <a:ext cx="6858000" cy="362367"/>
          </a:xfrm>
        </p:spPr>
        <p:txBody>
          <a:bodyPr>
            <a:noAutofit/>
          </a:bodyPr>
          <a:lstStyle/>
          <a:p>
            <a:r>
              <a:rPr lang="it-IT" sz="2400" dirty="0" err="1">
                <a:latin typeface="Times New Roman" panose="02020603050405020304" pitchFamily="18" charset="0"/>
                <a:cs typeface="Times New Roman" panose="02020603050405020304" pitchFamily="18" charset="0"/>
              </a:rPr>
              <a:t>Table</a:t>
            </a:r>
            <a:r>
              <a:rPr lang="it-IT" sz="2400" dirty="0">
                <a:latin typeface="Times New Roman" panose="02020603050405020304" pitchFamily="18" charset="0"/>
                <a:cs typeface="Times New Roman" panose="02020603050405020304" pitchFamily="18" charset="0"/>
              </a:rPr>
              <a:t> 1 – </a:t>
            </a:r>
            <a:r>
              <a:rPr lang="it-IT" sz="2400" dirty="0" err="1">
                <a:latin typeface="Times New Roman" panose="02020603050405020304" pitchFamily="18" charset="0"/>
                <a:cs typeface="Times New Roman" panose="02020603050405020304" pitchFamily="18" charset="0"/>
              </a:rPr>
              <a:t>Parameters</a:t>
            </a:r>
            <a:r>
              <a:rPr lang="it-IT" sz="2400" dirty="0">
                <a:latin typeface="Times New Roman" panose="02020603050405020304" pitchFamily="18" charset="0"/>
                <a:cs typeface="Times New Roman" panose="02020603050405020304" pitchFamily="18" charset="0"/>
              </a:rPr>
              <a:t> for ranking </a:t>
            </a:r>
            <a:r>
              <a:rPr lang="it-IT" sz="2400" dirty="0" err="1">
                <a:latin typeface="Times New Roman" panose="02020603050405020304" pitchFamily="18" charset="0"/>
                <a:cs typeface="Times New Roman" panose="02020603050405020304" pitchFamily="18" charset="0"/>
              </a:rPr>
              <a:t>internationalization</a:t>
            </a:r>
            <a:endParaRPr lang="it-IT" sz="2400" dirty="0">
              <a:latin typeface="Times New Roman" panose="02020603050405020304" pitchFamily="18" charset="0"/>
              <a:cs typeface="Times New Roman" panose="02020603050405020304" pitchFamily="18" charset="0"/>
            </a:endParaRPr>
          </a:p>
        </p:txBody>
      </p:sp>
      <p:graphicFrame>
        <p:nvGraphicFramePr>
          <p:cNvPr id="4" name="Tabella 3">
            <a:extLst>
              <a:ext uri="{FF2B5EF4-FFF2-40B4-BE49-F238E27FC236}">
                <a16:creationId xmlns:a16="http://schemas.microsoft.com/office/drawing/2014/main" id="{8EFF81CC-0C42-0A45-90C1-A14FF89D4381}"/>
              </a:ext>
            </a:extLst>
          </p:cNvPr>
          <p:cNvGraphicFramePr>
            <a:graphicFrameLocks noGrp="1"/>
          </p:cNvGraphicFramePr>
          <p:nvPr>
            <p:extLst>
              <p:ext uri="{D42A27DB-BD31-4B8C-83A1-F6EECF244321}">
                <p14:modId xmlns:p14="http://schemas.microsoft.com/office/powerpoint/2010/main" val="2478501031"/>
              </p:ext>
            </p:extLst>
          </p:nvPr>
        </p:nvGraphicFramePr>
        <p:xfrm>
          <a:off x="971500" y="1916790"/>
          <a:ext cx="7029500" cy="4104573"/>
        </p:xfrm>
        <a:graphic>
          <a:graphicData uri="http://schemas.openxmlformats.org/drawingml/2006/table">
            <a:tbl>
              <a:tblPr firstRow="1" firstCol="1" bandRow="1">
                <a:tableStyleId>{5C22544A-7EE6-4342-B048-85BDC9FD1C3A}</a:tableStyleId>
              </a:tblPr>
              <a:tblGrid>
                <a:gridCol w="2999701">
                  <a:extLst>
                    <a:ext uri="{9D8B030D-6E8A-4147-A177-3AD203B41FA5}">
                      <a16:colId xmlns:a16="http://schemas.microsoft.com/office/drawing/2014/main" val="1307833891"/>
                    </a:ext>
                  </a:extLst>
                </a:gridCol>
                <a:gridCol w="832845">
                  <a:extLst>
                    <a:ext uri="{9D8B030D-6E8A-4147-A177-3AD203B41FA5}">
                      <a16:colId xmlns:a16="http://schemas.microsoft.com/office/drawing/2014/main" val="1163182952"/>
                    </a:ext>
                  </a:extLst>
                </a:gridCol>
                <a:gridCol w="932202">
                  <a:extLst>
                    <a:ext uri="{9D8B030D-6E8A-4147-A177-3AD203B41FA5}">
                      <a16:colId xmlns:a16="http://schemas.microsoft.com/office/drawing/2014/main" val="2917534753"/>
                    </a:ext>
                  </a:extLst>
                </a:gridCol>
                <a:gridCol w="1238308">
                  <a:extLst>
                    <a:ext uri="{9D8B030D-6E8A-4147-A177-3AD203B41FA5}">
                      <a16:colId xmlns:a16="http://schemas.microsoft.com/office/drawing/2014/main" val="2806912399"/>
                    </a:ext>
                  </a:extLst>
                </a:gridCol>
                <a:gridCol w="1026444">
                  <a:extLst>
                    <a:ext uri="{9D8B030D-6E8A-4147-A177-3AD203B41FA5}">
                      <a16:colId xmlns:a16="http://schemas.microsoft.com/office/drawing/2014/main" val="989346870"/>
                    </a:ext>
                  </a:extLst>
                </a:gridCol>
              </a:tblGrid>
              <a:tr h="373143">
                <a:tc>
                  <a:txBody>
                    <a:bodyPr/>
                    <a:lstStyle/>
                    <a:p>
                      <a:r>
                        <a:rPr lang="en-US" sz="1200" dirty="0">
                          <a:effectLst/>
                        </a:rPr>
                        <a:t>Parameters</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THE</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QS</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U-Multirank</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ARWU</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5400981"/>
                  </a:ext>
                </a:extLst>
              </a:tr>
              <a:tr h="373143">
                <a:tc>
                  <a:txBody>
                    <a:bodyPr/>
                    <a:lstStyle/>
                    <a:p>
                      <a:r>
                        <a:rPr lang="en-US" sz="1200">
                          <a:effectLst/>
                        </a:rPr>
                        <a:t>International students ratio</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2072423"/>
                  </a:ext>
                </a:extLst>
              </a:tr>
              <a:tr h="373143">
                <a:tc>
                  <a:txBody>
                    <a:bodyPr/>
                    <a:lstStyle/>
                    <a:p>
                      <a:r>
                        <a:rPr lang="en-US" sz="1200">
                          <a:effectLst/>
                        </a:rPr>
                        <a:t>International staff ratio</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4404816"/>
                  </a:ext>
                </a:extLst>
              </a:tr>
              <a:tr h="746286">
                <a:tc>
                  <a:txBody>
                    <a:bodyPr/>
                    <a:lstStyle/>
                    <a:p>
                      <a:r>
                        <a:rPr lang="en-US" sz="1200">
                          <a:effectLst/>
                        </a:rPr>
                        <a:t>International diversity (ratio of home vs. international students)</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8457119"/>
                  </a:ext>
                </a:extLst>
              </a:tr>
              <a:tr h="373143">
                <a:tc>
                  <a:txBody>
                    <a:bodyPr/>
                    <a:lstStyle/>
                    <a:p>
                      <a:r>
                        <a:rPr lang="en-US" sz="1200">
                          <a:effectLst/>
                        </a:rPr>
                        <a:t>Students mobility</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8897345"/>
                  </a:ext>
                </a:extLst>
              </a:tr>
              <a:tr h="373143">
                <a:tc>
                  <a:txBody>
                    <a:bodyPr/>
                    <a:lstStyle/>
                    <a:p>
                      <a:r>
                        <a:rPr lang="en-US" sz="1200">
                          <a:effectLst/>
                        </a:rPr>
                        <a:t>International students support</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7754090"/>
                  </a:ext>
                </a:extLst>
              </a:tr>
              <a:tr h="373143">
                <a:tc>
                  <a:txBody>
                    <a:bodyPr/>
                    <a:lstStyle/>
                    <a:p>
                      <a:r>
                        <a:rPr lang="en-US" sz="1200">
                          <a:effectLst/>
                        </a:rPr>
                        <a:t>International joint pubblications</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5306917"/>
                  </a:ext>
                </a:extLst>
              </a:tr>
              <a:tr h="373143">
                <a:tc>
                  <a:txBody>
                    <a:bodyPr/>
                    <a:lstStyle/>
                    <a:p>
                      <a:r>
                        <a:rPr lang="en-US" sz="1200">
                          <a:effectLst/>
                        </a:rPr>
                        <a:t>Staff reputation</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2512062"/>
                  </a:ext>
                </a:extLst>
              </a:tr>
              <a:tr h="373143">
                <a:tc>
                  <a:txBody>
                    <a:bodyPr/>
                    <a:lstStyle/>
                    <a:p>
                      <a:r>
                        <a:rPr lang="en-US" sz="1200">
                          <a:effectLst/>
                        </a:rPr>
                        <a:t>Papers indexed</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3726582"/>
                  </a:ext>
                </a:extLst>
              </a:tr>
              <a:tr h="373143">
                <a:tc>
                  <a:txBody>
                    <a:bodyPr/>
                    <a:lstStyle/>
                    <a:p>
                      <a:r>
                        <a:rPr lang="en-US" sz="1200">
                          <a:effectLst/>
                        </a:rPr>
                        <a:t>Quality of education</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x</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effectLst/>
                        </a:rPr>
                        <a:t>x</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8876010"/>
                  </a:ext>
                </a:extLst>
              </a:tr>
            </a:tbl>
          </a:graphicData>
        </a:graphic>
      </p:graphicFrame>
    </p:spTree>
    <p:extLst>
      <p:ext uri="{BB962C8B-B14F-4D97-AF65-F5344CB8AC3E}">
        <p14:creationId xmlns:p14="http://schemas.microsoft.com/office/powerpoint/2010/main" val="1223885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611450" y="836640"/>
            <a:ext cx="2376330" cy="720100"/>
          </a:xfrm>
        </p:spPr>
        <p:txBody>
          <a:bodyPr lIns="72000" tIns="72000" bIns="72000" anchor="ctr" anchorCtr="1">
            <a:noAutofit/>
          </a:bodyPr>
          <a:lstStyle/>
          <a:p>
            <a:pPr>
              <a:lnSpc>
                <a:spcPct val="100000"/>
              </a:lnSpc>
            </a:pPr>
            <a:r>
              <a:rPr lang="de-DE" sz="4000" b="1" i="1" dirty="0">
                <a:solidFill>
                  <a:schemeClr val="accent1">
                    <a:lumMod val="50000"/>
                  </a:schemeClr>
                </a:solidFill>
                <a:effectLst>
                  <a:outerShdw blurRad="38100" dist="38100" dir="2700000" algn="tl">
                    <a:srgbClr val="000000">
                      <a:alpha val="43137"/>
                    </a:srgbClr>
                  </a:outerShdw>
                </a:effectLst>
              </a:rPr>
              <a:t>Content</a:t>
            </a:r>
          </a:p>
        </p:txBody>
      </p:sp>
      <p:sp>
        <p:nvSpPr>
          <p:cNvPr id="7" name="Inhaltsplatzhalter 6"/>
          <p:cNvSpPr>
            <a:spLocks noGrp="1"/>
          </p:cNvSpPr>
          <p:nvPr>
            <p:ph type="subTitle" idx="1"/>
          </p:nvPr>
        </p:nvSpPr>
        <p:spPr>
          <a:xfrm>
            <a:off x="971500" y="1556740"/>
            <a:ext cx="7201000" cy="4896680"/>
          </a:xfrm>
          <a:ln>
            <a:solidFill>
              <a:schemeClr val="tx1"/>
            </a:solidFill>
          </a:ln>
        </p:spPr>
        <p:txBody>
          <a:bodyPr>
            <a:noAutofit/>
          </a:bodyPr>
          <a:lstStyle/>
          <a:p>
            <a:pPr algn="just"/>
            <a:r>
              <a:rPr lang="en-US" sz="1400" dirty="0">
                <a:latin typeface="Times New Roman" panose="02020603050405020304" pitchFamily="18" charset="0"/>
                <a:cs typeface="Times New Roman" panose="02020603050405020304" pitchFamily="18" charset="0"/>
              </a:rPr>
              <a:t>Aim: to analyze the results of a benchmarking carried out at European level in order to evaluate possible experiences that can be borrowed both for institutional strategies and for good organizational practices. </a:t>
            </a:r>
            <a:endParaRPr lang="it-IT" sz="1400" dirty="0">
              <a:latin typeface="Times New Roman" panose="02020603050405020304" pitchFamily="18" charset="0"/>
              <a:cs typeface="Times New Roman" panose="02020603050405020304" pitchFamily="18" charset="0"/>
            </a:endParaRPr>
          </a:p>
          <a:p>
            <a:pPr algn="just"/>
            <a:r>
              <a:rPr lang="it-IT" sz="1400" dirty="0">
                <a:latin typeface="Times New Roman" panose="02020603050405020304" pitchFamily="18" charset="0"/>
                <a:cs typeface="Times New Roman" panose="02020603050405020304" pitchFamily="18" charset="0"/>
                <a:sym typeface="Symbol" pitchFamily="2" charset="2"/>
              </a:rPr>
              <a:t></a:t>
            </a:r>
            <a:r>
              <a:rPr lang="en-US" sz="1400" dirty="0">
                <a:latin typeface="Times New Roman" panose="02020603050405020304" pitchFamily="18" charset="0"/>
                <a:cs typeface="Times New Roman" panose="02020603050405020304" pitchFamily="18" charset="0"/>
              </a:rPr>
              <a:t>  The Report is aimed at comparing some experiences of university structures dedicated to internationalization, especially at E.U. level. </a:t>
            </a:r>
            <a:endParaRPr lang="it-IT" sz="1400" dirty="0">
              <a:latin typeface="Times New Roman" panose="02020603050405020304" pitchFamily="18" charset="0"/>
              <a:cs typeface="Times New Roman" panose="02020603050405020304" pitchFamily="18" charset="0"/>
            </a:endParaRPr>
          </a:p>
          <a:p>
            <a:pPr algn="just"/>
            <a:r>
              <a:rPr lang="it-IT" sz="1400" dirty="0">
                <a:latin typeface="Times New Roman" panose="02020603050405020304" pitchFamily="18" charset="0"/>
                <a:cs typeface="Times New Roman" panose="02020603050405020304" pitchFamily="18" charset="0"/>
                <a:sym typeface="Symbol" pitchFamily="2" charset="2"/>
              </a:rPr>
              <a:t></a:t>
            </a:r>
            <a:r>
              <a:rPr lang="en-US" sz="1400" dirty="0">
                <a:latin typeface="Times New Roman" panose="02020603050405020304" pitchFamily="18" charset="0"/>
                <a:cs typeface="Times New Roman" panose="02020603050405020304" pitchFamily="18" charset="0"/>
              </a:rPr>
              <a:t>  IROs of the following universities have been examined: Aalen (D), Antwerp and Leiden (The Netherlands), Bath (GB), Cyprus, Grenoble (F), Luxembourg, Stockholm (S). </a:t>
            </a:r>
            <a:endParaRPr lang="it-IT" sz="1400" dirty="0">
              <a:latin typeface="Times New Roman" panose="02020603050405020304" pitchFamily="18" charset="0"/>
              <a:cs typeface="Times New Roman" panose="02020603050405020304" pitchFamily="18" charset="0"/>
            </a:endParaRPr>
          </a:p>
          <a:p>
            <a:pPr algn="just"/>
            <a:r>
              <a:rPr lang="it-IT" sz="1400" dirty="0">
                <a:latin typeface="Times New Roman" panose="02020603050405020304" pitchFamily="18" charset="0"/>
                <a:cs typeface="Times New Roman" panose="02020603050405020304" pitchFamily="18" charset="0"/>
                <a:sym typeface="Symbol" pitchFamily="2" charset="2"/>
              </a:rPr>
              <a:t></a:t>
            </a:r>
            <a:r>
              <a:rPr lang="it-IT"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 The benchmarking will be useful for the comparison with the benchmarking of IROs in the PCUs (W.P. 1, point 1.3), in order to select some good practices and administrative structures. </a:t>
            </a:r>
            <a:endParaRPr lang="it-IT" sz="1400" dirty="0">
              <a:latin typeface="Times New Roman" panose="02020603050405020304" pitchFamily="18" charset="0"/>
              <a:cs typeface="Times New Roman" panose="02020603050405020304" pitchFamily="18" charset="0"/>
            </a:endParaRPr>
          </a:p>
          <a:p>
            <a:pPr algn="just"/>
            <a:r>
              <a:rPr lang="it-IT" sz="1400" dirty="0">
                <a:latin typeface="Times New Roman" panose="02020603050405020304" pitchFamily="18" charset="0"/>
                <a:cs typeface="Times New Roman" panose="02020603050405020304" pitchFamily="18" charset="0"/>
                <a:sym typeface="Symbol" pitchFamily="2" charset="2"/>
              </a:rPr>
              <a:t></a:t>
            </a:r>
            <a:r>
              <a:rPr lang="en-US" sz="1400" dirty="0">
                <a:latin typeface="Times New Roman" panose="02020603050405020304" pitchFamily="18" charset="0"/>
                <a:cs typeface="Times New Roman" panose="02020603050405020304" pitchFamily="18" charset="0"/>
              </a:rPr>
              <a:t>  The 6 main dimensions analyzed were the following: </a:t>
            </a:r>
            <a:endParaRPr lang="it-IT" sz="1400" dirty="0">
              <a:latin typeface="Times New Roman" panose="02020603050405020304" pitchFamily="18" charset="0"/>
              <a:cs typeface="Times New Roman" panose="02020603050405020304" pitchFamily="18" charset="0"/>
            </a:endParaRPr>
          </a:p>
          <a:p>
            <a:pPr marL="285750" indent="-285750" algn="just">
              <a:buFont typeface="Wingdings" pitchFamily="2" charset="2"/>
              <a:buChar char="ü"/>
            </a:pPr>
            <a:r>
              <a:rPr lang="en-US" sz="1400" dirty="0">
                <a:latin typeface="Times New Roman" panose="02020603050405020304" pitchFamily="18" charset="0"/>
                <a:cs typeface="Times New Roman" panose="02020603050405020304" pitchFamily="18" charset="0"/>
              </a:rPr>
              <a:t>Facts and figures;</a:t>
            </a:r>
          </a:p>
          <a:p>
            <a:pPr marL="285750" indent="-285750" algn="just">
              <a:buFont typeface="Wingdings" pitchFamily="2" charset="2"/>
              <a:buChar char="ü"/>
            </a:pPr>
            <a:r>
              <a:rPr lang="en-US" sz="1400" dirty="0">
                <a:latin typeface="Times New Roman" panose="02020603050405020304" pitchFamily="18" charset="0"/>
                <a:cs typeface="Times New Roman" panose="02020603050405020304" pitchFamily="18" charset="0"/>
              </a:rPr>
              <a:t>International structures and models governance;</a:t>
            </a:r>
          </a:p>
          <a:p>
            <a:pPr marL="285750" indent="-285750" algn="just">
              <a:buFont typeface="Wingdings" pitchFamily="2" charset="2"/>
              <a:buChar char="ü"/>
            </a:pPr>
            <a:r>
              <a:rPr lang="en-US" sz="1400" dirty="0">
                <a:latin typeface="Times New Roman" panose="02020603050405020304" pitchFamily="18" charset="0"/>
                <a:cs typeface="Times New Roman" panose="02020603050405020304" pitchFamily="18" charset="0"/>
              </a:rPr>
              <a:t>Academic offer and training for academic and non-academic staff; </a:t>
            </a:r>
            <a:endParaRPr lang="it-IT" sz="1400" dirty="0">
              <a:latin typeface="Times New Roman" panose="02020603050405020304" pitchFamily="18" charset="0"/>
              <a:cs typeface="Times New Roman" panose="02020603050405020304" pitchFamily="18" charset="0"/>
            </a:endParaRPr>
          </a:p>
          <a:p>
            <a:pPr marL="285750" indent="-285750" algn="just">
              <a:buFont typeface="Wingdings" pitchFamily="2" charset="2"/>
              <a:buChar char="ü"/>
            </a:pPr>
            <a:r>
              <a:rPr lang="en-US" sz="1400" dirty="0">
                <a:latin typeface="Times New Roman" panose="02020603050405020304" pitchFamily="18" charset="0"/>
                <a:cs typeface="Times New Roman" panose="02020603050405020304" pitchFamily="18" charset="0"/>
              </a:rPr>
              <a:t>Student support services;</a:t>
            </a:r>
          </a:p>
          <a:p>
            <a:pPr marL="285750" indent="-285750" algn="just">
              <a:buFont typeface="Wingdings" pitchFamily="2" charset="2"/>
              <a:buChar char="ü"/>
            </a:pPr>
            <a:r>
              <a:rPr lang="en-US" sz="1400" dirty="0">
                <a:latin typeface="Times New Roman" panose="02020603050405020304" pitchFamily="18" charset="0"/>
                <a:cs typeface="Times New Roman" panose="02020603050405020304" pitchFamily="18" charset="0"/>
              </a:rPr>
              <a:t>International promotion and visibility;</a:t>
            </a:r>
          </a:p>
          <a:p>
            <a:pPr marL="285750" indent="-285750" algn="just">
              <a:buFont typeface="Wingdings" pitchFamily="2" charset="2"/>
              <a:buChar char="ü"/>
            </a:pPr>
            <a:r>
              <a:rPr lang="en-US" sz="1400" dirty="0">
                <a:latin typeface="Times New Roman" panose="02020603050405020304" pitchFamily="18" charset="0"/>
                <a:cs typeface="Times New Roman" panose="02020603050405020304" pitchFamily="18" charset="0"/>
              </a:rPr>
              <a:t>Marketing and Communication. </a:t>
            </a:r>
            <a:endParaRPr lang="it-IT" sz="1400" dirty="0">
              <a:latin typeface="Times New Roman" panose="02020603050405020304" pitchFamily="18" charset="0"/>
              <a:cs typeface="Times New Roman" panose="02020603050405020304" pitchFamily="18" charset="0"/>
            </a:endParaRPr>
          </a:p>
          <a:p>
            <a:pPr indent="0" algn="l">
              <a:lnSpc>
                <a:spcPct val="100000"/>
              </a:lnSpc>
              <a:spcBef>
                <a:spcPts val="0"/>
              </a:spcBef>
              <a:buNone/>
            </a:pPr>
            <a:endParaRPr lang="de-DE" b="0" dirty="0">
              <a:solidFill>
                <a:schemeClr val="accent1">
                  <a:lumMod val="50000"/>
                </a:schemeClr>
              </a:solidFill>
              <a:latin typeface="+mj-lt"/>
            </a:endParaRPr>
          </a:p>
        </p:txBody>
      </p:sp>
      <p:sp>
        <p:nvSpPr>
          <p:cNvPr id="3" name="Foliennummernplatzhalter 2"/>
          <p:cNvSpPr>
            <a:spLocks noGrp="1"/>
          </p:cNvSpPr>
          <p:nvPr>
            <p:ph type="sldNum" sz="quarter" idx="12"/>
          </p:nvPr>
        </p:nvSpPr>
        <p:spPr/>
        <p:txBody>
          <a:bodyPr/>
          <a:lstStyle/>
          <a:p>
            <a:fld id="{610207BF-9610-4DCA-A632-B81271577532}" type="slidenum">
              <a:rPr lang="de-DE" smtClean="0">
                <a:solidFill>
                  <a:schemeClr val="accent1">
                    <a:lumMod val="50000"/>
                  </a:schemeClr>
                </a:solidFill>
              </a:rPr>
              <a:pPr/>
              <a:t>14</a:t>
            </a:fld>
            <a:endParaRPr lang="de-DE" dirty="0">
              <a:solidFill>
                <a:schemeClr val="accent1">
                  <a:lumMod val="50000"/>
                </a:schemeClr>
              </a:solidFill>
            </a:endParaRPr>
          </a:p>
        </p:txBody>
      </p:sp>
    </p:spTree>
    <p:extLst>
      <p:ext uri="{BB962C8B-B14F-4D97-AF65-F5344CB8AC3E}">
        <p14:creationId xmlns:p14="http://schemas.microsoft.com/office/powerpoint/2010/main" val="758931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A0C2EB-4329-0E4B-976E-1FFE35F53CD7}"/>
              </a:ext>
            </a:extLst>
          </p:cNvPr>
          <p:cNvSpPr>
            <a:spLocks noGrp="1"/>
          </p:cNvSpPr>
          <p:nvPr>
            <p:ph type="ctrTitle"/>
          </p:nvPr>
        </p:nvSpPr>
        <p:spPr>
          <a:xfrm>
            <a:off x="1143000" y="548600"/>
            <a:ext cx="6858000" cy="1296179"/>
          </a:xfrm>
        </p:spPr>
        <p:txBody>
          <a:bodyPr>
            <a:noAutofit/>
          </a:bodyPr>
          <a:lstStyle/>
          <a:p>
            <a:r>
              <a:rPr lang="en-US" sz="2800" b="1" dirty="0"/>
              <a:t>The target (1)</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97130342-FC5D-E149-865A-6A68640DA043}"/>
              </a:ext>
            </a:extLst>
          </p:cNvPr>
          <p:cNvSpPr>
            <a:spLocks noGrp="1"/>
          </p:cNvSpPr>
          <p:nvPr>
            <p:ph type="subTitle" idx="1"/>
          </p:nvPr>
        </p:nvSpPr>
        <p:spPr>
          <a:xfrm>
            <a:off x="1143000" y="1844780"/>
            <a:ext cx="6741460" cy="4536630"/>
          </a:xfrm>
        </p:spPr>
        <p:txBody>
          <a:bodyPr>
            <a:normAutofit fontScale="70000" lnSpcReduction="20000"/>
          </a:bodyPr>
          <a:lstStyle/>
          <a:p>
            <a:pPr algn="just"/>
            <a:r>
              <a:rPr lang="en-US" sz="2400" dirty="0">
                <a:latin typeface="Times New Roman" panose="02020603050405020304" pitchFamily="18" charset="0"/>
                <a:cs typeface="Times New Roman" panose="02020603050405020304" pitchFamily="18" charset="0"/>
              </a:rPr>
              <a:t>The target was to get a picture of how each university works regarding the number of students, grants, </a:t>
            </a:r>
            <a:r>
              <a:rPr lang="en-US" sz="2400" dirty="0" err="1">
                <a:latin typeface="Times New Roman" panose="02020603050405020304" pitchFamily="18" charset="0"/>
                <a:cs typeface="Times New Roman" panose="02020603050405020304" pitchFamily="18" charset="0"/>
              </a:rPr>
              <a:t>programmes</a:t>
            </a:r>
            <a:r>
              <a:rPr lang="en-US" sz="2400" dirty="0">
                <a:latin typeface="Times New Roman" panose="02020603050405020304" pitchFamily="18" charset="0"/>
                <a:cs typeface="Times New Roman" panose="02020603050405020304" pitchFamily="18" charset="0"/>
              </a:rPr>
              <a:t>, incoming and outgoing mobility, international agreements and network participation, research units and scientific publications, among other indicators. With IROs, the target was to gather institutional and management information, units and staff involved in international operations, internationalization level of the infrastructures and internationalization reflection on institutional aspects. Regarding the academic offer and training the objective was to collect information in all types of training short courses, specific training in internationalization and transversal topics, English training and communication skills, staff and teaching mobility. With Student Services the aim was to collect information about the support services, availability of information in the Institutions website, first contact with the international student and structures dealing with prospective international students, pre-arrival support provided and activities organized. Regarding International Visibility, the target was to gather information about the services, </a:t>
            </a:r>
            <a:r>
              <a:rPr lang="en-US" sz="2400" dirty="0" err="1">
                <a:latin typeface="Times New Roman" panose="02020603050405020304" pitchFamily="18" charset="0"/>
                <a:cs typeface="Times New Roman" panose="02020603050405020304" pitchFamily="18" charset="0"/>
              </a:rPr>
              <a:t>programmes</a:t>
            </a:r>
            <a:r>
              <a:rPr lang="en-US" sz="2400" dirty="0">
                <a:latin typeface="Times New Roman" panose="02020603050405020304" pitchFamily="18" charset="0"/>
                <a:cs typeface="Times New Roman" panose="02020603050405020304" pitchFamily="18" charset="0"/>
              </a:rPr>
              <a:t> and activities that trigger each institution international promotion. </a:t>
            </a:r>
          </a:p>
          <a:p>
            <a:pPr algn="just"/>
            <a:r>
              <a:rPr lang="en-US" sz="2400" dirty="0">
                <a:latin typeface="Times New Roman" panose="02020603050405020304" pitchFamily="18" charset="0"/>
                <a:cs typeface="Times New Roman" panose="02020603050405020304" pitchFamily="18" charset="0"/>
              </a:rPr>
              <a:t>Additional information has been acquired through publications of EUA; websites of universities</a:t>
            </a:r>
            <a:endParaRPr lang="it-IT" dirty="0"/>
          </a:p>
          <a:p>
            <a:pPr algn="just"/>
            <a:endParaRPr lang="it-IT"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it-IT" sz="24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4237377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72F138-BE4D-EC4B-8AE4-CD70155C680B}"/>
              </a:ext>
            </a:extLst>
          </p:cNvPr>
          <p:cNvSpPr>
            <a:spLocks noGrp="1"/>
          </p:cNvSpPr>
          <p:nvPr>
            <p:ph type="ctrTitle"/>
          </p:nvPr>
        </p:nvSpPr>
        <p:spPr>
          <a:xfrm>
            <a:off x="1143000" y="620611"/>
            <a:ext cx="6858000" cy="1152158"/>
          </a:xfrm>
        </p:spPr>
        <p:txBody>
          <a:bodyPr>
            <a:noAutofit/>
          </a:bodyPr>
          <a:lstStyle/>
          <a:p>
            <a:r>
              <a:rPr lang="en-US" sz="2800" b="1" dirty="0"/>
              <a:t>Suggestions</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36988587-CC08-3540-A20B-0FD2D46B1FC9}"/>
              </a:ext>
            </a:extLst>
          </p:cNvPr>
          <p:cNvSpPr>
            <a:spLocks noGrp="1"/>
          </p:cNvSpPr>
          <p:nvPr>
            <p:ph type="subTitle" idx="1"/>
          </p:nvPr>
        </p:nvSpPr>
        <p:spPr>
          <a:xfrm>
            <a:off x="1143000" y="1556741"/>
            <a:ext cx="6858000" cy="4392610"/>
          </a:xfrm>
        </p:spPr>
        <p:txBody>
          <a:bodyPr>
            <a:normAutofit fontScale="40000" lnSpcReduction="20000"/>
          </a:bodyPr>
          <a:lstStyle/>
          <a:p>
            <a:pPr algn="just"/>
            <a:r>
              <a:rPr lang="en-US" sz="3800" dirty="0">
                <a:latin typeface="Times New Roman" panose="02020603050405020304" pitchFamily="18" charset="0"/>
                <a:cs typeface="Times New Roman" panose="02020603050405020304" pitchFamily="18" charset="0"/>
              </a:rPr>
              <a:t>Some countries are not fully exploring the benefits of internationalization. </a:t>
            </a:r>
            <a:endParaRPr lang="it-IT" sz="3800" dirty="0">
              <a:latin typeface="Times New Roman" panose="02020603050405020304" pitchFamily="18" charset="0"/>
              <a:cs typeface="Times New Roman" panose="02020603050405020304" pitchFamily="18" charset="0"/>
            </a:endParaRPr>
          </a:p>
          <a:p>
            <a:pPr algn="just"/>
            <a:r>
              <a:rPr lang="en-US" sz="3800" dirty="0">
                <a:latin typeface="Times New Roman" panose="02020603050405020304" pitchFamily="18" charset="0"/>
                <a:cs typeface="Times New Roman" panose="02020603050405020304" pitchFamily="18" charset="0"/>
              </a:rPr>
              <a:t>Countries that attract international students are tapping the global pool for talent. Some countries have even eased their immigration policies to encourage the temporary or permanent immigration of international students. </a:t>
            </a:r>
            <a:endParaRPr lang="it-IT" sz="3800" dirty="0">
              <a:latin typeface="Times New Roman" panose="02020603050405020304" pitchFamily="18" charset="0"/>
              <a:cs typeface="Times New Roman" panose="02020603050405020304" pitchFamily="18" charset="0"/>
            </a:endParaRPr>
          </a:p>
          <a:p>
            <a:pPr algn="just"/>
            <a:r>
              <a:rPr lang="en-US" sz="3800" dirty="0">
                <a:latin typeface="Times New Roman" panose="02020603050405020304" pitchFamily="18" charset="0"/>
                <a:cs typeface="Times New Roman" panose="02020603050405020304" pitchFamily="18" charset="0"/>
              </a:rPr>
              <a:t>On the other hand, other countries are curbing international student numbers as a result of more strict immigration policies, as a backlash to significant increases in migratory flows. </a:t>
            </a:r>
            <a:endParaRPr lang="it-IT" sz="3800" dirty="0">
              <a:latin typeface="Times New Roman" panose="02020603050405020304" pitchFamily="18" charset="0"/>
              <a:cs typeface="Times New Roman" panose="02020603050405020304" pitchFamily="18" charset="0"/>
            </a:endParaRPr>
          </a:p>
          <a:p>
            <a:pPr algn="just"/>
            <a:r>
              <a:rPr lang="en-US" sz="3800" dirty="0">
                <a:latin typeface="Times New Roman" panose="02020603050405020304" pitchFamily="18" charset="0"/>
                <a:cs typeface="Times New Roman" panose="02020603050405020304" pitchFamily="18" charset="0"/>
              </a:rPr>
              <a:t>Countries that charge international students the full cost of education also reap significant economic benefits. For this reason, several countries have policies to attract international students on a revenue-generating or at least cost-recovery basis. </a:t>
            </a:r>
            <a:endParaRPr lang="it-IT" sz="3800" dirty="0">
              <a:latin typeface="Times New Roman" panose="02020603050405020304" pitchFamily="18" charset="0"/>
              <a:cs typeface="Times New Roman" panose="02020603050405020304" pitchFamily="18" charset="0"/>
            </a:endParaRPr>
          </a:p>
          <a:p>
            <a:pPr algn="just"/>
            <a:r>
              <a:rPr lang="en-US" sz="3800" dirty="0">
                <a:latin typeface="Times New Roman" panose="02020603050405020304" pitchFamily="18" charset="0"/>
                <a:cs typeface="Times New Roman" panose="02020603050405020304" pitchFamily="18" charset="0"/>
              </a:rPr>
              <a:t>Some countries have less success in attracting international students and researchers which hinders their competitiveness in the search for talent and in the economic impact of their higher education system. It also diminishes the exposure of home students to international students, and thus their capacity to operate in global environments later on. </a:t>
            </a:r>
            <a:endParaRPr lang="it-IT" sz="3800" dirty="0">
              <a:latin typeface="Times New Roman" panose="02020603050405020304" pitchFamily="18" charset="0"/>
              <a:cs typeface="Times New Roman" panose="02020603050405020304" pitchFamily="18" charset="0"/>
            </a:endParaRPr>
          </a:p>
          <a:p>
            <a:pPr algn="just"/>
            <a:r>
              <a:rPr lang="en-US" sz="3800" dirty="0">
                <a:latin typeface="Times New Roman" panose="02020603050405020304" pitchFamily="18" charset="0"/>
                <a:cs typeface="Times New Roman" panose="02020603050405020304" pitchFamily="18" charset="0"/>
              </a:rPr>
              <a:t>It is sometimes difficult for students to assess the quality of cross-border higher education. It is often still too difficult for students and other stakeholders to easily access the information they need to assess the quality of cross- border provision or to understand the process of quality assurance that foreign providers or </a:t>
            </a:r>
            <a:r>
              <a:rPr lang="en-US" sz="3800" dirty="0" err="1">
                <a:latin typeface="Times New Roman" panose="02020603050405020304" pitchFamily="18" charset="0"/>
                <a:cs typeface="Times New Roman" panose="02020603050405020304" pitchFamily="18" charset="0"/>
              </a:rPr>
              <a:t>programmes</a:t>
            </a:r>
            <a:r>
              <a:rPr lang="en-US" sz="3800" dirty="0">
                <a:latin typeface="Times New Roman" panose="02020603050405020304" pitchFamily="18" charset="0"/>
                <a:cs typeface="Times New Roman" panose="02020603050405020304" pitchFamily="18" charset="0"/>
              </a:rPr>
              <a:t> undergo. </a:t>
            </a:r>
            <a:endParaRPr lang="it-IT" sz="3800" dirty="0">
              <a:latin typeface="Times New Roman" panose="02020603050405020304" pitchFamily="18" charset="0"/>
              <a:cs typeface="Times New Roman" panose="02020603050405020304" pitchFamily="18" charset="0"/>
            </a:endParaRPr>
          </a:p>
          <a:p>
            <a:pPr algn="just"/>
            <a:r>
              <a:rPr lang="en-US" sz="3800" b="1" dirty="0">
                <a:latin typeface="Times New Roman" panose="02020603050405020304" pitchFamily="18" charset="0"/>
                <a:cs typeface="Times New Roman" panose="02020603050405020304" pitchFamily="18" charset="0"/>
              </a:rPr>
              <a:t> </a:t>
            </a:r>
            <a:endParaRPr lang="it-IT" sz="38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724768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E16A90-635E-7F44-BC42-B64FC5211A31}"/>
              </a:ext>
            </a:extLst>
          </p:cNvPr>
          <p:cNvSpPr>
            <a:spLocks noGrp="1"/>
          </p:cNvSpPr>
          <p:nvPr>
            <p:ph type="ctrTitle"/>
          </p:nvPr>
        </p:nvSpPr>
        <p:spPr>
          <a:xfrm>
            <a:off x="1143000" y="692620"/>
            <a:ext cx="6858000" cy="1080149"/>
          </a:xfrm>
        </p:spPr>
        <p:txBody>
          <a:bodyPr>
            <a:normAutofit/>
          </a:bodyPr>
          <a:lstStyle/>
          <a:p>
            <a:r>
              <a:rPr lang="en-US" sz="2800" b="1" dirty="0"/>
              <a:t>Results. Different visions (1)</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5E554560-E8F5-A94F-9882-06815E290811}"/>
              </a:ext>
            </a:extLst>
          </p:cNvPr>
          <p:cNvSpPr>
            <a:spLocks noGrp="1"/>
          </p:cNvSpPr>
          <p:nvPr>
            <p:ph type="subTitle" idx="1"/>
          </p:nvPr>
        </p:nvSpPr>
        <p:spPr>
          <a:xfrm>
            <a:off x="1143000" y="1916790"/>
            <a:ext cx="6858000" cy="3341010"/>
          </a:xfrm>
        </p:spPr>
        <p:txBody>
          <a:bodyPr/>
          <a:lstStyle/>
          <a:p>
            <a:r>
              <a:rPr lang="en-US" b="1" dirty="0"/>
              <a:t> </a:t>
            </a:r>
            <a:endParaRPr lang="it-IT" dirty="0"/>
          </a:p>
          <a:p>
            <a:pPr algn="just"/>
            <a:r>
              <a:rPr lang="en-US" sz="2400" dirty="0">
                <a:latin typeface="Times New Roman" panose="02020603050405020304" pitchFamily="18" charset="0"/>
                <a:cs typeface="Times New Roman" panose="02020603050405020304" pitchFamily="18" charset="0"/>
              </a:rPr>
              <a:t>Benchmarking has outlined different visions of internationalization of universities:</a:t>
            </a:r>
            <a:endParaRPr lang="it-IT"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Technocratic</a:t>
            </a:r>
            <a:r>
              <a:rPr lang="en-US" sz="2400" dirty="0">
                <a:latin typeface="Times New Roman" panose="02020603050405020304" pitchFamily="18" charset="0"/>
                <a:cs typeface="Times New Roman" panose="02020603050405020304" pitchFamily="18" charset="0"/>
              </a:rPr>
              <a:t>: development of learning at distance, networks cooperation, Life Long Learning;</a:t>
            </a:r>
            <a:endParaRPr lang="it-IT"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Professional</a:t>
            </a:r>
            <a:r>
              <a:rPr lang="en-US" sz="2400" dirty="0">
                <a:latin typeface="Times New Roman" panose="02020603050405020304" pitchFamily="18" charset="0"/>
                <a:cs typeface="Times New Roman" panose="02020603050405020304" pitchFamily="18" charset="0"/>
              </a:rPr>
              <a:t>: research, rankings, etc.;</a:t>
            </a:r>
            <a:endParaRPr lang="it-IT"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Academic</a:t>
            </a:r>
            <a:r>
              <a:rPr lang="en-US" sz="2400" dirty="0">
                <a:latin typeface="Times New Roman" panose="02020603050405020304" pitchFamily="18" charset="0"/>
                <a:cs typeface="Times New Roman" panose="02020603050405020304" pitchFamily="18" charset="0"/>
              </a:rPr>
              <a:t>: mobility of students and professors; Bologna process and ECTS; double degrees, etc.</a:t>
            </a:r>
            <a:endParaRPr lang="it-IT" sz="24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432735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FD459F-4CA4-AB46-AF7C-B08C7C9C7AF4}"/>
              </a:ext>
            </a:extLst>
          </p:cNvPr>
          <p:cNvSpPr>
            <a:spLocks noGrp="1"/>
          </p:cNvSpPr>
          <p:nvPr>
            <p:ph type="ctrTitle"/>
          </p:nvPr>
        </p:nvSpPr>
        <p:spPr>
          <a:xfrm>
            <a:off x="1143000" y="692620"/>
            <a:ext cx="6858000" cy="1152159"/>
          </a:xfrm>
        </p:spPr>
        <p:txBody>
          <a:bodyPr>
            <a:normAutofit/>
          </a:bodyPr>
          <a:lstStyle/>
          <a:p>
            <a:r>
              <a:rPr lang="en-US" sz="2800" b="1" dirty="0"/>
              <a:t>Results. Different visions (2)</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C8582FDB-97FE-AA42-BAB5-139B7C96F225}"/>
              </a:ext>
            </a:extLst>
          </p:cNvPr>
          <p:cNvSpPr>
            <a:spLocks noGrp="1"/>
          </p:cNvSpPr>
          <p:nvPr>
            <p:ph type="subTitle" idx="1"/>
          </p:nvPr>
        </p:nvSpPr>
        <p:spPr>
          <a:xfrm>
            <a:off x="1143000" y="1844780"/>
            <a:ext cx="6858000" cy="4176580"/>
          </a:xfrm>
        </p:spPr>
        <p:txBody>
          <a:bodyPr>
            <a:normAutofit fontScale="85000" lnSpcReduction="20000"/>
          </a:bodyPr>
          <a:lstStyle/>
          <a:p>
            <a:pPr algn="just"/>
            <a:r>
              <a:rPr lang="en-US" sz="2400" dirty="0">
                <a:latin typeface="Times New Roman" panose="02020603050405020304" pitchFamily="18" charset="0"/>
                <a:cs typeface="Times New Roman" panose="02020603050405020304" pitchFamily="18" charset="0"/>
              </a:rPr>
              <a:t>Moreover, internationalization can be seen from two different points of view: </a:t>
            </a:r>
            <a:r>
              <a:rPr lang="en-US" sz="2400" b="1" dirty="0">
                <a:latin typeface="Times New Roman" panose="02020603050405020304" pitchFamily="18" charset="0"/>
                <a:cs typeface="Times New Roman" panose="02020603050405020304" pitchFamily="18" charset="0"/>
              </a:rPr>
              <a:t>cooperation and competition</a:t>
            </a:r>
            <a:r>
              <a:rPr lang="en-US" sz="2400" dirty="0">
                <a:latin typeface="Times New Roman" panose="02020603050405020304" pitchFamily="18" charset="0"/>
                <a:cs typeface="Times New Roman" panose="02020603050405020304" pitchFamily="18" charset="0"/>
              </a:rPr>
              <a:t>. </a:t>
            </a:r>
            <a:endParaRPr lang="it-IT"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The first one relates to the world of mobility </a:t>
            </a:r>
            <a:r>
              <a:rPr lang="en-US" sz="2400" dirty="0" err="1">
                <a:latin typeface="Times New Roman" panose="02020603050405020304" pitchFamily="18" charset="0"/>
                <a:cs typeface="Times New Roman" panose="02020603050405020304" pitchFamily="18" charset="0"/>
              </a:rPr>
              <a:t>programmes</a:t>
            </a:r>
            <a:r>
              <a:rPr lang="en-US" sz="2400" dirty="0">
                <a:latin typeface="Times New Roman" panose="02020603050405020304" pitchFamily="18" charset="0"/>
                <a:cs typeface="Times New Roman" panose="02020603050405020304" pitchFamily="18" charset="0"/>
              </a:rPr>
              <a:t>, the institutional level of the universities;</a:t>
            </a:r>
            <a:endParaRPr lang="it-IT"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The second one relates to the world of marketing, rankings, promotion abroad.</a:t>
            </a:r>
            <a:endParaRPr lang="it-IT"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There are also some activities in-between: certifications, quality assessment, human resources skills. </a:t>
            </a:r>
          </a:p>
          <a:p>
            <a:pPr algn="just"/>
            <a:r>
              <a:rPr lang="en-US" sz="2400" dirty="0">
                <a:latin typeface="Times New Roman" panose="02020603050405020304" pitchFamily="18" charset="0"/>
                <a:cs typeface="Times New Roman" panose="02020603050405020304" pitchFamily="18" charset="0"/>
              </a:rPr>
              <a:t>There is not a perfect model of international relations management within universities. </a:t>
            </a:r>
          </a:p>
          <a:p>
            <a:pPr algn="just"/>
            <a:r>
              <a:rPr lang="en-US" sz="2400" dirty="0">
                <a:latin typeface="Times New Roman" panose="02020603050405020304" pitchFamily="18" charset="0"/>
                <a:cs typeface="Times New Roman" panose="02020603050405020304" pitchFamily="18" charset="0"/>
              </a:rPr>
              <a:t>In the future more and more decentralization will be reached, giving more autonomy to the different structures of the university.</a:t>
            </a:r>
            <a:endParaRPr lang="it-IT"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endParaRPr lang="it-IT" sz="2400" dirty="0">
              <a:latin typeface="Times New Roman" panose="02020603050405020304" pitchFamily="18" charset="0"/>
              <a:cs typeface="Times New Roman" panose="02020603050405020304" pitchFamily="18" charset="0"/>
            </a:endParaRPr>
          </a:p>
          <a:p>
            <a:r>
              <a:rPr lang="en-US" b="1" dirty="0"/>
              <a:t> </a:t>
            </a:r>
            <a:endParaRPr lang="it-IT" dirty="0"/>
          </a:p>
          <a:p>
            <a:endParaRPr lang="it-IT" dirty="0"/>
          </a:p>
        </p:txBody>
      </p:sp>
    </p:spTree>
    <p:extLst>
      <p:ext uri="{BB962C8B-B14F-4D97-AF65-F5344CB8AC3E}">
        <p14:creationId xmlns:p14="http://schemas.microsoft.com/office/powerpoint/2010/main" val="1580469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4A568F-FC13-5549-ACA2-A55BB8DE82A9}"/>
              </a:ext>
            </a:extLst>
          </p:cNvPr>
          <p:cNvSpPr>
            <a:spLocks noGrp="1"/>
          </p:cNvSpPr>
          <p:nvPr>
            <p:ph type="ctrTitle"/>
          </p:nvPr>
        </p:nvSpPr>
        <p:spPr>
          <a:xfrm>
            <a:off x="1143000" y="620611"/>
            <a:ext cx="6858000" cy="1080148"/>
          </a:xfrm>
        </p:spPr>
        <p:txBody>
          <a:bodyPr>
            <a:noAutofit/>
          </a:bodyPr>
          <a:lstStyle/>
          <a:p>
            <a:r>
              <a:rPr lang="en-US" sz="2800" b="1" dirty="0"/>
              <a:t>Objectives outlined by benchmarking</a:t>
            </a:r>
            <a:br>
              <a:rPr lang="it-IT" sz="2400" dirty="0"/>
            </a:br>
            <a:endParaRPr lang="it-IT" sz="24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7E13DA90-9A2C-C442-B604-7353A6966904}"/>
              </a:ext>
            </a:extLst>
          </p:cNvPr>
          <p:cNvSpPr>
            <a:spLocks noGrp="1"/>
          </p:cNvSpPr>
          <p:nvPr>
            <p:ph type="subTitle" idx="1"/>
          </p:nvPr>
        </p:nvSpPr>
        <p:spPr>
          <a:xfrm>
            <a:off x="1143000" y="1700759"/>
            <a:ext cx="6858000" cy="4464621"/>
          </a:xfrm>
        </p:spPr>
        <p:txBody>
          <a:bodyPr>
            <a:normAutofit fontScale="85000" lnSpcReduction="20000"/>
          </a:bodyPr>
          <a:lstStyle/>
          <a:p>
            <a:r>
              <a:rPr lang="en-US" b="1" dirty="0"/>
              <a:t> </a:t>
            </a:r>
            <a:endParaRPr lang="it-IT" dirty="0"/>
          </a:p>
          <a:p>
            <a:pPr algn="just"/>
            <a:r>
              <a:rPr lang="en-US" sz="1900" dirty="0">
                <a:latin typeface="Times New Roman" panose="02020603050405020304" pitchFamily="18" charset="0"/>
                <a:cs typeface="Times New Roman" panose="02020603050405020304" pitchFamily="18" charset="0"/>
              </a:rPr>
              <a:t>In general, the internationalization strategy and the activities of IROs are oriented to:</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Promotion of staff and student mobility (in and out);</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Participation to Erasmus + programs;</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Information and communication on mobility opportunities;</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Common courses and joint or double degrees;</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Agreements with partners universities;</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International partnership;</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Financing some students to participate in an international summer school abroad; </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Virtual campus;</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International research;</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Improvement of university’s ranking.</a:t>
            </a:r>
            <a:endParaRPr lang="it-IT" sz="1900" dirty="0">
              <a:latin typeface="Times New Roman" panose="02020603050405020304" pitchFamily="18" charset="0"/>
              <a:cs typeface="Times New Roman" panose="02020603050405020304" pitchFamily="18" charset="0"/>
            </a:endParaRPr>
          </a:p>
          <a:p>
            <a:pPr algn="just"/>
            <a:r>
              <a:rPr lang="en-US" sz="1900" dirty="0">
                <a:latin typeface="Times New Roman" panose="02020603050405020304" pitchFamily="18" charset="0"/>
                <a:cs typeface="Times New Roman" panose="02020603050405020304" pitchFamily="18" charset="0"/>
              </a:rPr>
              <a:t>In some cases, we noted: the involvement in this activity of Alumni and students’ organizations or associations; the role of national Embassies in foreign countries in promoting universities; the involvement of special agents representatives of universities in communication’s activities abroad</a:t>
            </a:r>
            <a:r>
              <a:rPr lang="it-IT" sz="19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86470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611450" y="836640"/>
            <a:ext cx="2376330" cy="720100"/>
          </a:xfrm>
        </p:spPr>
        <p:txBody>
          <a:bodyPr lIns="72000" tIns="72000" bIns="72000" anchor="ctr" anchorCtr="1">
            <a:noAutofit/>
          </a:bodyPr>
          <a:lstStyle/>
          <a:p>
            <a:pPr>
              <a:lnSpc>
                <a:spcPct val="100000"/>
              </a:lnSpc>
            </a:pPr>
            <a:r>
              <a:rPr lang="de-DE" sz="4000" b="1" i="1" dirty="0">
                <a:solidFill>
                  <a:schemeClr val="accent1">
                    <a:lumMod val="50000"/>
                  </a:schemeClr>
                </a:solidFill>
                <a:effectLst>
                  <a:outerShdw blurRad="38100" dist="38100" dir="2700000" algn="tl">
                    <a:srgbClr val="000000">
                      <a:alpha val="43137"/>
                    </a:srgbClr>
                  </a:outerShdw>
                </a:effectLst>
              </a:rPr>
              <a:t>Content</a:t>
            </a:r>
          </a:p>
        </p:txBody>
      </p:sp>
      <p:sp>
        <p:nvSpPr>
          <p:cNvPr id="7" name="Inhaltsplatzhalter 6"/>
          <p:cNvSpPr>
            <a:spLocks noGrp="1"/>
          </p:cNvSpPr>
          <p:nvPr>
            <p:ph type="subTitle" idx="1"/>
          </p:nvPr>
        </p:nvSpPr>
        <p:spPr>
          <a:xfrm>
            <a:off x="971500" y="1556740"/>
            <a:ext cx="7993110" cy="4104570"/>
          </a:xfrm>
          <a:ln>
            <a:solidFill>
              <a:schemeClr val="tx1"/>
            </a:solidFill>
          </a:ln>
        </p:spPr>
        <p:txBody>
          <a:bodyPr>
            <a:noAutofit/>
          </a:bodyPr>
          <a:lstStyle/>
          <a:p>
            <a:pPr algn="just"/>
            <a:endParaRPr lang="it-IT" sz="1400" dirty="0">
              <a:latin typeface="Times New Roman" panose="02020603050405020304" pitchFamily="18" charset="0"/>
              <a:cs typeface="Times New Roman" panose="02020603050405020304" pitchFamily="18" charset="0"/>
            </a:endParaRPr>
          </a:p>
          <a:p>
            <a:pPr marL="285750" indent="-285750" algn="just">
              <a:buFontTx/>
              <a:buChar char="-"/>
            </a:pPr>
            <a:r>
              <a:rPr lang="it-IT" sz="1400" dirty="0" err="1">
                <a:latin typeface="Times New Roman" panose="02020603050405020304" pitchFamily="18" charset="0"/>
                <a:cs typeface="Times New Roman" panose="02020603050405020304" pitchFamily="18" charset="0"/>
              </a:rPr>
              <a:t>Benchmarking</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as</a:t>
            </a:r>
            <a:r>
              <a:rPr lang="it-IT" sz="1400" dirty="0">
                <a:latin typeface="Times New Roman" panose="02020603050405020304" pitchFamily="18" charset="0"/>
                <a:cs typeface="Times New Roman" panose="02020603050405020304" pitchFamily="18" charset="0"/>
              </a:rPr>
              <a:t> a </a:t>
            </a:r>
            <a:r>
              <a:rPr lang="it-IT" sz="1400" dirty="0" err="1">
                <a:latin typeface="Times New Roman" panose="02020603050405020304" pitchFamily="18" charset="0"/>
                <a:cs typeface="Times New Roman" panose="02020603050405020304" pitchFamily="18" charset="0"/>
              </a:rPr>
              <a:t>strategy</a:t>
            </a:r>
            <a:r>
              <a:rPr lang="it-IT" sz="1400" dirty="0">
                <a:latin typeface="Times New Roman" panose="02020603050405020304" pitchFamily="18" charset="0"/>
                <a:cs typeface="Times New Roman" panose="02020603050405020304" pitchFamily="18" charset="0"/>
              </a:rPr>
              <a:t> in </a:t>
            </a:r>
            <a:r>
              <a:rPr lang="it-IT" sz="1400" dirty="0" err="1">
                <a:latin typeface="Times New Roman" panose="02020603050405020304" pitchFamily="18" charset="0"/>
                <a:cs typeface="Times New Roman" panose="02020603050405020304" pitchFamily="18" charset="0"/>
              </a:rPr>
              <a:t>order</a:t>
            </a:r>
            <a:r>
              <a:rPr lang="it-IT" sz="1400" dirty="0">
                <a:latin typeface="Times New Roman" panose="02020603050405020304" pitchFamily="18" charset="0"/>
                <a:cs typeface="Times New Roman" panose="02020603050405020304" pitchFamily="18" charset="0"/>
              </a:rPr>
              <a:t> to </a:t>
            </a:r>
            <a:r>
              <a:rPr lang="it-IT" sz="1400" dirty="0" err="1">
                <a:latin typeface="Times New Roman" panose="02020603050405020304" pitchFamily="18" charset="0"/>
                <a:cs typeface="Times New Roman" panose="02020603050405020304" pitchFamily="18" charset="0"/>
              </a:rPr>
              <a:t>plan</a:t>
            </a:r>
            <a:r>
              <a:rPr lang="it-IT" sz="1400" dirty="0">
                <a:latin typeface="Times New Roman" panose="02020603050405020304" pitchFamily="18" charset="0"/>
                <a:cs typeface="Times New Roman" panose="02020603050405020304" pitchFamily="18" charset="0"/>
              </a:rPr>
              <a:t> (WHAT TO DO)</a:t>
            </a:r>
          </a:p>
          <a:p>
            <a:pPr marL="285750" indent="-285750" algn="just">
              <a:buFontTx/>
              <a:buChar char="-"/>
            </a:pPr>
            <a:r>
              <a:rPr lang="it-IT" sz="1400" dirty="0" err="1">
                <a:latin typeface="Times New Roman" panose="02020603050405020304" pitchFamily="18" charset="0"/>
                <a:cs typeface="Times New Roman" panose="02020603050405020304" pitchFamily="18" charset="0"/>
              </a:rPr>
              <a:t>Importance</a:t>
            </a:r>
            <a:r>
              <a:rPr lang="it-IT" sz="1400" dirty="0">
                <a:latin typeface="Times New Roman" panose="02020603050405020304" pitchFamily="18" charset="0"/>
                <a:cs typeface="Times New Roman" panose="02020603050405020304" pitchFamily="18" charset="0"/>
              </a:rPr>
              <a:t> of </a:t>
            </a:r>
            <a:r>
              <a:rPr lang="it-IT" sz="1400" dirty="0" err="1">
                <a:latin typeface="Times New Roman" panose="02020603050405020304" pitchFamily="18" charset="0"/>
                <a:cs typeface="Times New Roman" panose="02020603050405020304" pitchFamily="18" charset="0"/>
              </a:rPr>
              <a:t>internationalization</a:t>
            </a:r>
            <a:r>
              <a:rPr lang="it-IT" sz="1400" dirty="0">
                <a:latin typeface="Times New Roman" panose="02020603050405020304" pitchFamily="18" charset="0"/>
                <a:cs typeface="Times New Roman" panose="02020603050405020304" pitchFamily="18" charset="0"/>
              </a:rPr>
              <a:t> (WHY TO DO)</a:t>
            </a:r>
          </a:p>
          <a:p>
            <a:pPr marL="285750" indent="-285750" algn="just">
              <a:buFontTx/>
              <a:buChar char="-"/>
            </a:pPr>
            <a:r>
              <a:rPr lang="it-IT" sz="1400" dirty="0" err="1">
                <a:latin typeface="Times New Roman" panose="02020603050405020304" pitchFamily="18" charset="0"/>
                <a:cs typeface="Times New Roman" panose="02020603050405020304" pitchFamily="18" charset="0"/>
              </a:rPr>
              <a:t>Different</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approaches</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according</a:t>
            </a:r>
            <a:r>
              <a:rPr lang="it-IT" sz="1400" dirty="0">
                <a:latin typeface="Times New Roman" panose="02020603050405020304" pitchFamily="18" charset="0"/>
                <a:cs typeface="Times New Roman" panose="02020603050405020304" pitchFamily="18" charset="0"/>
              </a:rPr>
              <a:t> to </a:t>
            </a:r>
            <a:r>
              <a:rPr lang="it-IT" sz="1400" dirty="0" err="1">
                <a:latin typeface="Times New Roman" panose="02020603050405020304" pitchFamily="18" charset="0"/>
                <a:cs typeface="Times New Roman" panose="02020603050405020304" pitchFamily="18" charset="0"/>
              </a:rPr>
              <a:t>benchmarking</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results</a:t>
            </a:r>
            <a:r>
              <a:rPr lang="it-IT" sz="1400" dirty="0">
                <a:latin typeface="Times New Roman" panose="02020603050405020304" pitchFamily="18" charset="0"/>
                <a:cs typeface="Times New Roman" panose="02020603050405020304" pitchFamily="18" charset="0"/>
              </a:rPr>
              <a:t> of </a:t>
            </a:r>
            <a:r>
              <a:rPr lang="it-IT" sz="1400" dirty="0" err="1">
                <a:latin typeface="Times New Roman" panose="02020603050405020304" pitchFamily="18" charset="0"/>
                <a:cs typeface="Times New Roman" panose="02020603050405020304" pitchFamily="18" charset="0"/>
              </a:rPr>
              <a:t>two</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main</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researches</a:t>
            </a:r>
            <a:r>
              <a:rPr lang="it-IT" sz="1400" dirty="0">
                <a:latin typeface="Times New Roman" panose="02020603050405020304" pitchFamily="18" charset="0"/>
                <a:cs typeface="Times New Roman" panose="02020603050405020304" pitchFamily="18" charset="0"/>
              </a:rPr>
              <a:t> (HOW TO DO)</a:t>
            </a:r>
          </a:p>
          <a:p>
            <a:pPr marL="285750" indent="-285750" algn="just">
              <a:buFontTx/>
              <a:buChar char="-"/>
            </a:pPr>
            <a:endParaRPr lang="it-IT" sz="1400" dirty="0">
              <a:latin typeface="Times New Roman" panose="02020603050405020304" pitchFamily="18" charset="0"/>
              <a:cs typeface="Times New Roman" panose="02020603050405020304" pitchFamily="18" charset="0"/>
            </a:endParaRPr>
          </a:p>
          <a:p>
            <a:pPr algn="just"/>
            <a:r>
              <a:rPr lang="it-IT" sz="1400" dirty="0">
                <a:latin typeface="Times New Roman" panose="02020603050405020304" pitchFamily="18" charset="0"/>
                <a:cs typeface="Times New Roman" panose="02020603050405020304" pitchFamily="18" charset="0"/>
              </a:rPr>
              <a:t>-     A </a:t>
            </a:r>
            <a:r>
              <a:rPr lang="it-IT" sz="1400" dirty="0" err="1">
                <a:latin typeface="Times New Roman" panose="02020603050405020304" pitchFamily="18" charset="0"/>
                <a:cs typeface="Times New Roman" panose="02020603050405020304" pitchFamily="18" charset="0"/>
              </a:rPr>
              <a:t>European</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project</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that</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involved</a:t>
            </a:r>
            <a:r>
              <a:rPr lang="it-IT" sz="1400" dirty="0">
                <a:latin typeface="Times New Roman" panose="02020603050405020304" pitchFamily="18" charset="0"/>
                <a:cs typeface="Times New Roman" panose="02020603050405020304" pitchFamily="18" charset="0"/>
              </a:rPr>
              <a:t> HEI in 6 </a:t>
            </a:r>
            <a:r>
              <a:rPr lang="it-IT" sz="1400" dirty="0" err="1">
                <a:latin typeface="Times New Roman" panose="02020603050405020304" pitchFamily="18" charset="0"/>
                <a:cs typeface="Times New Roman" panose="02020603050405020304" pitchFamily="18" charset="0"/>
              </a:rPr>
              <a:t>European</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countries</a:t>
            </a:r>
            <a:endParaRPr lang="it-IT" sz="1400" dirty="0">
              <a:latin typeface="Times New Roman" panose="02020603050405020304" pitchFamily="18" charset="0"/>
              <a:cs typeface="Times New Roman" panose="02020603050405020304" pitchFamily="18" charset="0"/>
            </a:endParaRPr>
          </a:p>
          <a:p>
            <a:pPr marL="285750" indent="-285750" algn="just">
              <a:buFontTx/>
              <a:buChar char="-"/>
            </a:pPr>
            <a:r>
              <a:rPr lang="it-IT" sz="1400" dirty="0">
                <a:latin typeface="Times New Roman" panose="02020603050405020304" pitchFamily="18" charset="0"/>
                <a:cs typeface="Times New Roman" panose="02020603050405020304" pitchFamily="18" charset="0"/>
              </a:rPr>
              <a:t>A 2020 EUA (</a:t>
            </a:r>
            <a:r>
              <a:rPr lang="it-IT" sz="1400" dirty="0" err="1">
                <a:latin typeface="Times New Roman" panose="02020603050405020304" pitchFamily="18" charset="0"/>
                <a:cs typeface="Times New Roman" panose="02020603050405020304" pitchFamily="18" charset="0"/>
              </a:rPr>
              <a:t>European</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University</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Association</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survey</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that</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involved</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all</a:t>
            </a:r>
            <a:r>
              <a:rPr lang="it-IT" sz="1400" dirty="0">
                <a:latin typeface="Times New Roman" panose="02020603050405020304" pitchFamily="18" charset="0"/>
                <a:cs typeface="Times New Roman" panose="02020603050405020304" pitchFamily="18" charset="0"/>
              </a:rPr>
              <a:t> the </a:t>
            </a:r>
            <a:r>
              <a:rPr lang="it-IT" sz="1400" dirty="0" err="1">
                <a:latin typeface="Times New Roman" panose="02020603050405020304" pitchFamily="18" charset="0"/>
                <a:cs typeface="Times New Roman" panose="02020603050405020304" pitchFamily="18" charset="0"/>
              </a:rPr>
              <a:t>European</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countries</a:t>
            </a:r>
            <a:r>
              <a:rPr lang="it-IT" sz="1400" dirty="0">
                <a:latin typeface="Times New Roman" panose="02020603050405020304" pitchFamily="18" charset="0"/>
                <a:cs typeface="Times New Roman" panose="02020603050405020304" pitchFamily="18" charset="0"/>
              </a:rPr>
              <a:t> </a:t>
            </a:r>
            <a:r>
              <a:rPr lang="it-IT" sz="1400" dirty="0">
                <a:latin typeface="Times New Roman" panose="02020603050405020304" pitchFamily="18" charset="0"/>
                <a:cs typeface="Times New Roman" panose="02020603050405020304" pitchFamily="18" charset="0"/>
                <a:hlinkClick r:id="rId2"/>
              </a:rPr>
              <a:t>https://eua.eu/downloads/publications/eua%20international%20partnerships%20survey.pdf</a:t>
            </a:r>
            <a:endParaRPr lang="it-IT" sz="1400" dirty="0">
              <a:latin typeface="Times New Roman" panose="02020603050405020304" pitchFamily="18" charset="0"/>
              <a:cs typeface="Times New Roman" panose="02020603050405020304" pitchFamily="18" charset="0"/>
            </a:endParaRPr>
          </a:p>
          <a:p>
            <a:pPr marL="285750" indent="-285750" algn="just">
              <a:buFontTx/>
              <a:buChar char="-"/>
            </a:pPr>
            <a:endParaRPr lang="it-IT" sz="1400" dirty="0">
              <a:latin typeface="Times New Roman" panose="02020603050405020304" pitchFamily="18" charset="0"/>
              <a:cs typeface="Times New Roman" panose="02020603050405020304" pitchFamily="18" charset="0"/>
            </a:endParaRPr>
          </a:p>
          <a:p>
            <a:pPr algn="just"/>
            <a:endParaRPr lang="it-IT" sz="1400" dirty="0">
              <a:latin typeface="Times New Roman" panose="02020603050405020304" pitchFamily="18" charset="0"/>
              <a:cs typeface="Times New Roman" panose="02020603050405020304" pitchFamily="18" charset="0"/>
            </a:endParaRPr>
          </a:p>
          <a:p>
            <a:pPr marL="285750" indent="-285750" algn="just">
              <a:buFontTx/>
              <a:buChar char="-"/>
            </a:pPr>
            <a:endParaRPr lang="it-IT" sz="1400" dirty="0">
              <a:latin typeface="Times New Roman" panose="02020603050405020304" pitchFamily="18" charset="0"/>
              <a:cs typeface="Times New Roman" panose="02020603050405020304" pitchFamily="18" charset="0"/>
            </a:endParaRPr>
          </a:p>
          <a:p>
            <a:pPr marL="285750" indent="-285750" algn="just">
              <a:buFontTx/>
              <a:buChar char="-"/>
            </a:pPr>
            <a:endParaRPr lang="de-DE" sz="1400" dirty="0">
              <a:latin typeface="Times New Roman" panose="02020603050405020304" pitchFamily="18" charset="0"/>
              <a:cs typeface="Times New Roman" panose="02020603050405020304" pitchFamily="18" charset="0"/>
            </a:endParaRPr>
          </a:p>
        </p:txBody>
      </p:sp>
      <p:sp>
        <p:nvSpPr>
          <p:cNvPr id="3" name="Foliennummernplatzhalter 2"/>
          <p:cNvSpPr>
            <a:spLocks noGrp="1"/>
          </p:cNvSpPr>
          <p:nvPr>
            <p:ph type="sldNum" sz="quarter" idx="12"/>
          </p:nvPr>
        </p:nvSpPr>
        <p:spPr/>
        <p:txBody>
          <a:bodyPr/>
          <a:lstStyle/>
          <a:p>
            <a:fld id="{610207BF-9610-4DCA-A632-B81271577532}" type="slidenum">
              <a:rPr lang="de-DE" smtClean="0">
                <a:solidFill>
                  <a:schemeClr val="accent1">
                    <a:lumMod val="50000"/>
                  </a:schemeClr>
                </a:solidFill>
              </a:rPr>
              <a:pPr/>
              <a:t>2</a:t>
            </a:fld>
            <a:endParaRPr lang="de-DE" dirty="0">
              <a:solidFill>
                <a:schemeClr val="accent1">
                  <a:lumMod val="50000"/>
                </a:schemeClr>
              </a:solidFill>
            </a:endParaRPr>
          </a:p>
        </p:txBody>
      </p:sp>
    </p:spTree>
    <p:extLst>
      <p:ext uri="{BB962C8B-B14F-4D97-AF65-F5344CB8AC3E}">
        <p14:creationId xmlns:p14="http://schemas.microsoft.com/office/powerpoint/2010/main" val="3326462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47746E-7BF0-0344-8318-CB4461171791}"/>
              </a:ext>
            </a:extLst>
          </p:cNvPr>
          <p:cNvSpPr>
            <a:spLocks noGrp="1"/>
          </p:cNvSpPr>
          <p:nvPr>
            <p:ph type="ctrTitle"/>
          </p:nvPr>
        </p:nvSpPr>
        <p:spPr>
          <a:xfrm>
            <a:off x="1143000" y="620610"/>
            <a:ext cx="6858000" cy="1224169"/>
          </a:xfrm>
        </p:spPr>
        <p:txBody>
          <a:bodyPr>
            <a:noAutofit/>
          </a:bodyPr>
          <a:lstStyle/>
          <a:p>
            <a:r>
              <a:rPr lang="en-US" sz="2800" b="1" dirty="0"/>
              <a:t>General overview of benchmarking</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4F5E5823-EDFF-BE44-A5E9-6310419E0E19}"/>
              </a:ext>
            </a:extLst>
          </p:cNvPr>
          <p:cNvSpPr>
            <a:spLocks noGrp="1"/>
          </p:cNvSpPr>
          <p:nvPr>
            <p:ph type="subTitle" idx="1"/>
          </p:nvPr>
        </p:nvSpPr>
        <p:spPr>
          <a:xfrm>
            <a:off x="1143000" y="1844779"/>
            <a:ext cx="6858000" cy="4392611"/>
          </a:xfrm>
        </p:spPr>
        <p:txBody>
          <a:bodyPr>
            <a:normAutofit fontScale="92500" lnSpcReduction="20000"/>
          </a:bodyPr>
          <a:lstStyle/>
          <a:p>
            <a:r>
              <a:rPr lang="en-US" dirty="0"/>
              <a:t> </a:t>
            </a:r>
            <a:endParaRPr lang="it-IT" dirty="0"/>
          </a:p>
          <a:p>
            <a:pPr algn="just"/>
            <a:r>
              <a:rPr lang="en-US" sz="1900" dirty="0">
                <a:latin typeface="Times New Roman" panose="02020603050405020304" pitchFamily="18" charset="0"/>
                <a:cs typeface="Times New Roman" panose="02020603050405020304" pitchFamily="18" charset="0"/>
              </a:rPr>
              <a:t>Main findings can be considered from the benchmarking:</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About one-third of investigated universities have an international student population above 15% of total students enrolled.</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All universities have an internationalization strategy in place (60%), intend to develop one (10%) or have considered internationalization in other strategies (30%).</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All universities confirm that strategy has had a positive impact on their institution’s internationalization, particularly with regards to development of partnership, outgoing students’ mobility, attraction of international students and development of staff mobility opportunities.</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The internationalization strategy of universities would have a positive impact on funding opportunities but also on national bodies and university community.</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With reference to the national contribution to internationalization, there are three positive factors: increased funding, development of a national strategy for internationalization and relaxing the bureaucratic procedures and regulations in place (e.g. Visa).</a:t>
            </a:r>
            <a:endParaRPr lang="it-IT" sz="19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019802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3F3D29-9974-B648-A692-793347660A47}"/>
              </a:ext>
            </a:extLst>
          </p:cNvPr>
          <p:cNvSpPr>
            <a:spLocks noGrp="1"/>
          </p:cNvSpPr>
          <p:nvPr>
            <p:ph type="ctrTitle"/>
          </p:nvPr>
        </p:nvSpPr>
        <p:spPr>
          <a:xfrm>
            <a:off x="1143000" y="836640"/>
            <a:ext cx="6858000" cy="936130"/>
          </a:xfrm>
        </p:spPr>
        <p:txBody>
          <a:bodyPr>
            <a:normAutofit/>
          </a:bodyPr>
          <a:lstStyle/>
          <a:p>
            <a:r>
              <a:rPr lang="en-US" sz="2800" b="1" dirty="0"/>
              <a:t>Results. Governance (1)</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42B7F3CC-5D4E-3444-B139-2A0DC265B621}"/>
              </a:ext>
            </a:extLst>
          </p:cNvPr>
          <p:cNvSpPr>
            <a:spLocks noGrp="1"/>
          </p:cNvSpPr>
          <p:nvPr>
            <p:ph type="subTitle" idx="1"/>
          </p:nvPr>
        </p:nvSpPr>
        <p:spPr>
          <a:xfrm>
            <a:off x="1143000" y="1772770"/>
            <a:ext cx="6858000" cy="3816530"/>
          </a:xfrm>
        </p:spPr>
        <p:txBody>
          <a:bodyPr/>
          <a:lstStyle/>
          <a:p>
            <a:r>
              <a:rPr lang="en-US" b="1" dirty="0"/>
              <a:t> </a:t>
            </a:r>
            <a:endParaRPr lang="it-IT" dirty="0"/>
          </a:p>
          <a:p>
            <a:pPr algn="just"/>
            <a:r>
              <a:rPr lang="en-US" sz="2000" dirty="0">
                <a:latin typeface="Times New Roman" panose="02020603050405020304" pitchFamily="18" charset="0"/>
                <a:cs typeface="Times New Roman" panose="02020603050405020304" pitchFamily="18" charset="0"/>
              </a:rPr>
              <a:t>However, the IRO is not always the reference for internationalization at the university: many institutions split responsibilities between centralized (central administration) and decentralized (faculties/departments) levels.</a:t>
            </a:r>
            <a:endParaRPr lang="it-IT"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Centralized and decentralized model</a:t>
            </a:r>
            <a:r>
              <a:rPr lang="en-US" sz="2000" dirty="0">
                <a:latin typeface="Times New Roman" panose="02020603050405020304" pitchFamily="18" charset="0"/>
                <a:cs typeface="Times New Roman" panose="02020603050405020304" pitchFamily="18" charset="0"/>
              </a:rPr>
              <a:t>s.</a:t>
            </a:r>
            <a:endParaRPr lang="it-IT"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In a centralized model, all agreements are managed by the central IRO. In a decentralized model, every faculty/department/school has its own International Office. As we can explain, all depends on the policy of the institution – in other words, the Rector’s and governing bodies decisions. </a:t>
            </a:r>
            <a:endParaRPr lang="it-IT" sz="20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331539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51C465-A095-7D48-A11A-7381C254EE76}"/>
              </a:ext>
            </a:extLst>
          </p:cNvPr>
          <p:cNvSpPr>
            <a:spLocks noGrp="1"/>
          </p:cNvSpPr>
          <p:nvPr>
            <p:ph type="ctrTitle"/>
          </p:nvPr>
        </p:nvSpPr>
        <p:spPr>
          <a:xfrm>
            <a:off x="1143000" y="620610"/>
            <a:ext cx="6858000" cy="1080149"/>
          </a:xfrm>
        </p:spPr>
        <p:txBody>
          <a:bodyPr>
            <a:noAutofit/>
          </a:bodyPr>
          <a:lstStyle/>
          <a:p>
            <a:r>
              <a:rPr lang="en-US" sz="2800" b="1" dirty="0"/>
              <a:t>Different organization’s models (1)</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E5BA3BFF-5ECD-C945-822E-B3D3EB27CC33}"/>
              </a:ext>
            </a:extLst>
          </p:cNvPr>
          <p:cNvSpPr>
            <a:spLocks noGrp="1"/>
          </p:cNvSpPr>
          <p:nvPr>
            <p:ph type="subTitle" idx="1"/>
          </p:nvPr>
        </p:nvSpPr>
        <p:spPr>
          <a:xfrm>
            <a:off x="1143000" y="1700760"/>
            <a:ext cx="6858000" cy="4104570"/>
          </a:xfrm>
        </p:spPr>
        <p:txBody>
          <a:bodyPr>
            <a:normAutofit fontScale="92500" lnSpcReduction="20000"/>
          </a:bodyPr>
          <a:lstStyle/>
          <a:p>
            <a:r>
              <a:rPr lang="en-US" b="1" dirty="0"/>
              <a:t> </a:t>
            </a:r>
            <a:endParaRPr lang="it-IT" dirty="0"/>
          </a:p>
          <a:p>
            <a:pPr algn="just"/>
            <a:r>
              <a:rPr lang="en-US" sz="1900" dirty="0">
                <a:latin typeface="Times New Roman" panose="02020603050405020304" pitchFamily="18" charset="0"/>
                <a:cs typeface="Times New Roman" panose="02020603050405020304" pitchFamily="18" charset="0"/>
              </a:rPr>
              <a:t>Regarding the specific models of international relations management, the detailed description of the several models in Europe is as follows:</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Vice-Rector for International Relations, who is a member of the University Board, coordinates international activities. University Board can initiate specific international activities. Schools and Departments can have high level of independence and can carry out their own international activities and conclude own (school-specific) agreements. </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Management board, Vice-Presidents for different areas, Different Areas Coordinators - Staff/Workers. </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In recent years there is the tendency to decentralize the International Relations Offices (IROs) activities and a bottom-up approach was the top factor of development. The need for internationalization was institutional need for quality assurance system development. </a:t>
            </a:r>
            <a:endParaRPr lang="it-IT" sz="1900" dirty="0">
              <a:latin typeface="Times New Roman" panose="02020603050405020304" pitchFamily="18" charset="0"/>
              <a:cs typeface="Times New Roman" panose="02020603050405020304" pitchFamily="18" charset="0"/>
            </a:endParaRPr>
          </a:p>
          <a:p>
            <a:pPr lvl="0" algn="just"/>
            <a:r>
              <a:rPr lang="en-US" sz="1900" dirty="0">
                <a:latin typeface="Times New Roman" panose="02020603050405020304" pitchFamily="18" charset="0"/>
                <a:cs typeface="Times New Roman" panose="02020603050405020304" pitchFamily="18" charset="0"/>
              </a:rPr>
              <a:t>General international strategy is defined by the management board and goals are realized by the IROs from the International office and academic staff for research. </a:t>
            </a:r>
            <a:endParaRPr lang="it-IT" sz="19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938446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7F3F95-DE16-DF4B-9BFD-5989FEC027B3}"/>
              </a:ext>
            </a:extLst>
          </p:cNvPr>
          <p:cNvSpPr>
            <a:spLocks noGrp="1"/>
          </p:cNvSpPr>
          <p:nvPr>
            <p:ph type="ctrTitle"/>
          </p:nvPr>
        </p:nvSpPr>
        <p:spPr>
          <a:xfrm>
            <a:off x="1143000" y="620610"/>
            <a:ext cx="6858000" cy="1080149"/>
          </a:xfrm>
        </p:spPr>
        <p:txBody>
          <a:bodyPr>
            <a:noAutofit/>
          </a:bodyPr>
          <a:lstStyle/>
          <a:p>
            <a:r>
              <a:rPr lang="en-US" sz="2800" b="1" dirty="0"/>
              <a:t>Different organization’s models (2)</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2D3763D2-93DF-8544-8C3C-12B49D1639FE}"/>
              </a:ext>
            </a:extLst>
          </p:cNvPr>
          <p:cNvSpPr>
            <a:spLocks noGrp="1"/>
          </p:cNvSpPr>
          <p:nvPr>
            <p:ph type="subTitle" idx="1"/>
          </p:nvPr>
        </p:nvSpPr>
        <p:spPr>
          <a:xfrm>
            <a:off x="1143000" y="1700760"/>
            <a:ext cx="6858000" cy="4320600"/>
          </a:xfrm>
        </p:spPr>
        <p:txBody>
          <a:bodyPr>
            <a:normAutofit fontScale="92500" lnSpcReduction="10000"/>
          </a:bodyPr>
          <a:lstStyle/>
          <a:p>
            <a:r>
              <a:rPr lang="en-US" b="1" dirty="0"/>
              <a:t> </a:t>
            </a:r>
            <a:endParaRPr lang="it-IT" dirty="0"/>
          </a:p>
          <a:p>
            <a:pPr algn="just"/>
            <a:r>
              <a:rPr lang="en-US" sz="2000" dirty="0">
                <a:latin typeface="Times New Roman" panose="02020603050405020304" pitchFamily="18" charset="0"/>
                <a:cs typeface="Times New Roman" panose="02020603050405020304" pitchFamily="18" charset="0"/>
              </a:rPr>
              <a:t>The Vice Rector is the delegate to international relations. In some cases, there are more delegates with specific functions: e.g. PhD, doctorates, research, students mobility, international cooperation, third mission, etc.</a:t>
            </a:r>
            <a:endParaRPr lang="it-IT"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In some cases, there are offices for international relations inside Departments</a:t>
            </a:r>
            <a:endParaRPr lang="it-IT"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In some cases, the international activity is allocated in a specific staff of the Rector</a:t>
            </a:r>
            <a:endParaRPr lang="it-IT"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In general, IROs are dependent directly by General Director of University</a:t>
            </a:r>
            <a:endParaRPr lang="it-IT"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In some cases, there is only an independent area for internationalization, in other cases the complex of internationalization activities is articulated in many areas. </a:t>
            </a:r>
            <a:endParaRPr lang="it-IT" sz="2000" dirty="0">
              <a:latin typeface="Times New Roman" panose="02020603050405020304" pitchFamily="18" charset="0"/>
              <a:cs typeface="Times New Roman" panose="02020603050405020304" pitchFamily="18" charset="0"/>
            </a:endParaRPr>
          </a:p>
          <a:p>
            <a:r>
              <a:rPr lang="en-US" dirty="0"/>
              <a:t> </a:t>
            </a:r>
            <a:endParaRPr lang="it-IT" dirty="0"/>
          </a:p>
          <a:p>
            <a:endParaRPr lang="it-IT" dirty="0"/>
          </a:p>
        </p:txBody>
      </p:sp>
    </p:spTree>
    <p:extLst>
      <p:ext uri="{BB962C8B-B14F-4D97-AF65-F5344CB8AC3E}">
        <p14:creationId xmlns:p14="http://schemas.microsoft.com/office/powerpoint/2010/main" val="1089739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FB03FA-E2B9-7142-ACF1-2FA651FAAC73}"/>
              </a:ext>
            </a:extLst>
          </p:cNvPr>
          <p:cNvSpPr>
            <a:spLocks noGrp="1"/>
          </p:cNvSpPr>
          <p:nvPr>
            <p:ph type="ctrTitle"/>
          </p:nvPr>
        </p:nvSpPr>
        <p:spPr>
          <a:xfrm>
            <a:off x="1143000" y="620611"/>
            <a:ext cx="6858000" cy="1152158"/>
          </a:xfrm>
        </p:spPr>
        <p:txBody>
          <a:bodyPr>
            <a:noAutofit/>
          </a:bodyPr>
          <a:lstStyle/>
          <a:p>
            <a:r>
              <a:rPr lang="en-US" sz="2800" b="1" dirty="0"/>
              <a:t>Human Resources</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09DA7321-50BE-6344-A01B-F3847BEEA471}"/>
              </a:ext>
            </a:extLst>
          </p:cNvPr>
          <p:cNvSpPr>
            <a:spLocks noGrp="1"/>
          </p:cNvSpPr>
          <p:nvPr>
            <p:ph type="subTitle" idx="1"/>
          </p:nvPr>
        </p:nvSpPr>
        <p:spPr>
          <a:xfrm>
            <a:off x="1143000" y="1772769"/>
            <a:ext cx="6858000" cy="3962867"/>
          </a:xfrm>
        </p:spPr>
        <p:txBody>
          <a:bodyPr>
            <a:normAutofit lnSpcReduction="10000"/>
          </a:bodyPr>
          <a:lstStyle/>
          <a:p>
            <a:r>
              <a:rPr lang="en-US" dirty="0"/>
              <a:t> </a:t>
            </a:r>
            <a:endParaRPr lang="it-IT" dirty="0"/>
          </a:p>
          <a:p>
            <a:pPr algn="just"/>
            <a:r>
              <a:rPr lang="en-US" sz="2400" dirty="0">
                <a:latin typeface="Times New Roman" panose="02020603050405020304" pitchFamily="18" charset="0"/>
                <a:cs typeface="Times New Roman" panose="02020603050405020304" pitchFamily="18" charset="0"/>
              </a:rPr>
              <a:t>It is important for people working in IROs offices to possess a number of attributes that will make a difference:</a:t>
            </a:r>
            <a:endParaRPr lang="it-IT" sz="2400" dirty="0">
              <a:latin typeface="Times New Roman" panose="02020603050405020304" pitchFamily="18" charset="0"/>
              <a:cs typeface="Times New Roman" panose="02020603050405020304" pitchFamily="18" charset="0"/>
            </a:endParaRPr>
          </a:p>
          <a:p>
            <a:pPr lvl="0" algn="just"/>
            <a:r>
              <a:rPr lang="en-US" sz="2400" b="1" dirty="0">
                <a:latin typeface="Times New Roman" panose="02020603050405020304" pitchFamily="18" charset="0"/>
                <a:cs typeface="Times New Roman" panose="02020603050405020304" pitchFamily="18" charset="0"/>
              </a:rPr>
              <a:t>Personality</a:t>
            </a:r>
            <a:r>
              <a:rPr lang="en-US" sz="2400" dirty="0">
                <a:latin typeface="Times New Roman" panose="02020603050405020304" pitchFamily="18" charset="0"/>
                <a:cs typeface="Times New Roman" panose="02020603050405020304" pitchFamily="18" charset="0"/>
              </a:rPr>
              <a:t>: open-minded, professional and committed on the objectives of the plan</a:t>
            </a:r>
            <a:endParaRPr lang="it-IT" sz="2400" dirty="0">
              <a:latin typeface="Times New Roman" panose="02020603050405020304" pitchFamily="18" charset="0"/>
              <a:cs typeface="Times New Roman" panose="02020603050405020304" pitchFamily="18" charset="0"/>
            </a:endParaRPr>
          </a:p>
          <a:p>
            <a:pPr lvl="0" algn="just"/>
            <a:r>
              <a:rPr lang="en-US" sz="2400" b="1" dirty="0">
                <a:latin typeface="Times New Roman" panose="02020603050405020304" pitchFamily="18" charset="0"/>
                <a:cs typeface="Times New Roman" panose="02020603050405020304" pitchFamily="18" charset="0"/>
              </a:rPr>
              <a:t>Skills</a:t>
            </a:r>
            <a:r>
              <a:rPr lang="en-US" sz="2400" dirty="0">
                <a:latin typeface="Times New Roman" panose="02020603050405020304" pitchFamily="18" charset="0"/>
                <a:cs typeface="Times New Roman" panose="02020603050405020304" pitchFamily="18" charset="0"/>
              </a:rPr>
              <a:t>: knowledge of languages, IT skills, managerial skills, problem-solving skills, crisis management skills (e.g. in pandemic Covid19 crisis)</a:t>
            </a:r>
            <a:endParaRPr lang="it-IT"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Continuous </a:t>
            </a:r>
            <a:r>
              <a:rPr lang="en-US" sz="2400" b="1" dirty="0">
                <a:latin typeface="Times New Roman" panose="02020603050405020304" pitchFamily="18" charset="0"/>
                <a:cs typeface="Times New Roman" panose="02020603050405020304" pitchFamily="18" charset="0"/>
              </a:rPr>
              <a:t>training</a:t>
            </a:r>
            <a:endParaRPr lang="it-IT" sz="2400" b="1"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endParaRPr lang="it-IT" sz="24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435444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A392B3-D8E5-AF44-9477-E347446B6935}"/>
              </a:ext>
            </a:extLst>
          </p:cNvPr>
          <p:cNvSpPr>
            <a:spLocks noGrp="1"/>
          </p:cNvSpPr>
          <p:nvPr>
            <p:ph type="ctrTitle"/>
          </p:nvPr>
        </p:nvSpPr>
        <p:spPr>
          <a:xfrm>
            <a:off x="1143000" y="620610"/>
            <a:ext cx="6858000" cy="1152160"/>
          </a:xfrm>
        </p:spPr>
        <p:txBody>
          <a:bodyPr>
            <a:noAutofit/>
          </a:bodyPr>
          <a:lstStyle/>
          <a:p>
            <a:r>
              <a:rPr lang="en-US" sz="2800" b="1" dirty="0"/>
              <a:t>Useful warnings from the cases examined</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1C539907-828F-0049-AF43-091F6D95026B}"/>
              </a:ext>
            </a:extLst>
          </p:cNvPr>
          <p:cNvSpPr>
            <a:spLocks noGrp="1"/>
          </p:cNvSpPr>
          <p:nvPr>
            <p:ph type="subTitle" idx="1"/>
          </p:nvPr>
        </p:nvSpPr>
        <p:spPr>
          <a:xfrm>
            <a:off x="1259540" y="1772770"/>
            <a:ext cx="6858000" cy="4248590"/>
          </a:xfrm>
        </p:spPr>
        <p:txBody>
          <a:bodyPr>
            <a:normAutofit fontScale="92500" lnSpcReduction="20000"/>
          </a:bodyPr>
          <a:lstStyle/>
          <a:p>
            <a:r>
              <a:rPr lang="en-US" b="1" dirty="0"/>
              <a:t> </a:t>
            </a:r>
            <a:endParaRPr lang="it-IT" dirty="0"/>
          </a:p>
          <a:p>
            <a:pPr marL="342900" lvl="0" indent="-342900" algn="just">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Relevance of the national public policies for a successful internationalization of the university system in the country (especially for international research and networks).</a:t>
            </a:r>
            <a:endParaRPr lang="it-IT" sz="19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Additional funding for universities more oriented towards internationalization.</a:t>
            </a:r>
            <a:endParaRPr lang="it-IT" sz="19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Relevance of the socioeconomic and cultural environment in which the university is embedded.</a:t>
            </a:r>
            <a:endParaRPr lang="it-IT" sz="19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Need for continuous implementation and adaptation of the objectives and goals.</a:t>
            </a:r>
            <a:endParaRPr lang="it-IT" sz="19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Incentives or cost reductions for internationalization activities of staff and students must be foreseen.</a:t>
            </a:r>
            <a:endParaRPr lang="it-IT" sz="19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Improvement of the logistics offer (structures and services) for international mobility (ingoing).</a:t>
            </a:r>
            <a:endParaRPr lang="it-IT" sz="19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Strong involvement of stakeholders, especially civil society, also to obtain financing.</a:t>
            </a:r>
            <a:endParaRPr lang="it-IT" sz="1900" dirty="0">
              <a:latin typeface="Times New Roman" panose="02020603050405020304" pitchFamily="18" charset="0"/>
              <a:cs typeface="Times New Roman" panose="02020603050405020304" pitchFamily="18" charset="0"/>
            </a:endParaRPr>
          </a:p>
          <a:p>
            <a:pPr algn="just"/>
            <a:endParaRPr lang="it-IT" sz="19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7939511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216B19-C65D-3043-A024-3E9E28D756F7}"/>
              </a:ext>
            </a:extLst>
          </p:cNvPr>
          <p:cNvSpPr>
            <a:spLocks noGrp="1"/>
          </p:cNvSpPr>
          <p:nvPr>
            <p:ph type="ctrTitle"/>
          </p:nvPr>
        </p:nvSpPr>
        <p:spPr>
          <a:xfrm>
            <a:off x="1143000" y="1122363"/>
            <a:ext cx="6858000" cy="362367"/>
          </a:xfrm>
        </p:spPr>
        <p:txBody>
          <a:bodyPr>
            <a:noAutofit/>
          </a:bodyPr>
          <a:lstStyle/>
          <a:p>
            <a:r>
              <a:rPr lang="it-IT" sz="2800" dirty="0" err="1">
                <a:latin typeface="Times New Roman" panose="02020603050405020304" pitchFamily="18" charset="0"/>
                <a:cs typeface="Times New Roman" panose="02020603050405020304" pitchFamily="18" charset="0"/>
              </a:rPr>
              <a:t>Exercise</a:t>
            </a: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7C386E84-FE61-DA41-86CE-A62F5A781530}"/>
              </a:ext>
            </a:extLst>
          </p:cNvPr>
          <p:cNvSpPr>
            <a:spLocks noGrp="1"/>
          </p:cNvSpPr>
          <p:nvPr>
            <p:ph type="subTitle" idx="1"/>
          </p:nvPr>
        </p:nvSpPr>
        <p:spPr>
          <a:xfrm>
            <a:off x="1143000" y="1628750"/>
            <a:ext cx="6858000" cy="4248590"/>
          </a:xfrm>
        </p:spPr>
        <p:txBody>
          <a:bodyPr>
            <a:noAutofit/>
          </a:bodyPr>
          <a:lstStyle/>
          <a:p>
            <a:pPr algn="just"/>
            <a:r>
              <a:rPr lang="it-IT" sz="2000" dirty="0" err="1">
                <a:latin typeface="Times New Roman" panose="02020603050405020304" pitchFamily="18" charset="0"/>
                <a:cs typeface="Times New Roman" panose="02020603050405020304" pitchFamily="18" charset="0"/>
              </a:rPr>
              <a:t>Taking</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into</a:t>
            </a:r>
            <a:r>
              <a:rPr lang="it-IT" sz="2000" dirty="0">
                <a:latin typeface="Times New Roman" panose="02020603050405020304" pitchFamily="18" charset="0"/>
                <a:cs typeface="Times New Roman" panose="02020603050405020304" pitchFamily="18" charset="0"/>
              </a:rPr>
              <a:t> account the </a:t>
            </a:r>
            <a:r>
              <a:rPr lang="it-IT" sz="2000" dirty="0" err="1">
                <a:latin typeface="Times New Roman" panose="02020603050405020304" pitchFamily="18" charset="0"/>
                <a:cs typeface="Times New Roman" panose="02020603050405020304" pitchFamily="18" charset="0"/>
              </a:rPr>
              <a:t>benchmarking’s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slides</a:t>
            </a:r>
            <a:r>
              <a:rPr lang="it-IT" sz="2000" dirty="0">
                <a:latin typeface="Times New Roman" panose="02020603050405020304" pitchFamily="18" charset="0"/>
                <a:cs typeface="Times New Roman" panose="02020603050405020304" pitchFamily="18" charset="0"/>
              </a:rPr>
              <a:t> and the situation of </a:t>
            </a:r>
            <a:r>
              <a:rPr lang="it-IT" sz="2000" dirty="0" err="1">
                <a:latin typeface="Times New Roman" panose="02020603050405020304" pitchFamily="18" charset="0"/>
                <a:cs typeface="Times New Roman" panose="02020603050405020304" pitchFamily="18" charset="0"/>
              </a:rPr>
              <a:t>your</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University</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University</a:t>
            </a:r>
            <a:r>
              <a:rPr lang="it-IT" sz="2000" dirty="0">
                <a:latin typeface="Times New Roman" panose="02020603050405020304" pitchFamily="18" charset="0"/>
                <a:cs typeface="Times New Roman" panose="02020603050405020304" pitchFamily="18" charset="0"/>
              </a:rPr>
              <a:t> of ……………………….), </a:t>
            </a:r>
            <a:r>
              <a:rPr lang="it-IT" sz="2000" dirty="0" err="1">
                <a:latin typeface="Times New Roman" panose="02020603050405020304" pitchFamily="18" charset="0"/>
                <a:cs typeface="Times New Roman" panose="02020603050405020304" pitchFamily="18" charset="0"/>
              </a:rPr>
              <a:t>which</a:t>
            </a:r>
            <a:r>
              <a:rPr lang="it-IT" sz="2000" dirty="0">
                <a:latin typeface="Times New Roman" panose="02020603050405020304" pitchFamily="18" charset="0"/>
                <a:cs typeface="Times New Roman" panose="02020603050405020304" pitchFamily="18" charset="0"/>
              </a:rPr>
              <a:t> model do </a:t>
            </a:r>
            <a:r>
              <a:rPr lang="it-IT" sz="2000" dirty="0" err="1">
                <a:latin typeface="Times New Roman" panose="02020603050405020304" pitchFamily="18" charset="0"/>
                <a:cs typeface="Times New Roman" panose="02020603050405020304" pitchFamily="18" charset="0"/>
              </a:rPr>
              <a:t>you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think</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is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applicable</a:t>
            </a:r>
            <a:r>
              <a:rPr lang="it-IT" sz="2000" dirty="0">
                <a:latin typeface="Times New Roman" panose="02020603050405020304" pitchFamily="18" charset="0"/>
                <a:cs typeface="Times New Roman" panose="02020603050405020304" pitchFamily="18" charset="0"/>
              </a:rPr>
              <a:t> for the </a:t>
            </a:r>
            <a:r>
              <a:rPr lang="it-IT" sz="2000" dirty="0" err="1">
                <a:latin typeface="Times New Roman" panose="02020603050405020304" pitchFamily="18" charset="0"/>
                <a:cs typeface="Times New Roman" panose="02020603050405020304" pitchFamily="18" charset="0"/>
              </a:rPr>
              <a:t>internationalization</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process</a:t>
            </a:r>
            <a:r>
              <a:rPr lang="it-IT" sz="2000" dirty="0">
                <a:latin typeface="Times New Roman" panose="02020603050405020304" pitchFamily="18" charset="0"/>
                <a:cs typeface="Times New Roman" panose="02020603050405020304" pitchFamily="18" charset="0"/>
              </a:rPr>
              <a:t> with </a:t>
            </a:r>
            <a:r>
              <a:rPr lang="it-IT" sz="2000" dirty="0" err="1">
                <a:latin typeface="Times New Roman" panose="02020603050405020304" pitchFamily="18" charset="0"/>
                <a:cs typeface="Times New Roman" panose="02020603050405020304" pitchFamily="18" charset="0"/>
              </a:rPr>
              <a:t>respect</a:t>
            </a:r>
            <a:r>
              <a:rPr lang="it-IT" sz="2000" dirty="0">
                <a:latin typeface="Times New Roman" panose="02020603050405020304" pitchFamily="18" charset="0"/>
                <a:cs typeface="Times New Roman" panose="02020603050405020304" pitchFamily="18" charset="0"/>
              </a:rPr>
              <a:t> to:</a:t>
            </a:r>
          </a:p>
          <a:p>
            <a:pPr marL="342900" indent="-342900" algn="just">
              <a:buFont typeface="Arial" panose="020B0604020202020204" pitchFamily="34" charset="0"/>
              <a:buChar char="•"/>
            </a:pPr>
            <a:r>
              <a:rPr lang="it-IT" sz="2000" dirty="0" err="1">
                <a:latin typeface="Times New Roman" panose="02020603050405020304" pitchFamily="18" charset="0"/>
                <a:cs typeface="Times New Roman" panose="02020603050405020304" pitchFamily="18" charset="0"/>
              </a:rPr>
              <a:t>Internal</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governance</a:t>
            </a:r>
            <a:r>
              <a:rPr lang="it-IT" sz="2000" dirty="0">
                <a:latin typeface="Times New Roman" panose="02020603050405020304" pitchFamily="18" charset="0"/>
                <a:cs typeface="Times New Roman" panose="02020603050405020304" pitchFamily="18" charset="0"/>
              </a:rPr>
              <a:t> of </a:t>
            </a:r>
            <a:r>
              <a:rPr lang="it-IT" sz="2000" dirty="0" err="1">
                <a:latin typeface="Times New Roman" panose="02020603050405020304" pitchFamily="18" charset="0"/>
                <a:cs typeface="Times New Roman" panose="02020603050405020304" pitchFamily="18" charset="0"/>
              </a:rPr>
              <a:t>university</a:t>
            </a:r>
            <a:endParaRPr lang="it-IT"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it-IT" sz="2000" dirty="0" err="1">
                <a:latin typeface="Times New Roman" panose="02020603050405020304" pitchFamily="18" charset="0"/>
                <a:cs typeface="Times New Roman" panose="02020603050405020304" pitchFamily="18" charset="0"/>
              </a:rPr>
              <a:t>Type</a:t>
            </a:r>
            <a:r>
              <a:rPr lang="it-IT" sz="2000" dirty="0">
                <a:latin typeface="Times New Roman" panose="02020603050405020304" pitchFamily="18" charset="0"/>
                <a:cs typeface="Times New Roman" panose="02020603050405020304" pitchFamily="18" charset="0"/>
              </a:rPr>
              <a:t> of </a:t>
            </a:r>
            <a:r>
              <a:rPr lang="it-IT" sz="2000" dirty="0" err="1">
                <a:latin typeface="Times New Roman" panose="02020603050405020304" pitchFamily="18" charset="0"/>
                <a:cs typeface="Times New Roman" panose="02020603050405020304" pitchFamily="18" charset="0"/>
              </a:rPr>
              <a:t>internationalization</a:t>
            </a:r>
            <a:endParaRPr lang="it-IT"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it-IT" sz="2000" dirty="0" err="1">
                <a:latin typeface="Times New Roman" panose="02020603050405020304" pitchFamily="18" charset="0"/>
                <a:cs typeface="Times New Roman" panose="02020603050405020304" pitchFamily="18" charset="0"/>
              </a:rPr>
              <a:t>Objectives</a:t>
            </a:r>
            <a:endParaRPr lang="it-IT"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it-IT" sz="2000" dirty="0" err="1">
                <a:latin typeface="Times New Roman" panose="02020603050405020304" pitchFamily="18" charset="0"/>
                <a:cs typeface="Times New Roman" panose="02020603050405020304" pitchFamily="18" charset="0"/>
              </a:rPr>
              <a:t>Actions</a:t>
            </a:r>
            <a:endParaRPr lang="it-IT"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it-IT" sz="2000" dirty="0">
                <a:latin typeface="Times New Roman" panose="02020603050405020304" pitchFamily="18" charset="0"/>
                <a:cs typeface="Times New Roman" panose="02020603050405020304" pitchFamily="18" charset="0"/>
              </a:rPr>
              <a:t>Tools</a:t>
            </a:r>
          </a:p>
          <a:p>
            <a:pPr marL="342900" indent="-342900" algn="just">
              <a:buFont typeface="Arial" panose="020B0604020202020204" pitchFamily="34" charset="0"/>
              <a:buChar char="•"/>
            </a:pPr>
            <a:r>
              <a:rPr lang="it-IT" sz="2000" dirty="0">
                <a:latin typeface="Times New Roman" panose="02020603050405020304" pitchFamily="18" charset="0"/>
                <a:cs typeface="Times New Roman" panose="02020603050405020304" pitchFamily="18" charset="0"/>
              </a:rPr>
              <a:t>Organization </a:t>
            </a:r>
            <a:r>
              <a:rPr lang="it-IT" sz="2000" dirty="0" err="1">
                <a:latin typeface="Times New Roman" panose="02020603050405020304" pitchFamily="18" charset="0"/>
                <a:cs typeface="Times New Roman" panose="02020603050405020304" pitchFamily="18" charset="0"/>
              </a:rPr>
              <a:t>models</a:t>
            </a:r>
            <a:r>
              <a:rPr lang="it-IT" sz="2000" dirty="0">
                <a:latin typeface="Times New Roman" panose="02020603050405020304" pitchFamily="18" charset="0"/>
                <a:cs typeface="Times New Roman" panose="02020603050405020304" pitchFamily="18" charset="0"/>
              </a:rPr>
              <a:t> of </a:t>
            </a:r>
            <a:r>
              <a:rPr lang="it-IT" sz="2000" dirty="0" err="1">
                <a:latin typeface="Times New Roman" panose="02020603050405020304" pitchFamily="18" charset="0"/>
                <a:cs typeface="Times New Roman" panose="02020603050405020304" pitchFamily="18" charset="0"/>
              </a:rPr>
              <a:t>IROs</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4547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611450" y="1268700"/>
            <a:ext cx="5616780" cy="576080"/>
          </a:xfrm>
        </p:spPr>
        <p:txBody>
          <a:bodyPr lIns="72000" tIns="72000" bIns="72000" anchor="ctr" anchorCtr="1">
            <a:noAutofit/>
          </a:bodyPr>
          <a:lstStyle/>
          <a:p>
            <a:pPr>
              <a:lnSpc>
                <a:spcPct val="100000"/>
              </a:lnSpc>
            </a:pPr>
            <a:r>
              <a:rPr lang="en-US" sz="2800" b="1" dirty="0">
                <a:latin typeface="Times New Roman" panose="02020603050405020304" pitchFamily="18" charset="0"/>
                <a:cs typeface="Times New Roman" panose="02020603050405020304" pitchFamily="18" charset="0"/>
              </a:rPr>
              <a:t>Rationale (1)</a:t>
            </a:r>
            <a:br>
              <a:rPr lang="it-IT" sz="4000" dirty="0"/>
            </a:br>
            <a:endParaRPr lang="de-DE" sz="4000" b="1" i="1" dirty="0">
              <a:solidFill>
                <a:schemeClr val="accent1">
                  <a:lumMod val="50000"/>
                </a:schemeClr>
              </a:solidFill>
              <a:effectLst>
                <a:outerShdw blurRad="38100" dist="38100" dir="2700000" algn="tl">
                  <a:srgbClr val="000000">
                    <a:alpha val="43137"/>
                  </a:srgbClr>
                </a:outerShdw>
              </a:effectLst>
            </a:endParaRPr>
          </a:p>
        </p:txBody>
      </p:sp>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971500" y="1988800"/>
            <a:ext cx="7201000" cy="4032560"/>
          </a:xfrm>
        </p:spPr>
        <p:txBody>
          <a:bodyPr>
            <a:noAutofit/>
          </a:bodyPr>
          <a:lstStyle/>
          <a:p>
            <a:pPr algn="just"/>
            <a:r>
              <a:rPr lang="en-US" sz="2000" dirty="0">
                <a:latin typeface="Times New Roman" panose="02020603050405020304" pitchFamily="18" charset="0"/>
                <a:cs typeface="Times New Roman" panose="02020603050405020304" pitchFamily="18" charset="0"/>
              </a:rPr>
              <a:t>Many countries share common concerns about the internationalization of their higher education systems and would like to learn how good their systems are performing in comparison to others. Cross-country comparisons through the benchmarking of different higher education systems will enable countries to learn more about their strengths and weaknesses and provide ‘a laboratory for others’ by identifying what works in higher education.</a:t>
            </a:r>
          </a:p>
          <a:p>
            <a:pPr algn="just"/>
            <a:r>
              <a:rPr lang="en-US" sz="2000" dirty="0">
                <a:latin typeface="Times New Roman" panose="02020603050405020304" pitchFamily="18" charset="0"/>
                <a:cs typeface="Times New Roman" panose="02020603050405020304" pitchFamily="18" charset="0"/>
              </a:rPr>
              <a:t>Benchmarking higher education system performance will contribute towards improvement across different higher education systems.</a:t>
            </a:r>
          </a:p>
          <a:p>
            <a:pPr algn="just"/>
            <a:r>
              <a:rPr lang="en-US" sz="2000" dirty="0">
                <a:latin typeface="Times New Roman" panose="02020603050405020304" pitchFamily="18" charset="0"/>
                <a:cs typeface="Times New Roman" panose="02020603050405020304" pitchFamily="18" charset="0"/>
              </a:rPr>
              <a:t>Benchmarking as the process of comparing higher education systems, including policies, practices and outcomes, to enable countries to identify strengths and weaknesses in each higher education system; learn from each other; and improve the performance of their higher education systems. </a:t>
            </a:r>
            <a:endParaRPr lang="it-IT" sz="2000" dirty="0">
              <a:latin typeface="Times New Roman" panose="02020603050405020304" pitchFamily="18" charset="0"/>
              <a:cs typeface="Times New Roman" panose="02020603050405020304" pitchFamily="18" charset="0"/>
            </a:endParaRPr>
          </a:p>
          <a:p>
            <a:pPr lvl="0" algn="l" defTabSz="457200">
              <a:lnSpc>
                <a:spcPct val="100000"/>
              </a:lnSpc>
              <a:spcBef>
                <a:spcPts val="0"/>
              </a:spcBef>
            </a:pPr>
            <a:endParaRPr lang="es-ES" sz="1600" dirty="0">
              <a:solidFill>
                <a:prstClr val="black"/>
              </a:solidFill>
              <a:ea typeface="Times New Roman" panose="02020603050405020304" pitchFamily="18" charset="0"/>
            </a:endParaRPr>
          </a:p>
        </p:txBody>
      </p:sp>
    </p:spTree>
    <p:extLst>
      <p:ext uri="{BB962C8B-B14F-4D97-AF65-F5344CB8AC3E}">
        <p14:creationId xmlns:p14="http://schemas.microsoft.com/office/powerpoint/2010/main" val="49559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D06C12-E497-794B-91C9-7C6322AC7B4A}"/>
              </a:ext>
            </a:extLst>
          </p:cNvPr>
          <p:cNvSpPr>
            <a:spLocks noGrp="1"/>
          </p:cNvSpPr>
          <p:nvPr>
            <p:ph type="ctrTitle"/>
          </p:nvPr>
        </p:nvSpPr>
        <p:spPr>
          <a:xfrm>
            <a:off x="1143000" y="764630"/>
            <a:ext cx="6858000" cy="1008139"/>
          </a:xfrm>
        </p:spPr>
        <p:txBody>
          <a:bodyPr>
            <a:noAutofit/>
          </a:bodyPr>
          <a:lstStyle/>
          <a:p>
            <a:r>
              <a:rPr lang="en-US" sz="2800" b="1" dirty="0">
                <a:latin typeface="Times New Roman" panose="02020603050405020304" pitchFamily="18" charset="0"/>
                <a:cs typeface="Times New Roman" panose="02020603050405020304" pitchFamily="18" charset="0"/>
              </a:rPr>
              <a:t>Rationale (2)</a:t>
            </a:r>
            <a:br>
              <a:rPr lang="it-IT" sz="2400" dirty="0"/>
            </a:br>
            <a:endParaRPr lang="it-IT" sz="2400" dirty="0"/>
          </a:p>
        </p:txBody>
      </p:sp>
      <p:sp>
        <p:nvSpPr>
          <p:cNvPr id="3" name="Sottotitolo 2">
            <a:extLst>
              <a:ext uri="{FF2B5EF4-FFF2-40B4-BE49-F238E27FC236}">
                <a16:creationId xmlns:a16="http://schemas.microsoft.com/office/drawing/2014/main" id="{3C254C95-99CD-F041-B0EB-2B61D6FC6B1F}"/>
              </a:ext>
            </a:extLst>
          </p:cNvPr>
          <p:cNvSpPr>
            <a:spLocks noGrp="1"/>
          </p:cNvSpPr>
          <p:nvPr>
            <p:ph type="subTitle" idx="1"/>
          </p:nvPr>
        </p:nvSpPr>
        <p:spPr>
          <a:xfrm>
            <a:off x="1143000" y="1628750"/>
            <a:ext cx="6858000" cy="4248590"/>
          </a:xfrm>
        </p:spPr>
        <p:txBody>
          <a:bodyPr>
            <a:normAutofit/>
          </a:bodyPr>
          <a:lstStyle/>
          <a:p>
            <a:pPr algn="just"/>
            <a:r>
              <a:rPr lang="en-US" dirty="0"/>
              <a:t>The benchmarking exercise should be based on a theoretically-justified conceptual model: </a:t>
            </a:r>
            <a:endParaRPr lang="it-IT" dirty="0"/>
          </a:p>
          <a:p>
            <a:pPr marL="285750" lvl="0" indent="-285750" algn="just">
              <a:buFont typeface="Symbol" pitchFamily="2" charset="2"/>
              <a:buChar char="·"/>
            </a:pPr>
            <a:r>
              <a:rPr lang="en-US" dirty="0"/>
              <a:t>The benchmarking should reflect the complex of internationalization’s strategies; </a:t>
            </a:r>
            <a:endParaRPr lang="it-IT" dirty="0"/>
          </a:p>
          <a:p>
            <a:pPr marL="285750" lvl="0" indent="-285750" algn="just">
              <a:buFont typeface="Symbol" pitchFamily="2" charset="2"/>
              <a:buChar char="·"/>
            </a:pPr>
            <a:r>
              <a:rPr lang="en-US" dirty="0"/>
              <a:t>The benchmarking should recognize that there are many dimensions of internationalization and the importance placed by each country on different dimensions may differ;</a:t>
            </a:r>
            <a:endParaRPr lang="it-IT" dirty="0"/>
          </a:p>
          <a:p>
            <a:pPr marL="285750" lvl="0" indent="-285750" algn="just">
              <a:buFont typeface="Symbol" pitchFamily="2" charset="2"/>
              <a:buChar char="·"/>
            </a:pPr>
            <a:r>
              <a:rPr lang="en-US" dirty="0"/>
              <a:t>The benchmarking should be context aware, i.e. acknowledge the economic, social and cultural context in which higher education operates; </a:t>
            </a:r>
            <a:endParaRPr lang="it-IT" dirty="0"/>
          </a:p>
          <a:p>
            <a:pPr marL="285750" lvl="0" indent="-285750" algn="just">
              <a:buFont typeface="Symbol" pitchFamily="2" charset="2"/>
              <a:buChar char="·"/>
            </a:pPr>
            <a:r>
              <a:rPr lang="en-US" dirty="0"/>
              <a:t>The benchmarking should recognize that countries have different system features, constraints, challenges and policy priorities that need to be taken into account to enable meaningful comparisons. </a:t>
            </a:r>
            <a:endParaRPr lang="it-IT" dirty="0"/>
          </a:p>
          <a:p>
            <a:endParaRPr lang="it-IT" dirty="0"/>
          </a:p>
        </p:txBody>
      </p:sp>
    </p:spTree>
    <p:extLst>
      <p:ext uri="{BB962C8B-B14F-4D97-AF65-F5344CB8AC3E}">
        <p14:creationId xmlns:p14="http://schemas.microsoft.com/office/powerpoint/2010/main" val="2067538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7BF411-075D-054B-A4F1-6EC56ED1F6B4}"/>
              </a:ext>
            </a:extLst>
          </p:cNvPr>
          <p:cNvSpPr>
            <a:spLocks noGrp="1"/>
          </p:cNvSpPr>
          <p:nvPr>
            <p:ph type="ctrTitle"/>
          </p:nvPr>
        </p:nvSpPr>
        <p:spPr>
          <a:xfrm>
            <a:off x="1143000" y="1122363"/>
            <a:ext cx="6858000" cy="794427"/>
          </a:xfrm>
        </p:spPr>
        <p:txBody>
          <a:bodyPr>
            <a:noAutofit/>
          </a:bodyPr>
          <a:lstStyle/>
          <a:p>
            <a:r>
              <a:rPr lang="en-US" sz="2800" b="1" dirty="0"/>
              <a:t>The relevance of benchmarking approach</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410D6174-4F0E-8E46-A4A4-D50724E4AEB2}"/>
              </a:ext>
            </a:extLst>
          </p:cNvPr>
          <p:cNvSpPr>
            <a:spLocks noGrp="1"/>
          </p:cNvSpPr>
          <p:nvPr>
            <p:ph type="subTitle" idx="1"/>
          </p:nvPr>
        </p:nvSpPr>
        <p:spPr>
          <a:xfrm>
            <a:off x="1143000" y="1916790"/>
            <a:ext cx="6858000" cy="4248590"/>
          </a:xfrm>
        </p:spPr>
        <p:txBody>
          <a:bodyPr/>
          <a:lstStyle/>
          <a:p>
            <a:pPr algn="just"/>
            <a:r>
              <a:rPr lang="en-US" sz="2000" dirty="0">
                <a:latin typeface="Times New Roman" panose="02020603050405020304" pitchFamily="18" charset="0"/>
                <a:cs typeface="Times New Roman" panose="02020603050405020304" pitchFamily="18" charset="0"/>
              </a:rPr>
              <a:t>The benchmarking approach goes beyond metrics to focus also on policy and practice benchmarking in order to </a:t>
            </a:r>
            <a:r>
              <a:rPr lang="en-US" sz="2000" b="1" dirty="0">
                <a:latin typeface="Times New Roman" panose="02020603050405020304" pitchFamily="18" charset="0"/>
                <a:cs typeface="Times New Roman" panose="02020603050405020304" pitchFamily="18" charset="0"/>
              </a:rPr>
              <a:t>tell the story behind internationalization of higher education systems</a:t>
            </a:r>
            <a:r>
              <a:rPr lang="en-US" sz="2000" dirty="0">
                <a:latin typeface="Times New Roman" panose="02020603050405020304" pitchFamily="18" charset="0"/>
                <a:cs typeface="Times New Roman" panose="02020603050405020304" pitchFamily="18" charset="0"/>
              </a:rPr>
              <a:t>. It will enable cross-country comparisons and peer learning to support the developmental dimension of internationalization measurement and management. The proposed benchmarking approach to enhance higher education system performance acknowledges the economic, social and cultural context of higher education. </a:t>
            </a:r>
            <a:endParaRPr lang="it-IT" sz="20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648082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087B41-1BE1-FE46-B292-03AC0E7E0E33}"/>
              </a:ext>
            </a:extLst>
          </p:cNvPr>
          <p:cNvSpPr>
            <a:spLocks noGrp="1"/>
          </p:cNvSpPr>
          <p:nvPr>
            <p:ph type="ctrTitle"/>
          </p:nvPr>
        </p:nvSpPr>
        <p:spPr>
          <a:xfrm>
            <a:off x="1143000" y="620610"/>
            <a:ext cx="6858000" cy="1152160"/>
          </a:xfrm>
        </p:spPr>
        <p:txBody>
          <a:bodyPr>
            <a:noAutofit/>
          </a:bodyPr>
          <a:lstStyle/>
          <a:p>
            <a:r>
              <a:rPr lang="en-US" sz="2800" b="1" dirty="0"/>
              <a:t>Benchmarking approach</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D7C88C80-323F-1A4E-AAFD-635F741C9DA9}"/>
              </a:ext>
            </a:extLst>
          </p:cNvPr>
          <p:cNvSpPr>
            <a:spLocks noGrp="1"/>
          </p:cNvSpPr>
          <p:nvPr>
            <p:ph type="subTitle" idx="1"/>
          </p:nvPr>
        </p:nvSpPr>
        <p:spPr>
          <a:xfrm>
            <a:off x="1143000" y="1988800"/>
            <a:ext cx="6858000" cy="3816530"/>
          </a:xfrm>
        </p:spPr>
        <p:txBody>
          <a:bodyPr>
            <a:normAutofit/>
          </a:bodyPr>
          <a:lstStyle/>
          <a:p>
            <a:pPr algn="just"/>
            <a:r>
              <a:rPr lang="en-US" sz="2400" dirty="0">
                <a:latin typeface="Times New Roman" panose="02020603050405020304" pitchFamily="18" charset="0"/>
                <a:cs typeface="Times New Roman" panose="02020603050405020304" pitchFamily="18" charset="0"/>
              </a:rPr>
              <a:t>The benchmarking approach is a tool for developing higher education systems and it addresses the strong demand for the comparative assessment of higher education systems. The benchmarking </a:t>
            </a:r>
            <a:r>
              <a:rPr lang="en-US" sz="2400" b="1" dirty="0">
                <a:latin typeface="Times New Roman" panose="02020603050405020304" pitchFamily="18" charset="0"/>
                <a:cs typeface="Times New Roman" panose="02020603050405020304" pitchFamily="18" charset="0"/>
              </a:rPr>
              <a:t>will raise the visibility of the importance of higher education for developing our economies and societies</a:t>
            </a:r>
            <a:r>
              <a:rPr lang="it-IT"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41112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A9743F-26E9-0945-A980-421E53EB716E}"/>
              </a:ext>
            </a:extLst>
          </p:cNvPr>
          <p:cNvSpPr>
            <a:spLocks noGrp="1"/>
          </p:cNvSpPr>
          <p:nvPr>
            <p:ph type="ctrTitle"/>
          </p:nvPr>
        </p:nvSpPr>
        <p:spPr>
          <a:xfrm>
            <a:off x="1143000" y="836640"/>
            <a:ext cx="6858000" cy="936129"/>
          </a:xfrm>
        </p:spPr>
        <p:txBody>
          <a:bodyPr>
            <a:normAutofit/>
          </a:bodyPr>
          <a:lstStyle/>
          <a:p>
            <a:r>
              <a:rPr lang="en-US" sz="2800" b="1" dirty="0"/>
              <a:t>Types of the benchmarking used in research</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4C07DC91-760A-544C-AB83-E2FC2978111E}"/>
              </a:ext>
            </a:extLst>
          </p:cNvPr>
          <p:cNvSpPr>
            <a:spLocks noGrp="1"/>
          </p:cNvSpPr>
          <p:nvPr>
            <p:ph type="subTitle" idx="1"/>
          </p:nvPr>
        </p:nvSpPr>
        <p:spPr>
          <a:xfrm>
            <a:off x="1143000" y="1772769"/>
            <a:ext cx="6858000" cy="4680651"/>
          </a:xfrm>
        </p:spPr>
        <p:txBody>
          <a:bodyPr>
            <a:normAutofit lnSpcReduction="10000"/>
          </a:bodyPr>
          <a:lstStyle/>
          <a:p>
            <a:pPr algn="just"/>
            <a:r>
              <a:rPr lang="en-US" sz="2000" dirty="0">
                <a:latin typeface="Times New Roman" panose="02020603050405020304" pitchFamily="18" charset="0"/>
                <a:cs typeface="Times New Roman" panose="02020603050405020304" pitchFamily="18" charset="0"/>
              </a:rPr>
              <a:t>Three kinds of benchmarking: </a:t>
            </a:r>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sym typeface="Symbol" pitchFamily="2" charset="2"/>
              </a:rPr>
              <a:t></a:t>
            </a:r>
            <a:r>
              <a:rPr lang="it-IT" sz="2000" dirty="0">
                <a:latin typeface="Times New Roman" panose="02020603050405020304" pitchFamily="18" charset="0"/>
                <a:cs typeface="Times New Roman" panose="02020603050405020304" pitchFamily="18" charset="0"/>
              </a:rPr>
              <a:t> </a:t>
            </a:r>
            <a:r>
              <a:rPr lang="en-US" sz="2000" b="1" u="sng" dirty="0">
                <a:latin typeface="Times New Roman" panose="02020603050405020304" pitchFamily="18" charset="0"/>
                <a:cs typeface="Times New Roman" panose="02020603050405020304" pitchFamily="18" charset="0"/>
              </a:rPr>
              <a:t>Metric benchmarking</a:t>
            </a:r>
            <a:r>
              <a:rPr lang="en-US" sz="2000" dirty="0">
                <a:latin typeface="Times New Roman" panose="02020603050405020304" pitchFamily="18" charset="0"/>
                <a:cs typeface="Times New Roman" panose="02020603050405020304" pitchFamily="18" charset="0"/>
              </a:rPr>
              <a:t>: Metric benchmarking is used to present information on internationalization processes so that countries can identify the strengths and weaknesses within their own higher education systems and compare their performance against other countries. </a:t>
            </a:r>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sym typeface="Symbol" pitchFamily="2" charset="2"/>
              </a:rPr>
              <a:t></a:t>
            </a:r>
            <a:r>
              <a:rPr lang="it-IT" sz="2000" dirty="0">
                <a:latin typeface="Times New Roman" panose="02020603050405020304" pitchFamily="18" charset="0"/>
                <a:cs typeface="Times New Roman" panose="02020603050405020304" pitchFamily="18" charset="0"/>
              </a:rPr>
              <a:t> </a:t>
            </a:r>
            <a:r>
              <a:rPr lang="en-US" sz="2000" b="1" u="sng" dirty="0">
                <a:latin typeface="Times New Roman" panose="02020603050405020304" pitchFamily="18" charset="0"/>
                <a:cs typeface="Times New Roman" panose="02020603050405020304" pitchFamily="18" charset="0"/>
              </a:rPr>
              <a:t>Practice benchmarking</a:t>
            </a:r>
            <a:r>
              <a:rPr lang="en-US" sz="2000" dirty="0">
                <a:latin typeface="Times New Roman" panose="02020603050405020304" pitchFamily="18" charset="0"/>
                <a:cs typeface="Times New Roman" panose="02020603050405020304" pitchFamily="18" charset="0"/>
              </a:rPr>
              <a:t>: Information on higher education practices (or activities) will be presented to enable the comparison of higher education system internationalization and a better understanding of the reasons behind the performance. </a:t>
            </a:r>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sym typeface="Symbol" pitchFamily="2" charset="2"/>
              </a:rPr>
              <a:t></a:t>
            </a:r>
            <a:r>
              <a:rPr lang="it-IT"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b="1" u="sng" dirty="0">
                <a:latin typeface="Times New Roman" panose="02020603050405020304" pitchFamily="18" charset="0"/>
                <a:cs typeface="Times New Roman" panose="02020603050405020304" pitchFamily="18" charset="0"/>
              </a:rPr>
              <a:t>Policy benchmarking</a:t>
            </a:r>
            <a:r>
              <a:rPr lang="en-US" sz="2000" dirty="0">
                <a:latin typeface="Times New Roman" panose="02020603050405020304" pitchFamily="18" charset="0"/>
                <a:cs typeface="Times New Roman" panose="02020603050405020304" pitchFamily="18" charset="0"/>
              </a:rPr>
              <a:t>: Government policy is a key driver of the internationalization of higher education systems. The comparison of policies between different systems has the potential to lead to a better understanding of the linkages between policy and outcomes</a:t>
            </a:r>
            <a:r>
              <a:rPr lang="en-US" dirty="0">
                <a:latin typeface="Times New Roman" panose="02020603050405020304" pitchFamily="18" charset="0"/>
                <a:cs typeface="Times New Roman" panose="02020603050405020304" pitchFamily="18" charset="0"/>
              </a:rPr>
              <a:t>. </a:t>
            </a:r>
          </a:p>
          <a:p>
            <a:pPr algn="just"/>
            <a:r>
              <a:rPr lang="it-IT" dirty="0">
                <a:latin typeface="Times New Roman" panose="02020603050405020304" pitchFamily="18" charset="0"/>
                <a:cs typeface="Times New Roman" panose="02020603050405020304" pitchFamily="18" charset="0"/>
              </a:rPr>
              <a:t>INTERNAL and EXTERNAL BENCHMARKING</a:t>
            </a:r>
          </a:p>
          <a:p>
            <a:endParaRPr lang="it-IT" dirty="0"/>
          </a:p>
        </p:txBody>
      </p:sp>
    </p:spTree>
    <p:extLst>
      <p:ext uri="{BB962C8B-B14F-4D97-AF65-F5344CB8AC3E}">
        <p14:creationId xmlns:p14="http://schemas.microsoft.com/office/powerpoint/2010/main" val="2697340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A8B2BA-4984-2E44-A596-E2DA9473883F}"/>
              </a:ext>
            </a:extLst>
          </p:cNvPr>
          <p:cNvSpPr>
            <a:spLocks noGrp="1"/>
          </p:cNvSpPr>
          <p:nvPr>
            <p:ph type="ctrTitle"/>
          </p:nvPr>
        </p:nvSpPr>
        <p:spPr>
          <a:xfrm>
            <a:off x="1143000" y="764630"/>
            <a:ext cx="6858000" cy="936129"/>
          </a:xfrm>
        </p:spPr>
        <p:txBody>
          <a:bodyPr>
            <a:normAutofit/>
          </a:bodyPr>
          <a:lstStyle/>
          <a:p>
            <a:r>
              <a:rPr lang="en-US" sz="2800" b="1" dirty="0"/>
              <a:t>The goals of benchmarking activity</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3B724BBD-95C6-3A4F-9E7F-2F72406AC95F}"/>
              </a:ext>
            </a:extLst>
          </p:cNvPr>
          <p:cNvSpPr>
            <a:spLocks noGrp="1"/>
          </p:cNvSpPr>
          <p:nvPr>
            <p:ph type="subTitle" idx="1"/>
          </p:nvPr>
        </p:nvSpPr>
        <p:spPr>
          <a:xfrm>
            <a:off x="1143000" y="1700759"/>
            <a:ext cx="6858000" cy="4032561"/>
          </a:xfrm>
        </p:spPr>
        <p:txBody>
          <a:bodyPr>
            <a:normAutofit fontScale="77500" lnSpcReduction="20000"/>
          </a:bodyPr>
          <a:lstStyle/>
          <a:p>
            <a:r>
              <a:rPr lang="en-US" dirty="0"/>
              <a:t> </a:t>
            </a:r>
            <a:endParaRPr lang="it-IT" dirty="0"/>
          </a:p>
          <a:p>
            <a:pPr algn="just"/>
            <a:r>
              <a:rPr lang="en-US" sz="2000" dirty="0">
                <a:latin typeface="Times New Roman" panose="02020603050405020304" pitchFamily="18" charset="0"/>
                <a:cs typeface="Times New Roman" panose="02020603050405020304" pitchFamily="18" charset="0"/>
              </a:rPr>
              <a:t>Benchmarking the internationalization of higher education systems through multi-dimensional measures will: </a:t>
            </a:r>
          </a:p>
          <a:p>
            <a:pPr algn="just"/>
            <a:endParaRPr lang="it-IT"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Enable comparisons across agreed dimensions of internationalization of higher education systems </a:t>
            </a:r>
          </a:p>
          <a:p>
            <a:pPr algn="just"/>
            <a:endParaRPr lang="it-IT"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Identify strengths and weaknesses of each country’s higher education system </a:t>
            </a:r>
            <a:endParaRPr lang="it-IT"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Provide a basis for peer learning </a:t>
            </a:r>
          </a:p>
          <a:p>
            <a:pPr algn="just"/>
            <a:endParaRPr lang="it-IT"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Provide a basis for developing strategies for improvements in the performance of higher education systems. </a:t>
            </a:r>
          </a:p>
          <a:p>
            <a:pPr marL="342900" indent="-342900" algn="just">
              <a:buFont typeface="Symbol" charset="0"/>
              <a:buChar char="·"/>
            </a:pP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IT AIMS AT DESCRIBING, COMPARING, IMPROVING</a:t>
            </a:r>
            <a:endParaRPr lang="it-IT" sz="2000" b="1" dirty="0">
              <a:latin typeface="Times New Roman" panose="02020603050405020304" pitchFamily="18" charset="0"/>
              <a:cs typeface="Times New Roman" panose="02020603050405020304" pitchFamily="18" charset="0"/>
            </a:endParaRPr>
          </a:p>
          <a:p>
            <a:r>
              <a:rPr lang="en-US" dirty="0"/>
              <a:t> </a:t>
            </a:r>
            <a:endParaRPr lang="it-IT" dirty="0"/>
          </a:p>
          <a:p>
            <a:endParaRPr lang="it-IT" dirty="0"/>
          </a:p>
        </p:txBody>
      </p:sp>
    </p:spTree>
    <p:extLst>
      <p:ext uri="{BB962C8B-B14F-4D97-AF65-F5344CB8AC3E}">
        <p14:creationId xmlns:p14="http://schemas.microsoft.com/office/powerpoint/2010/main" val="3266720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1168F5-11A7-7542-B91E-99351AF5ADB5}"/>
              </a:ext>
            </a:extLst>
          </p:cNvPr>
          <p:cNvSpPr>
            <a:spLocks noGrp="1"/>
          </p:cNvSpPr>
          <p:nvPr>
            <p:ph type="ctrTitle"/>
          </p:nvPr>
        </p:nvSpPr>
        <p:spPr>
          <a:xfrm>
            <a:off x="1143000" y="764630"/>
            <a:ext cx="6858000" cy="1152160"/>
          </a:xfrm>
        </p:spPr>
        <p:txBody>
          <a:bodyPr>
            <a:normAutofit/>
          </a:bodyPr>
          <a:lstStyle/>
          <a:p>
            <a:r>
              <a:rPr lang="en-US" sz="2800" b="1" dirty="0"/>
              <a:t>The relevance of internationalization</a:t>
            </a:r>
            <a:br>
              <a:rPr lang="it-IT" sz="2800" dirty="0"/>
            </a:br>
            <a:endParaRPr lang="it-IT" sz="28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7ACEF9D1-413F-F242-8D96-4212EBF40F7D}"/>
              </a:ext>
            </a:extLst>
          </p:cNvPr>
          <p:cNvSpPr>
            <a:spLocks noGrp="1"/>
          </p:cNvSpPr>
          <p:nvPr>
            <p:ph type="subTitle" idx="1"/>
          </p:nvPr>
        </p:nvSpPr>
        <p:spPr>
          <a:xfrm>
            <a:off x="1143000" y="1988799"/>
            <a:ext cx="6858000" cy="3746837"/>
          </a:xfrm>
        </p:spPr>
        <p:txBody>
          <a:bodyPr>
            <a:normAutofit/>
          </a:bodyPr>
          <a:lstStyle/>
          <a:p>
            <a:pPr algn="just"/>
            <a:r>
              <a:rPr lang="en-US" dirty="0">
                <a:latin typeface="Times New Roman" panose="02020603050405020304" pitchFamily="18" charset="0"/>
                <a:cs typeface="Times New Roman" panose="02020603050405020304" pitchFamily="18" charset="0"/>
              </a:rPr>
              <a:t>The intense of competition among universities and colleges can be attributed to globalization; universities and colleges compete with each other not only on the local level but internationally. Moreover, systems and policies in higher education institutions (HEIs) are being transformed by globalization. Because of this, universities started adopting strategies for internationalization. Therefore, the theme of internationalization in higher education started gaining attention by scholars and policy makers in the last decades of twentieth century. </a:t>
            </a:r>
            <a:r>
              <a:rPr lang="en-US" b="1" dirty="0">
                <a:latin typeface="Times New Roman" panose="02020603050405020304" pitchFamily="18" charset="0"/>
                <a:cs typeface="Times New Roman" panose="02020603050405020304" pitchFamily="18" charset="0"/>
              </a:rPr>
              <a:t>At the moment Internationalization is considered to be one of the major aspects to be dealt with higher education institutions</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As a consequence, prior knowledge on the Higher Education Institutions internationalization current status and the identification of the core areas of intervention and development </a:t>
            </a:r>
            <a:r>
              <a:rPr lang="en-US" b="1" dirty="0">
                <a:latin typeface="Times New Roman" panose="02020603050405020304" pitchFamily="18" charset="0"/>
                <a:cs typeface="Times New Roman" panose="02020603050405020304" pitchFamily="18" charset="0"/>
              </a:rPr>
              <a:t>is essential in order to structure valid internationalization and marketing strategies</a:t>
            </a:r>
            <a:r>
              <a:rPr lang="en-US" dirty="0">
                <a:latin typeface="Times New Roman" panose="02020603050405020304" pitchFamily="18" charset="0"/>
                <a:cs typeface="Times New Roman" panose="02020603050405020304" pitchFamily="18" charset="0"/>
              </a:rPr>
              <a:t>. </a:t>
            </a:r>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040479700"/>
      </p:ext>
    </p:extLst>
  </p:cSld>
  <p:clrMapOvr>
    <a:masterClrMapping/>
  </p:clrMapOvr>
</p:sld>
</file>

<file path=ppt/theme/theme1.xml><?xml version="1.0" encoding="utf-8"?>
<a:theme xmlns:a="http://schemas.openxmlformats.org/drawingml/2006/main" name="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2484</TotalTime>
  <Words>3080</Words>
  <Application>Microsoft Office PowerPoint</Application>
  <PresentationFormat>Presentazione su schermo (4:3)</PresentationFormat>
  <Paragraphs>222</Paragraphs>
  <Slides>26</Slides>
  <Notes>1</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26</vt:i4>
      </vt:variant>
    </vt:vector>
  </HeadingPairs>
  <TitlesOfParts>
    <vt:vector size="34" baseType="lpstr">
      <vt:lpstr>Arial</vt:lpstr>
      <vt:lpstr>Calibri</vt:lpstr>
      <vt:lpstr>Calibri Light</vt:lpstr>
      <vt:lpstr>Symbol</vt:lpstr>
      <vt:lpstr>Times New Roman</vt:lpstr>
      <vt:lpstr>Wingdings</vt:lpstr>
      <vt:lpstr>Office</vt:lpstr>
      <vt:lpstr>4_Office</vt:lpstr>
      <vt:lpstr>Benchmarking on  Internationalization in some EU Universities </vt:lpstr>
      <vt:lpstr>Content</vt:lpstr>
      <vt:lpstr>Rationale (1) </vt:lpstr>
      <vt:lpstr>Rationale (2) </vt:lpstr>
      <vt:lpstr>The relevance of benchmarking approach </vt:lpstr>
      <vt:lpstr>Benchmarking approach </vt:lpstr>
      <vt:lpstr>Types of the benchmarking used in research </vt:lpstr>
      <vt:lpstr>The goals of benchmarking activity </vt:lpstr>
      <vt:lpstr>The relevance of internationalization </vt:lpstr>
      <vt:lpstr>European visions of International  Universities’ cooperation </vt:lpstr>
      <vt:lpstr>Universities Ranking as Benchmarking</vt:lpstr>
      <vt:lpstr>Universities Ranking as Benchmarking</vt:lpstr>
      <vt:lpstr>Table 1 – Parameters for ranking internationalization</vt:lpstr>
      <vt:lpstr>Content</vt:lpstr>
      <vt:lpstr>The target (1) </vt:lpstr>
      <vt:lpstr>Suggestions </vt:lpstr>
      <vt:lpstr>Results. Different visions (1) </vt:lpstr>
      <vt:lpstr>Results. Different visions (2) </vt:lpstr>
      <vt:lpstr>Objectives outlined by benchmarking </vt:lpstr>
      <vt:lpstr>General overview of benchmarking </vt:lpstr>
      <vt:lpstr>Results. Governance (1) </vt:lpstr>
      <vt:lpstr>Different organization’s models (1) </vt:lpstr>
      <vt:lpstr>Different organization’s models (2) </vt:lpstr>
      <vt:lpstr>Human Resources </vt:lpstr>
      <vt:lpstr>Useful warnings from the cases examined </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dc:title>
  <dc:creator>Patrick Pichler</dc:creator>
  <cp:lastModifiedBy>angelo musaio</cp:lastModifiedBy>
  <cp:revision>142</cp:revision>
  <dcterms:created xsi:type="dcterms:W3CDTF">2020-06-08T10:57:03Z</dcterms:created>
  <dcterms:modified xsi:type="dcterms:W3CDTF">2021-03-03T15:35:14Z</dcterms:modified>
</cp:coreProperties>
</file>