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Lst>
  <p:notesMasterIdLst>
    <p:notesMasterId r:id="rId32"/>
  </p:notesMasterIdLst>
  <p:sldIdLst>
    <p:sldId id="295" r:id="rId3"/>
    <p:sldId id="262" r:id="rId4"/>
    <p:sldId id="259" r:id="rId5"/>
    <p:sldId id="289" r:id="rId6"/>
    <p:sldId id="283" r:id="rId7"/>
    <p:sldId id="267" r:id="rId8"/>
    <p:sldId id="290" r:id="rId9"/>
    <p:sldId id="291" r:id="rId10"/>
    <p:sldId id="282" r:id="rId11"/>
    <p:sldId id="260" r:id="rId12"/>
    <p:sldId id="263" r:id="rId13"/>
    <p:sldId id="292" r:id="rId14"/>
    <p:sldId id="294" r:id="rId15"/>
    <p:sldId id="265" r:id="rId16"/>
    <p:sldId id="266" r:id="rId17"/>
    <p:sldId id="293" r:id="rId18"/>
    <p:sldId id="285" r:id="rId19"/>
    <p:sldId id="277" r:id="rId20"/>
    <p:sldId id="258" r:id="rId21"/>
    <p:sldId id="286" r:id="rId22"/>
    <p:sldId id="278" r:id="rId23"/>
    <p:sldId id="279" r:id="rId24"/>
    <p:sldId id="264" r:id="rId25"/>
    <p:sldId id="257" r:id="rId26"/>
    <p:sldId id="280" r:id="rId27"/>
    <p:sldId id="261" r:id="rId28"/>
    <p:sldId id="281" r:id="rId29"/>
    <p:sldId id="288" r:id="rId30"/>
    <p:sldId id="287" r:id="rId3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țiune implicită" id="{17393D57-9DE1-46D6-8CD8-1E067198E044}">
          <p14:sldIdLst>
            <p14:sldId id="295"/>
            <p14:sldId id="262"/>
            <p14:sldId id="259"/>
            <p14:sldId id="289"/>
            <p14:sldId id="283"/>
            <p14:sldId id="267"/>
            <p14:sldId id="290"/>
            <p14:sldId id="291"/>
            <p14:sldId id="282"/>
            <p14:sldId id="260"/>
            <p14:sldId id="263"/>
            <p14:sldId id="292"/>
            <p14:sldId id="294"/>
            <p14:sldId id="265"/>
            <p14:sldId id="266"/>
            <p14:sldId id="293"/>
            <p14:sldId id="285"/>
            <p14:sldId id="277"/>
            <p14:sldId id="258"/>
            <p14:sldId id="286"/>
            <p14:sldId id="278"/>
            <p14:sldId id="279"/>
            <p14:sldId id="264"/>
            <p14:sldId id="257"/>
            <p14:sldId id="280"/>
            <p14:sldId id="261"/>
            <p14:sldId id="281"/>
            <p14:sldId id="288"/>
            <p14:sldId id="28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6327"/>
  </p:normalViewPr>
  <p:slideViewPr>
    <p:cSldViewPr snapToGrid="0" snapToObjects="1">
      <p:cViewPr varScale="1">
        <p:scale>
          <a:sx n="68" d="100"/>
          <a:sy n="68" d="100"/>
        </p:scale>
        <p:origin x="612"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5EE399-1611-40BD-AD3B-E4C7406A2068}" type="doc">
      <dgm:prSet loTypeId="urn:microsoft.com/office/officeart/2016/7/layout/BasicProcessNew" loCatId="process" qsTypeId="urn:microsoft.com/office/officeart/2005/8/quickstyle/simple1" qsCatId="simple" csTypeId="urn:microsoft.com/office/officeart/2005/8/colors/accent1_2" csCatId="accent1" phldr="1"/>
      <dgm:spPr/>
      <dgm:t>
        <a:bodyPr/>
        <a:lstStyle/>
        <a:p>
          <a:endParaRPr lang="en-US"/>
        </a:p>
      </dgm:t>
    </dgm:pt>
    <dgm:pt modelId="{B8654126-77E6-41DF-BDCC-9A31B412A75F}">
      <dgm:prSet custT="1"/>
      <dgm:spPr/>
      <dgm:t>
        <a:bodyPr/>
        <a:lstStyle/>
        <a:p>
          <a:r>
            <a:rPr lang="en-US" sz="2000" b="0" i="0" dirty="0"/>
            <a:t>1.</a:t>
          </a:r>
          <a:endParaRPr lang="ro-RO" sz="2000" b="0" i="0" dirty="0"/>
        </a:p>
        <a:p>
          <a:r>
            <a:rPr lang="en-US" sz="2000" dirty="0"/>
            <a:t>Analyze the impact of external environment on HEIs internationalization</a:t>
          </a:r>
          <a:endParaRPr lang="en-US" sz="2000" b="0" i="0" dirty="0"/>
        </a:p>
      </dgm:t>
    </dgm:pt>
    <dgm:pt modelId="{07CBA32C-1C09-4694-A42F-FEFCE49A8617}" type="parTrans" cxnId="{4D37B4E3-B0D2-4CE4-BC24-01A99B6420D7}">
      <dgm:prSet/>
      <dgm:spPr/>
      <dgm:t>
        <a:bodyPr/>
        <a:lstStyle/>
        <a:p>
          <a:endParaRPr lang="en-US"/>
        </a:p>
      </dgm:t>
    </dgm:pt>
    <dgm:pt modelId="{BBEA3519-4EA2-4BBA-933B-E5CD41D19EF2}" type="sibTrans" cxnId="{4D37B4E3-B0D2-4CE4-BC24-01A99B6420D7}">
      <dgm:prSet/>
      <dgm:spPr/>
      <dgm:t>
        <a:bodyPr/>
        <a:lstStyle/>
        <a:p>
          <a:endParaRPr lang="en-US"/>
        </a:p>
      </dgm:t>
    </dgm:pt>
    <dgm:pt modelId="{75CADA0B-F571-470A-8A27-DCA90CB0C6DA}">
      <dgm:prSet custT="1"/>
      <dgm:spPr/>
      <dgm:t>
        <a:bodyPr/>
        <a:lstStyle/>
        <a:p>
          <a:r>
            <a:rPr lang="en-US" sz="2000" b="0" i="0" dirty="0"/>
            <a:t>2. </a:t>
          </a:r>
        </a:p>
        <a:p>
          <a:r>
            <a:rPr lang="ro-RO" sz="2000" dirty="0"/>
            <a:t>Understand and set </a:t>
          </a:r>
          <a:r>
            <a:rPr lang="en-US" sz="2000" dirty="0"/>
            <a:t>vision, values and mission of </a:t>
          </a:r>
          <a:r>
            <a:rPr lang="en-US" sz="2000" dirty="0" err="1"/>
            <a:t>Internationa</a:t>
          </a:r>
          <a:r>
            <a:rPr lang="ro-RO" sz="2000" dirty="0"/>
            <a:t>-</a:t>
          </a:r>
          <a:r>
            <a:rPr lang="en-US" sz="2000" dirty="0" err="1"/>
            <a:t>lization</a:t>
          </a:r>
          <a:r>
            <a:rPr lang="en-US" sz="2000" dirty="0"/>
            <a:t> Strategy</a:t>
          </a:r>
          <a:endParaRPr lang="en-US" sz="1800" dirty="0"/>
        </a:p>
      </dgm:t>
    </dgm:pt>
    <dgm:pt modelId="{5898A345-C691-4438-91E6-14C8E63D6F0C}" type="parTrans" cxnId="{4DF90AF6-204C-40D5-827F-82731215F78E}">
      <dgm:prSet/>
      <dgm:spPr/>
      <dgm:t>
        <a:bodyPr/>
        <a:lstStyle/>
        <a:p>
          <a:endParaRPr lang="en-US"/>
        </a:p>
      </dgm:t>
    </dgm:pt>
    <dgm:pt modelId="{3FDB2211-CC78-46F1-9350-1432F16DCD01}" type="sibTrans" cxnId="{4DF90AF6-204C-40D5-827F-82731215F78E}">
      <dgm:prSet/>
      <dgm:spPr/>
      <dgm:t>
        <a:bodyPr/>
        <a:lstStyle/>
        <a:p>
          <a:endParaRPr lang="en-US"/>
        </a:p>
      </dgm:t>
    </dgm:pt>
    <dgm:pt modelId="{EF37336E-D77E-47B1-91C2-FD10E2DD2A59}">
      <dgm:prSet custT="1"/>
      <dgm:spPr/>
      <dgm:t>
        <a:bodyPr/>
        <a:lstStyle/>
        <a:p>
          <a:r>
            <a:rPr lang="en-US" sz="2000" b="0" i="0" dirty="0"/>
            <a:t>4. Elaborate a strategic plan</a:t>
          </a:r>
          <a:endParaRPr lang="en-US" sz="2000" dirty="0"/>
        </a:p>
      </dgm:t>
    </dgm:pt>
    <dgm:pt modelId="{4B2CE604-21C0-4C39-8F33-D7A6493DEBED}" type="parTrans" cxnId="{1E7F474A-A82E-471E-91D4-2C40D9341E0B}">
      <dgm:prSet/>
      <dgm:spPr/>
      <dgm:t>
        <a:bodyPr/>
        <a:lstStyle/>
        <a:p>
          <a:endParaRPr lang="en-US"/>
        </a:p>
      </dgm:t>
    </dgm:pt>
    <dgm:pt modelId="{D1EF5088-9C67-4807-B0E9-68B433166424}" type="sibTrans" cxnId="{1E7F474A-A82E-471E-91D4-2C40D9341E0B}">
      <dgm:prSet/>
      <dgm:spPr/>
      <dgm:t>
        <a:bodyPr/>
        <a:lstStyle/>
        <a:p>
          <a:endParaRPr lang="en-US"/>
        </a:p>
      </dgm:t>
    </dgm:pt>
    <dgm:pt modelId="{EEC81BBD-78F4-4B0D-B55E-1965E034DF27}">
      <dgm:prSet custT="1"/>
      <dgm:spPr/>
      <dgm:t>
        <a:bodyPr/>
        <a:lstStyle/>
        <a:p>
          <a:r>
            <a:rPr lang="en-US" sz="2000" b="0" i="0" dirty="0"/>
            <a:t>5. </a:t>
          </a:r>
        </a:p>
        <a:p>
          <a:r>
            <a:rPr lang="en-US" sz="2000" b="0" i="0" dirty="0"/>
            <a:t>Apply the strategic plan</a:t>
          </a:r>
          <a:endParaRPr lang="en-US" sz="2000" dirty="0"/>
        </a:p>
      </dgm:t>
    </dgm:pt>
    <dgm:pt modelId="{6920D718-8669-466A-9C3E-44ABFDDB4CD8}" type="parTrans" cxnId="{AFBF9D37-8FE0-4E23-9FF9-FC0F18FC2DCC}">
      <dgm:prSet/>
      <dgm:spPr/>
      <dgm:t>
        <a:bodyPr/>
        <a:lstStyle/>
        <a:p>
          <a:endParaRPr lang="en-US"/>
        </a:p>
      </dgm:t>
    </dgm:pt>
    <dgm:pt modelId="{DB9BACE5-10DC-4F29-AA93-277839B46BB2}" type="sibTrans" cxnId="{AFBF9D37-8FE0-4E23-9FF9-FC0F18FC2DCC}">
      <dgm:prSet/>
      <dgm:spPr/>
      <dgm:t>
        <a:bodyPr/>
        <a:lstStyle/>
        <a:p>
          <a:endParaRPr lang="en-US"/>
        </a:p>
      </dgm:t>
    </dgm:pt>
    <dgm:pt modelId="{785CC925-0BCA-47B6-BB04-115DF4311982}">
      <dgm:prSet custT="1"/>
      <dgm:spPr/>
      <dgm:t>
        <a:bodyPr/>
        <a:lstStyle/>
        <a:p>
          <a:r>
            <a:rPr lang="en-US" sz="2000" b="0" i="0" dirty="0"/>
            <a:t>6. Constantly monitor performance and achieve-</a:t>
          </a:r>
          <a:r>
            <a:rPr lang="en-US" sz="2000" b="0" i="0" dirty="0" err="1"/>
            <a:t>ments</a:t>
          </a:r>
          <a:endParaRPr lang="en-US" sz="1100" dirty="0"/>
        </a:p>
      </dgm:t>
    </dgm:pt>
    <dgm:pt modelId="{6ECABD38-21CF-4544-B20F-998F0832A836}" type="parTrans" cxnId="{ECE22727-ADA5-461E-A68D-C827948A1A27}">
      <dgm:prSet/>
      <dgm:spPr/>
      <dgm:t>
        <a:bodyPr/>
        <a:lstStyle/>
        <a:p>
          <a:endParaRPr lang="en-US"/>
        </a:p>
      </dgm:t>
    </dgm:pt>
    <dgm:pt modelId="{60803CC6-772F-4EDC-B015-6EB00767D483}" type="sibTrans" cxnId="{ECE22727-ADA5-461E-A68D-C827948A1A27}">
      <dgm:prSet/>
      <dgm:spPr/>
      <dgm:t>
        <a:bodyPr/>
        <a:lstStyle/>
        <a:p>
          <a:endParaRPr lang="en-US"/>
        </a:p>
      </dgm:t>
    </dgm:pt>
    <dgm:pt modelId="{B36A8FEC-5E5F-424A-8B2C-2ED5E941F26F}">
      <dgm:prSet/>
      <dgm:spPr/>
      <dgm:t>
        <a:bodyPr/>
        <a:lstStyle/>
        <a:p>
          <a:r>
            <a:rPr lang="ro-RO" b="0" i="0" dirty="0"/>
            <a:t>3</a:t>
          </a:r>
          <a:r>
            <a:rPr lang="en-US" b="0" i="0" dirty="0"/>
            <a:t>. </a:t>
          </a:r>
        </a:p>
        <a:p>
          <a:r>
            <a:rPr lang="en-US" b="0" i="0" dirty="0" err="1"/>
            <a:t>Organise</a:t>
          </a:r>
          <a:r>
            <a:rPr lang="en-US" b="0" i="0" dirty="0"/>
            <a:t> specific structures and teams to oversee the implement</a:t>
          </a:r>
          <a:r>
            <a:rPr lang="ro-RO" b="0" i="0" dirty="0"/>
            <a:t>-</a:t>
          </a:r>
          <a:r>
            <a:rPr lang="en-US" b="0" i="0" dirty="0" err="1"/>
            <a:t>tation</a:t>
          </a:r>
          <a:r>
            <a:rPr lang="en-US" b="0" i="0" dirty="0"/>
            <a:t> of </a:t>
          </a:r>
          <a:r>
            <a:rPr lang="en-US" b="0" i="0" dirty="0" err="1"/>
            <a:t>Internatio-nalization</a:t>
          </a:r>
          <a:r>
            <a:rPr lang="en-US" b="0" i="0" dirty="0"/>
            <a:t> strategy</a:t>
          </a:r>
          <a:endParaRPr lang="en-US" dirty="0"/>
        </a:p>
      </dgm:t>
    </dgm:pt>
    <dgm:pt modelId="{F5DC4480-C539-4F97-94B5-222AEE3BD95C}" type="parTrans" cxnId="{9CF99FE5-EBC2-4024-BFA5-46329A2E351D}">
      <dgm:prSet/>
      <dgm:spPr/>
      <dgm:t>
        <a:bodyPr/>
        <a:lstStyle/>
        <a:p>
          <a:endParaRPr lang="en-GB"/>
        </a:p>
      </dgm:t>
    </dgm:pt>
    <dgm:pt modelId="{E283A0BA-75AE-44D5-9983-B9557EF27B0F}" type="sibTrans" cxnId="{9CF99FE5-EBC2-4024-BFA5-46329A2E351D}">
      <dgm:prSet/>
      <dgm:spPr/>
      <dgm:t>
        <a:bodyPr/>
        <a:lstStyle/>
        <a:p>
          <a:endParaRPr lang="en-GB"/>
        </a:p>
      </dgm:t>
    </dgm:pt>
    <dgm:pt modelId="{FD90A024-77D7-4F51-8479-8ACDF585074D}" type="pres">
      <dgm:prSet presAssocID="{165EE399-1611-40BD-AD3B-E4C7406A2068}" presName="Name0" presStyleCnt="0">
        <dgm:presLayoutVars>
          <dgm:dir/>
          <dgm:resizeHandles val="exact"/>
        </dgm:presLayoutVars>
      </dgm:prSet>
      <dgm:spPr/>
    </dgm:pt>
    <dgm:pt modelId="{BD0EAAAF-84C2-4ABB-B7B5-57DA25CBE0A9}" type="pres">
      <dgm:prSet presAssocID="{B8654126-77E6-41DF-BDCC-9A31B412A75F}" presName="node" presStyleLbl="node1" presStyleIdx="0" presStyleCnt="11" custScaleY="254870">
        <dgm:presLayoutVars>
          <dgm:bulletEnabled val="1"/>
        </dgm:presLayoutVars>
      </dgm:prSet>
      <dgm:spPr/>
    </dgm:pt>
    <dgm:pt modelId="{AFC55AA9-ED5D-45F3-829C-1532F555B110}" type="pres">
      <dgm:prSet presAssocID="{BBEA3519-4EA2-4BBA-933B-E5CD41D19EF2}" presName="sibTransSpacerBeforeConnector" presStyleCnt="0"/>
      <dgm:spPr/>
    </dgm:pt>
    <dgm:pt modelId="{292AA446-8036-4D53-BACC-B0C2D4F100A4}" type="pres">
      <dgm:prSet presAssocID="{BBEA3519-4EA2-4BBA-933B-E5CD41D19EF2}" presName="sibTrans" presStyleLbl="node1" presStyleIdx="1" presStyleCnt="11"/>
      <dgm:spPr/>
    </dgm:pt>
    <dgm:pt modelId="{94D84691-70A4-4DE5-B017-44DEAA4F8F11}" type="pres">
      <dgm:prSet presAssocID="{BBEA3519-4EA2-4BBA-933B-E5CD41D19EF2}" presName="sibTransSpacerAfterConnector" presStyleCnt="0"/>
      <dgm:spPr/>
    </dgm:pt>
    <dgm:pt modelId="{1ABF243F-53C4-4BA0-9A72-0A4445B147EA}" type="pres">
      <dgm:prSet presAssocID="{75CADA0B-F571-470A-8A27-DCA90CB0C6DA}" presName="node" presStyleLbl="node1" presStyleIdx="2" presStyleCnt="11" custScaleY="254870" custLinFactNeighborX="88543">
        <dgm:presLayoutVars>
          <dgm:bulletEnabled val="1"/>
        </dgm:presLayoutVars>
      </dgm:prSet>
      <dgm:spPr/>
    </dgm:pt>
    <dgm:pt modelId="{8B9BCF2D-AC2F-4699-878A-325287AF0DBF}" type="pres">
      <dgm:prSet presAssocID="{3FDB2211-CC78-46F1-9350-1432F16DCD01}" presName="sibTransSpacerBeforeConnector" presStyleCnt="0"/>
      <dgm:spPr/>
    </dgm:pt>
    <dgm:pt modelId="{7CC4DFE7-4796-4105-9239-560C649EAD30}" type="pres">
      <dgm:prSet presAssocID="{3FDB2211-CC78-46F1-9350-1432F16DCD01}" presName="sibTrans" presStyleLbl="node1" presStyleIdx="3" presStyleCnt="11"/>
      <dgm:spPr/>
    </dgm:pt>
    <dgm:pt modelId="{F9025785-0E99-4178-81D6-97A8D8506863}" type="pres">
      <dgm:prSet presAssocID="{3FDB2211-CC78-46F1-9350-1432F16DCD01}" presName="sibTransSpacerAfterConnector" presStyleCnt="0"/>
      <dgm:spPr/>
    </dgm:pt>
    <dgm:pt modelId="{F5CABEB0-B887-4A88-B323-B41FCC3574FD}" type="pres">
      <dgm:prSet presAssocID="{B36A8FEC-5E5F-424A-8B2C-2ED5E941F26F}" presName="node" presStyleLbl="node1" presStyleIdx="4" presStyleCnt="11" custScaleY="254870" custLinFactNeighborX="88543">
        <dgm:presLayoutVars>
          <dgm:bulletEnabled val="1"/>
        </dgm:presLayoutVars>
      </dgm:prSet>
      <dgm:spPr/>
    </dgm:pt>
    <dgm:pt modelId="{F8969471-032E-4A3D-A136-AF933B361782}" type="pres">
      <dgm:prSet presAssocID="{E283A0BA-75AE-44D5-9983-B9557EF27B0F}" presName="sibTransSpacerBeforeConnector" presStyleCnt="0"/>
      <dgm:spPr/>
    </dgm:pt>
    <dgm:pt modelId="{EF898089-9B64-40D7-83CA-0F0DF092EC27}" type="pres">
      <dgm:prSet presAssocID="{E283A0BA-75AE-44D5-9983-B9557EF27B0F}" presName="sibTrans" presStyleLbl="node1" presStyleIdx="5" presStyleCnt="11"/>
      <dgm:spPr/>
    </dgm:pt>
    <dgm:pt modelId="{3BFC311B-3427-4030-A8EF-1860329E9723}" type="pres">
      <dgm:prSet presAssocID="{E283A0BA-75AE-44D5-9983-B9557EF27B0F}" presName="sibTransSpacerAfterConnector" presStyleCnt="0"/>
      <dgm:spPr/>
    </dgm:pt>
    <dgm:pt modelId="{2EA05BCE-329E-4550-8371-148D02664983}" type="pres">
      <dgm:prSet presAssocID="{EF37336E-D77E-47B1-91C2-FD10E2DD2A59}" presName="node" presStyleLbl="node1" presStyleIdx="6" presStyleCnt="11" custScaleY="254870" custLinFactX="2148" custLinFactNeighborX="100000" custLinFactNeighborY="-958">
        <dgm:presLayoutVars>
          <dgm:bulletEnabled val="1"/>
        </dgm:presLayoutVars>
      </dgm:prSet>
      <dgm:spPr/>
    </dgm:pt>
    <dgm:pt modelId="{D1C11076-89C7-42B7-8139-C0D55EBB570F}" type="pres">
      <dgm:prSet presAssocID="{D1EF5088-9C67-4807-B0E9-68B433166424}" presName="sibTransSpacerBeforeConnector" presStyleCnt="0"/>
      <dgm:spPr/>
    </dgm:pt>
    <dgm:pt modelId="{86B49067-1082-428C-9BCF-422787909E48}" type="pres">
      <dgm:prSet presAssocID="{D1EF5088-9C67-4807-B0E9-68B433166424}" presName="sibTrans" presStyleLbl="node1" presStyleIdx="7" presStyleCnt="11"/>
      <dgm:spPr/>
    </dgm:pt>
    <dgm:pt modelId="{42D9AD2E-5604-4C32-89D1-B1811598D5D3}" type="pres">
      <dgm:prSet presAssocID="{D1EF5088-9C67-4807-B0E9-68B433166424}" presName="sibTransSpacerAfterConnector" presStyleCnt="0"/>
      <dgm:spPr/>
    </dgm:pt>
    <dgm:pt modelId="{7387CDC0-C49B-48F4-9762-574B6CD8088F}" type="pres">
      <dgm:prSet presAssocID="{EEC81BBD-78F4-4B0D-B55E-1965E034DF27}" presName="node" presStyleLbl="node1" presStyleIdx="8" presStyleCnt="11" custScaleY="254870" custLinFactNeighborX="-44274" custLinFactNeighborY="-1916">
        <dgm:presLayoutVars>
          <dgm:bulletEnabled val="1"/>
        </dgm:presLayoutVars>
      </dgm:prSet>
      <dgm:spPr/>
    </dgm:pt>
    <dgm:pt modelId="{B79FFA48-586E-4A97-B0B2-621E15E3E85C}" type="pres">
      <dgm:prSet presAssocID="{DB9BACE5-10DC-4F29-AA93-277839B46BB2}" presName="sibTransSpacerBeforeConnector" presStyleCnt="0"/>
      <dgm:spPr/>
    </dgm:pt>
    <dgm:pt modelId="{F543D71C-F184-4A4B-BC68-38114CAFD2A1}" type="pres">
      <dgm:prSet presAssocID="{DB9BACE5-10DC-4F29-AA93-277839B46BB2}" presName="sibTrans" presStyleLbl="node1" presStyleIdx="9" presStyleCnt="11"/>
      <dgm:spPr/>
    </dgm:pt>
    <dgm:pt modelId="{412E29A2-3296-4767-857F-DD7F04A85E29}" type="pres">
      <dgm:prSet presAssocID="{DB9BACE5-10DC-4F29-AA93-277839B46BB2}" presName="sibTransSpacerAfterConnector" presStyleCnt="0"/>
      <dgm:spPr/>
    </dgm:pt>
    <dgm:pt modelId="{606AE7BF-187F-4EB5-A9BF-68981D09EB54}" type="pres">
      <dgm:prSet presAssocID="{785CC925-0BCA-47B6-BB04-115DF4311982}" presName="node" presStyleLbl="node1" presStyleIdx="10" presStyleCnt="11" custScaleY="254870">
        <dgm:presLayoutVars>
          <dgm:bulletEnabled val="1"/>
        </dgm:presLayoutVars>
      </dgm:prSet>
      <dgm:spPr/>
    </dgm:pt>
  </dgm:ptLst>
  <dgm:cxnLst>
    <dgm:cxn modelId="{ECE22727-ADA5-461E-A68D-C827948A1A27}" srcId="{165EE399-1611-40BD-AD3B-E4C7406A2068}" destId="{785CC925-0BCA-47B6-BB04-115DF4311982}" srcOrd="5" destOrd="0" parTransId="{6ECABD38-21CF-4544-B20F-998F0832A836}" sibTransId="{60803CC6-772F-4EDC-B015-6EB00767D483}"/>
    <dgm:cxn modelId="{F5CDA332-8902-4AD2-993F-DDEAB2A7AD33}" type="presOf" srcId="{D1EF5088-9C67-4807-B0E9-68B433166424}" destId="{86B49067-1082-428C-9BCF-422787909E48}" srcOrd="0" destOrd="0" presId="urn:microsoft.com/office/officeart/2016/7/layout/BasicProcessNew"/>
    <dgm:cxn modelId="{AFBF9D37-8FE0-4E23-9FF9-FC0F18FC2DCC}" srcId="{165EE399-1611-40BD-AD3B-E4C7406A2068}" destId="{EEC81BBD-78F4-4B0D-B55E-1965E034DF27}" srcOrd="4" destOrd="0" parTransId="{6920D718-8669-466A-9C3E-44ABFDDB4CD8}" sibTransId="{DB9BACE5-10DC-4F29-AA93-277839B46BB2}"/>
    <dgm:cxn modelId="{AA28F75B-C23F-4E6E-8F7F-3EEC7CC8AAE8}" type="presOf" srcId="{EF37336E-D77E-47B1-91C2-FD10E2DD2A59}" destId="{2EA05BCE-329E-4550-8371-148D02664983}" srcOrd="0" destOrd="0" presId="urn:microsoft.com/office/officeart/2016/7/layout/BasicProcessNew"/>
    <dgm:cxn modelId="{56D8E95E-93BD-4564-B194-22F827D5625D}" type="presOf" srcId="{75CADA0B-F571-470A-8A27-DCA90CB0C6DA}" destId="{1ABF243F-53C4-4BA0-9A72-0A4445B147EA}" srcOrd="0" destOrd="0" presId="urn:microsoft.com/office/officeart/2016/7/layout/BasicProcessNew"/>
    <dgm:cxn modelId="{1E7F474A-A82E-471E-91D4-2C40D9341E0B}" srcId="{165EE399-1611-40BD-AD3B-E4C7406A2068}" destId="{EF37336E-D77E-47B1-91C2-FD10E2DD2A59}" srcOrd="3" destOrd="0" parTransId="{4B2CE604-21C0-4C39-8F33-D7A6493DEBED}" sibTransId="{D1EF5088-9C67-4807-B0E9-68B433166424}"/>
    <dgm:cxn modelId="{8D92CB4A-FD78-42BB-BAAE-40ABFBD5C0CF}" type="presOf" srcId="{785CC925-0BCA-47B6-BB04-115DF4311982}" destId="{606AE7BF-187F-4EB5-A9BF-68981D09EB54}" srcOrd="0" destOrd="0" presId="urn:microsoft.com/office/officeart/2016/7/layout/BasicProcessNew"/>
    <dgm:cxn modelId="{E293526D-1343-4C60-B655-1F0E79BBBE64}" type="presOf" srcId="{165EE399-1611-40BD-AD3B-E4C7406A2068}" destId="{FD90A024-77D7-4F51-8479-8ACDF585074D}" srcOrd="0" destOrd="0" presId="urn:microsoft.com/office/officeart/2016/7/layout/BasicProcessNew"/>
    <dgm:cxn modelId="{8FDC7F71-FF73-4BD7-B812-E1B1EE3F67D6}" type="presOf" srcId="{B8654126-77E6-41DF-BDCC-9A31B412A75F}" destId="{BD0EAAAF-84C2-4ABB-B7B5-57DA25CBE0A9}" srcOrd="0" destOrd="0" presId="urn:microsoft.com/office/officeart/2016/7/layout/BasicProcessNew"/>
    <dgm:cxn modelId="{B7BE677A-A297-4B83-B9D3-D914D92D01D4}" type="presOf" srcId="{B36A8FEC-5E5F-424A-8B2C-2ED5E941F26F}" destId="{F5CABEB0-B887-4A88-B323-B41FCC3574FD}" srcOrd="0" destOrd="0" presId="urn:microsoft.com/office/officeart/2016/7/layout/BasicProcessNew"/>
    <dgm:cxn modelId="{D9891D8B-2AF0-46A6-90BA-4A30BC757CDA}" type="presOf" srcId="{DB9BACE5-10DC-4F29-AA93-277839B46BB2}" destId="{F543D71C-F184-4A4B-BC68-38114CAFD2A1}" srcOrd="0" destOrd="0" presId="urn:microsoft.com/office/officeart/2016/7/layout/BasicProcessNew"/>
    <dgm:cxn modelId="{46169292-C8C6-4C0E-A9ED-0E70E050533B}" type="presOf" srcId="{3FDB2211-CC78-46F1-9350-1432F16DCD01}" destId="{7CC4DFE7-4796-4105-9239-560C649EAD30}" srcOrd="0" destOrd="0" presId="urn:microsoft.com/office/officeart/2016/7/layout/BasicProcessNew"/>
    <dgm:cxn modelId="{0DBE7096-5E33-4686-A257-34BCC20C9238}" type="presOf" srcId="{BBEA3519-4EA2-4BBA-933B-E5CD41D19EF2}" destId="{292AA446-8036-4D53-BACC-B0C2D4F100A4}" srcOrd="0" destOrd="0" presId="urn:microsoft.com/office/officeart/2016/7/layout/BasicProcessNew"/>
    <dgm:cxn modelId="{5E3E3AB9-48E4-4F17-8101-2FFE01947BBD}" type="presOf" srcId="{EEC81BBD-78F4-4B0D-B55E-1965E034DF27}" destId="{7387CDC0-C49B-48F4-9762-574B6CD8088F}" srcOrd="0" destOrd="0" presId="urn:microsoft.com/office/officeart/2016/7/layout/BasicProcessNew"/>
    <dgm:cxn modelId="{11D951CF-8FC3-45BA-B47F-C2E29DE35AAA}" type="presOf" srcId="{E283A0BA-75AE-44D5-9983-B9557EF27B0F}" destId="{EF898089-9B64-40D7-83CA-0F0DF092EC27}" srcOrd="0" destOrd="0" presId="urn:microsoft.com/office/officeart/2016/7/layout/BasicProcessNew"/>
    <dgm:cxn modelId="{4D37B4E3-B0D2-4CE4-BC24-01A99B6420D7}" srcId="{165EE399-1611-40BD-AD3B-E4C7406A2068}" destId="{B8654126-77E6-41DF-BDCC-9A31B412A75F}" srcOrd="0" destOrd="0" parTransId="{07CBA32C-1C09-4694-A42F-FEFCE49A8617}" sibTransId="{BBEA3519-4EA2-4BBA-933B-E5CD41D19EF2}"/>
    <dgm:cxn modelId="{9CF99FE5-EBC2-4024-BFA5-46329A2E351D}" srcId="{165EE399-1611-40BD-AD3B-E4C7406A2068}" destId="{B36A8FEC-5E5F-424A-8B2C-2ED5E941F26F}" srcOrd="2" destOrd="0" parTransId="{F5DC4480-C539-4F97-94B5-222AEE3BD95C}" sibTransId="{E283A0BA-75AE-44D5-9983-B9557EF27B0F}"/>
    <dgm:cxn modelId="{4DF90AF6-204C-40D5-827F-82731215F78E}" srcId="{165EE399-1611-40BD-AD3B-E4C7406A2068}" destId="{75CADA0B-F571-470A-8A27-DCA90CB0C6DA}" srcOrd="1" destOrd="0" parTransId="{5898A345-C691-4438-91E6-14C8E63D6F0C}" sibTransId="{3FDB2211-CC78-46F1-9350-1432F16DCD01}"/>
    <dgm:cxn modelId="{10C93790-98D4-46F5-A8CD-1A3234B33B2D}" type="presParOf" srcId="{FD90A024-77D7-4F51-8479-8ACDF585074D}" destId="{BD0EAAAF-84C2-4ABB-B7B5-57DA25CBE0A9}" srcOrd="0" destOrd="0" presId="urn:microsoft.com/office/officeart/2016/7/layout/BasicProcessNew"/>
    <dgm:cxn modelId="{579A0AAD-2FD4-4D53-9D0B-8BCFA6E85B15}" type="presParOf" srcId="{FD90A024-77D7-4F51-8479-8ACDF585074D}" destId="{AFC55AA9-ED5D-45F3-829C-1532F555B110}" srcOrd="1" destOrd="0" presId="urn:microsoft.com/office/officeart/2016/7/layout/BasicProcessNew"/>
    <dgm:cxn modelId="{4AF7425C-BCA1-4B2A-82D0-EEEBE5B8FCA3}" type="presParOf" srcId="{FD90A024-77D7-4F51-8479-8ACDF585074D}" destId="{292AA446-8036-4D53-BACC-B0C2D4F100A4}" srcOrd="2" destOrd="0" presId="urn:microsoft.com/office/officeart/2016/7/layout/BasicProcessNew"/>
    <dgm:cxn modelId="{0F9ACB5C-0033-43E8-91FB-6C04560CA76D}" type="presParOf" srcId="{FD90A024-77D7-4F51-8479-8ACDF585074D}" destId="{94D84691-70A4-4DE5-B017-44DEAA4F8F11}" srcOrd="3" destOrd="0" presId="urn:microsoft.com/office/officeart/2016/7/layout/BasicProcessNew"/>
    <dgm:cxn modelId="{EACE376E-938B-4006-A2BD-3E0DA4DCD9ED}" type="presParOf" srcId="{FD90A024-77D7-4F51-8479-8ACDF585074D}" destId="{1ABF243F-53C4-4BA0-9A72-0A4445B147EA}" srcOrd="4" destOrd="0" presId="urn:microsoft.com/office/officeart/2016/7/layout/BasicProcessNew"/>
    <dgm:cxn modelId="{2780D197-0FFE-4DB1-9CCC-09E8C4881997}" type="presParOf" srcId="{FD90A024-77D7-4F51-8479-8ACDF585074D}" destId="{8B9BCF2D-AC2F-4699-878A-325287AF0DBF}" srcOrd="5" destOrd="0" presId="urn:microsoft.com/office/officeart/2016/7/layout/BasicProcessNew"/>
    <dgm:cxn modelId="{BC6C5244-CB60-4CC0-9704-DCB50EC76DE1}" type="presParOf" srcId="{FD90A024-77D7-4F51-8479-8ACDF585074D}" destId="{7CC4DFE7-4796-4105-9239-560C649EAD30}" srcOrd="6" destOrd="0" presId="urn:microsoft.com/office/officeart/2016/7/layout/BasicProcessNew"/>
    <dgm:cxn modelId="{0960B772-FB88-4EA3-87FB-D7972EFE7EAF}" type="presParOf" srcId="{FD90A024-77D7-4F51-8479-8ACDF585074D}" destId="{F9025785-0E99-4178-81D6-97A8D8506863}" srcOrd="7" destOrd="0" presId="urn:microsoft.com/office/officeart/2016/7/layout/BasicProcessNew"/>
    <dgm:cxn modelId="{1FA42339-4C87-489B-98B6-1A81DCCC1231}" type="presParOf" srcId="{FD90A024-77D7-4F51-8479-8ACDF585074D}" destId="{F5CABEB0-B887-4A88-B323-B41FCC3574FD}" srcOrd="8" destOrd="0" presId="urn:microsoft.com/office/officeart/2016/7/layout/BasicProcessNew"/>
    <dgm:cxn modelId="{1C7EF749-C236-48D9-AB28-82F82797B69E}" type="presParOf" srcId="{FD90A024-77D7-4F51-8479-8ACDF585074D}" destId="{F8969471-032E-4A3D-A136-AF933B361782}" srcOrd="9" destOrd="0" presId="urn:microsoft.com/office/officeart/2016/7/layout/BasicProcessNew"/>
    <dgm:cxn modelId="{D15B32FD-6B80-4466-BEDF-BA46738B02D4}" type="presParOf" srcId="{FD90A024-77D7-4F51-8479-8ACDF585074D}" destId="{EF898089-9B64-40D7-83CA-0F0DF092EC27}" srcOrd="10" destOrd="0" presId="urn:microsoft.com/office/officeart/2016/7/layout/BasicProcessNew"/>
    <dgm:cxn modelId="{86752A36-C0C9-4FC3-908A-360F991005AB}" type="presParOf" srcId="{FD90A024-77D7-4F51-8479-8ACDF585074D}" destId="{3BFC311B-3427-4030-A8EF-1860329E9723}" srcOrd="11" destOrd="0" presId="urn:microsoft.com/office/officeart/2016/7/layout/BasicProcessNew"/>
    <dgm:cxn modelId="{2F4D7E87-1270-4735-8C63-8ABE89CD44D3}" type="presParOf" srcId="{FD90A024-77D7-4F51-8479-8ACDF585074D}" destId="{2EA05BCE-329E-4550-8371-148D02664983}" srcOrd="12" destOrd="0" presId="urn:microsoft.com/office/officeart/2016/7/layout/BasicProcessNew"/>
    <dgm:cxn modelId="{C50258DC-AFD8-4CDB-8CFF-AE7EE0A219B4}" type="presParOf" srcId="{FD90A024-77D7-4F51-8479-8ACDF585074D}" destId="{D1C11076-89C7-42B7-8139-C0D55EBB570F}" srcOrd="13" destOrd="0" presId="urn:microsoft.com/office/officeart/2016/7/layout/BasicProcessNew"/>
    <dgm:cxn modelId="{30DF3638-BB7E-4F3D-A749-B2AAC77D1101}" type="presParOf" srcId="{FD90A024-77D7-4F51-8479-8ACDF585074D}" destId="{86B49067-1082-428C-9BCF-422787909E48}" srcOrd="14" destOrd="0" presId="urn:microsoft.com/office/officeart/2016/7/layout/BasicProcessNew"/>
    <dgm:cxn modelId="{93E63A24-86D2-4F2A-AD97-8FE922229C47}" type="presParOf" srcId="{FD90A024-77D7-4F51-8479-8ACDF585074D}" destId="{42D9AD2E-5604-4C32-89D1-B1811598D5D3}" srcOrd="15" destOrd="0" presId="urn:microsoft.com/office/officeart/2016/7/layout/BasicProcessNew"/>
    <dgm:cxn modelId="{D43E854D-2CE5-4C15-B695-9A41E892AC69}" type="presParOf" srcId="{FD90A024-77D7-4F51-8479-8ACDF585074D}" destId="{7387CDC0-C49B-48F4-9762-574B6CD8088F}" srcOrd="16" destOrd="0" presId="urn:microsoft.com/office/officeart/2016/7/layout/BasicProcessNew"/>
    <dgm:cxn modelId="{B527B740-6AC4-4CAA-9FA2-91224A0296C9}" type="presParOf" srcId="{FD90A024-77D7-4F51-8479-8ACDF585074D}" destId="{B79FFA48-586E-4A97-B0B2-621E15E3E85C}" srcOrd="17" destOrd="0" presId="urn:microsoft.com/office/officeart/2016/7/layout/BasicProcessNew"/>
    <dgm:cxn modelId="{449A6DED-E35D-46DB-9E24-0DADE7564ED8}" type="presParOf" srcId="{FD90A024-77D7-4F51-8479-8ACDF585074D}" destId="{F543D71C-F184-4A4B-BC68-38114CAFD2A1}" srcOrd="18" destOrd="0" presId="urn:microsoft.com/office/officeart/2016/7/layout/BasicProcessNew"/>
    <dgm:cxn modelId="{7D26DCD0-B7AA-45AA-8569-0F43A0A52FD0}" type="presParOf" srcId="{FD90A024-77D7-4F51-8479-8ACDF585074D}" destId="{412E29A2-3296-4767-857F-DD7F04A85E29}" srcOrd="19" destOrd="0" presId="urn:microsoft.com/office/officeart/2016/7/layout/BasicProcessNew"/>
    <dgm:cxn modelId="{78BDC5A5-DC2D-468B-8798-B1741F759082}" type="presParOf" srcId="{FD90A024-77D7-4F51-8479-8ACDF585074D}" destId="{606AE7BF-187F-4EB5-A9BF-68981D09EB54}" srcOrd="20"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4B9BA2-0798-4D16-B6BF-21AE006BBEF2}" type="doc">
      <dgm:prSet loTypeId="urn:microsoft.com/office/officeart/2005/8/layout/hList3" loCatId="list" qsTypeId="urn:microsoft.com/office/officeart/2005/8/quickstyle/simple2" qsCatId="simple" csTypeId="urn:microsoft.com/office/officeart/2005/8/colors/colorful5" csCatId="colorful" phldr="1"/>
      <dgm:spPr/>
      <dgm:t>
        <a:bodyPr/>
        <a:lstStyle/>
        <a:p>
          <a:endParaRPr lang="en-US"/>
        </a:p>
      </dgm:t>
    </dgm:pt>
    <dgm:pt modelId="{F83F962F-59EE-4A7C-9076-21B185E6CA9F}">
      <dgm:prSet phldrT="[Text]"/>
      <dgm:spPr/>
      <dgm:t>
        <a:bodyPr/>
        <a:lstStyle/>
        <a:p>
          <a:r>
            <a:rPr lang="en-US" spc="600" dirty="0"/>
            <a:t>P     E     S      T      E     L</a:t>
          </a:r>
        </a:p>
      </dgm:t>
    </dgm:pt>
    <dgm:pt modelId="{FDF855F0-CF72-404F-9738-CFE5A1809416}" type="parTrans" cxnId="{C7B3EE8C-D6F5-4DEE-AA6B-B84466965751}">
      <dgm:prSet/>
      <dgm:spPr/>
      <dgm:t>
        <a:bodyPr/>
        <a:lstStyle/>
        <a:p>
          <a:endParaRPr lang="en-US"/>
        </a:p>
      </dgm:t>
    </dgm:pt>
    <dgm:pt modelId="{A20EDA3E-5E47-4CC2-8AF0-1A233C1953DB}" type="sibTrans" cxnId="{C7B3EE8C-D6F5-4DEE-AA6B-B84466965751}">
      <dgm:prSet/>
      <dgm:spPr/>
      <dgm:t>
        <a:bodyPr/>
        <a:lstStyle/>
        <a:p>
          <a:endParaRPr lang="en-US"/>
        </a:p>
      </dgm:t>
    </dgm:pt>
    <dgm:pt modelId="{89067496-0CAD-49FE-B8E4-6F2FA5BC1B3E}">
      <dgm:prSet phldrT="[Text]"/>
      <dgm:spPr/>
      <dgm:t>
        <a:bodyPr/>
        <a:lstStyle/>
        <a:p>
          <a:r>
            <a:rPr lang="en-US" dirty="0"/>
            <a:t>Many periods of political uncertainty. 24 successive ministers in charge of national education. </a:t>
          </a:r>
        </a:p>
      </dgm:t>
    </dgm:pt>
    <dgm:pt modelId="{68FB932E-3089-47C1-B34F-31D033D2DE01}" type="parTrans" cxnId="{55F3E860-8823-4934-B234-A2409ADA0243}">
      <dgm:prSet/>
      <dgm:spPr/>
      <dgm:t>
        <a:bodyPr/>
        <a:lstStyle/>
        <a:p>
          <a:endParaRPr lang="en-US"/>
        </a:p>
      </dgm:t>
    </dgm:pt>
    <dgm:pt modelId="{EDDC8BD4-5E93-434D-BE76-4D7FDAB126E1}" type="sibTrans" cxnId="{55F3E860-8823-4934-B234-A2409ADA0243}">
      <dgm:prSet/>
      <dgm:spPr/>
      <dgm:t>
        <a:bodyPr/>
        <a:lstStyle/>
        <a:p>
          <a:endParaRPr lang="en-US"/>
        </a:p>
      </dgm:t>
    </dgm:pt>
    <dgm:pt modelId="{8FBE789C-5435-467B-9687-A793C2A503DC}">
      <dgm:prSet phldrT="[Text]"/>
      <dgm:spPr/>
      <dgm:t>
        <a:bodyPr/>
        <a:lstStyle/>
        <a:p>
          <a:r>
            <a:rPr lang="en-US" dirty="0"/>
            <a:t>Underfunding of education and research is a problem we have been facing for the last 30 years. </a:t>
          </a:r>
        </a:p>
      </dgm:t>
    </dgm:pt>
    <dgm:pt modelId="{30315E40-E509-49B3-99BA-D3FF26406274}" type="parTrans" cxnId="{86624737-80AF-4874-9F30-93AC12E296CE}">
      <dgm:prSet/>
      <dgm:spPr/>
      <dgm:t>
        <a:bodyPr/>
        <a:lstStyle/>
        <a:p>
          <a:endParaRPr lang="en-US"/>
        </a:p>
      </dgm:t>
    </dgm:pt>
    <dgm:pt modelId="{683060C3-B206-4B20-AF28-198825B71121}" type="sibTrans" cxnId="{86624737-80AF-4874-9F30-93AC12E296CE}">
      <dgm:prSet/>
      <dgm:spPr/>
      <dgm:t>
        <a:bodyPr/>
        <a:lstStyle/>
        <a:p>
          <a:endParaRPr lang="en-US"/>
        </a:p>
      </dgm:t>
    </dgm:pt>
    <dgm:pt modelId="{CD753568-F0F1-4DED-9D89-3E1526FC97F9}">
      <dgm:prSet phldrT="[Text]"/>
      <dgm:spPr/>
      <dgm:t>
        <a:bodyPr/>
        <a:lstStyle/>
        <a:p>
          <a:r>
            <a:rPr lang="en-US" dirty="0"/>
            <a:t>Three major problems: the negative demographic increase, emigration and declining interest in the Romanian education system.</a:t>
          </a:r>
        </a:p>
      </dgm:t>
    </dgm:pt>
    <dgm:pt modelId="{C0978004-C0B3-42B7-A0D2-6A14A57AD9DD}" type="parTrans" cxnId="{8D4EC8C8-2EDA-4CEB-B5A8-51BA6DCC5095}">
      <dgm:prSet/>
      <dgm:spPr/>
      <dgm:t>
        <a:bodyPr/>
        <a:lstStyle/>
        <a:p>
          <a:endParaRPr lang="en-US"/>
        </a:p>
      </dgm:t>
    </dgm:pt>
    <dgm:pt modelId="{DB4CEE37-3A36-4105-889E-EEAEDF74CE44}" type="sibTrans" cxnId="{8D4EC8C8-2EDA-4CEB-B5A8-51BA6DCC5095}">
      <dgm:prSet/>
      <dgm:spPr/>
      <dgm:t>
        <a:bodyPr/>
        <a:lstStyle/>
        <a:p>
          <a:endParaRPr lang="en-US"/>
        </a:p>
      </dgm:t>
    </dgm:pt>
    <dgm:pt modelId="{9B1686D8-03A7-4273-B0B8-BCFBFF972F9E}">
      <dgm:prSet/>
      <dgm:spPr/>
      <dgm:t>
        <a:bodyPr/>
        <a:lstStyle/>
        <a:p>
          <a:r>
            <a:rPr lang="en-US" dirty="0"/>
            <a:t>New learning platforms, new ways of accessing information or new professions are challenges for the university environment. </a:t>
          </a:r>
        </a:p>
      </dgm:t>
    </dgm:pt>
    <dgm:pt modelId="{902726FF-DD90-4BDE-B6B3-5FC2A73847A7}" type="parTrans" cxnId="{586B6606-B439-4DFD-B514-6352EA9D3F33}">
      <dgm:prSet/>
      <dgm:spPr/>
      <dgm:t>
        <a:bodyPr/>
        <a:lstStyle/>
        <a:p>
          <a:endParaRPr lang="en-US"/>
        </a:p>
      </dgm:t>
    </dgm:pt>
    <dgm:pt modelId="{C9266835-72B6-4D85-8E53-2F0D1571433B}" type="sibTrans" cxnId="{586B6606-B439-4DFD-B514-6352EA9D3F33}">
      <dgm:prSet/>
      <dgm:spPr/>
      <dgm:t>
        <a:bodyPr/>
        <a:lstStyle/>
        <a:p>
          <a:endParaRPr lang="en-US"/>
        </a:p>
      </dgm:t>
    </dgm:pt>
    <dgm:pt modelId="{8E057DDC-4DEC-49CE-BCE3-A53D9CD792F5}">
      <dgm:prSet/>
      <dgm:spPr/>
      <dgm:t>
        <a:bodyPr/>
        <a:lstStyle/>
        <a:p>
          <a:r>
            <a:rPr lang="en-US" dirty="0"/>
            <a:t>The discourse on sustainability and environmental protection is beginning to take shape in Romania in recent years. </a:t>
          </a:r>
        </a:p>
      </dgm:t>
    </dgm:pt>
    <dgm:pt modelId="{0B0910C0-1505-46B7-891F-BA5C64957278}" type="parTrans" cxnId="{2A80019C-2660-477B-8BC0-75180EC36DA6}">
      <dgm:prSet/>
      <dgm:spPr/>
      <dgm:t>
        <a:bodyPr/>
        <a:lstStyle/>
        <a:p>
          <a:endParaRPr lang="en-US"/>
        </a:p>
      </dgm:t>
    </dgm:pt>
    <dgm:pt modelId="{6F686F3F-31F9-46A4-95AB-55B8FFFEBF32}" type="sibTrans" cxnId="{2A80019C-2660-477B-8BC0-75180EC36DA6}">
      <dgm:prSet/>
      <dgm:spPr/>
      <dgm:t>
        <a:bodyPr/>
        <a:lstStyle/>
        <a:p>
          <a:endParaRPr lang="en-US"/>
        </a:p>
      </dgm:t>
    </dgm:pt>
    <dgm:pt modelId="{7ACAC76F-834E-4558-A9D8-BEAF5F66A942}">
      <dgm:prSet/>
      <dgm:spPr/>
      <dgm:t>
        <a:bodyPr/>
        <a:lstStyle/>
        <a:p>
          <a:r>
            <a:rPr lang="en-US" dirty="0"/>
            <a:t>Frequent legislative changes put pressure on administrative and management staff.</a:t>
          </a:r>
        </a:p>
      </dgm:t>
    </dgm:pt>
    <dgm:pt modelId="{DB4D4579-F9FD-43EE-B7F8-D792E59F7629}" type="parTrans" cxnId="{58ADCC9E-0630-4CD2-B893-BA4E324C5332}">
      <dgm:prSet/>
      <dgm:spPr/>
      <dgm:t>
        <a:bodyPr/>
        <a:lstStyle/>
        <a:p>
          <a:endParaRPr lang="en-US"/>
        </a:p>
      </dgm:t>
    </dgm:pt>
    <dgm:pt modelId="{0C705FD1-6867-4F62-8A3B-4B70E2F4A225}" type="sibTrans" cxnId="{58ADCC9E-0630-4CD2-B893-BA4E324C5332}">
      <dgm:prSet/>
      <dgm:spPr/>
      <dgm:t>
        <a:bodyPr/>
        <a:lstStyle/>
        <a:p>
          <a:endParaRPr lang="en-US"/>
        </a:p>
      </dgm:t>
    </dgm:pt>
    <dgm:pt modelId="{FB4C6140-1802-432D-B461-E187FB179D3D}" type="pres">
      <dgm:prSet presAssocID="{8E4B9BA2-0798-4D16-B6BF-21AE006BBEF2}" presName="composite" presStyleCnt="0">
        <dgm:presLayoutVars>
          <dgm:chMax val="1"/>
          <dgm:dir/>
          <dgm:resizeHandles val="exact"/>
        </dgm:presLayoutVars>
      </dgm:prSet>
      <dgm:spPr/>
    </dgm:pt>
    <dgm:pt modelId="{6BF943C3-C551-44A1-B93E-A55A8014345F}" type="pres">
      <dgm:prSet presAssocID="{F83F962F-59EE-4A7C-9076-21B185E6CA9F}" presName="roof" presStyleLbl="dkBgShp" presStyleIdx="0" presStyleCnt="2" custLinFactNeighborX="-9066"/>
      <dgm:spPr/>
    </dgm:pt>
    <dgm:pt modelId="{44CB8D70-61B8-4E97-B50B-9D0647C150F8}" type="pres">
      <dgm:prSet presAssocID="{F83F962F-59EE-4A7C-9076-21B185E6CA9F}" presName="pillars" presStyleCnt="0"/>
      <dgm:spPr/>
    </dgm:pt>
    <dgm:pt modelId="{9C21FDA7-AD06-4D24-B14B-57D4382A1C7B}" type="pres">
      <dgm:prSet presAssocID="{F83F962F-59EE-4A7C-9076-21B185E6CA9F}" presName="pillar1" presStyleLbl="node1" presStyleIdx="0" presStyleCnt="6">
        <dgm:presLayoutVars>
          <dgm:bulletEnabled val="1"/>
        </dgm:presLayoutVars>
      </dgm:prSet>
      <dgm:spPr/>
    </dgm:pt>
    <dgm:pt modelId="{1A2826D3-D69C-4469-9FFD-ACB5A3899FC1}" type="pres">
      <dgm:prSet presAssocID="{8FBE789C-5435-467B-9687-A793C2A503DC}" presName="pillarX" presStyleLbl="node1" presStyleIdx="1" presStyleCnt="6">
        <dgm:presLayoutVars>
          <dgm:bulletEnabled val="1"/>
        </dgm:presLayoutVars>
      </dgm:prSet>
      <dgm:spPr/>
    </dgm:pt>
    <dgm:pt modelId="{9C40CEF2-D839-445C-A2E8-0F93B9C0A0EE}" type="pres">
      <dgm:prSet presAssocID="{CD753568-F0F1-4DED-9D89-3E1526FC97F9}" presName="pillarX" presStyleLbl="node1" presStyleIdx="2" presStyleCnt="6">
        <dgm:presLayoutVars>
          <dgm:bulletEnabled val="1"/>
        </dgm:presLayoutVars>
      </dgm:prSet>
      <dgm:spPr/>
    </dgm:pt>
    <dgm:pt modelId="{935D1840-9FB4-47AB-9F9E-03BEC6B81321}" type="pres">
      <dgm:prSet presAssocID="{9B1686D8-03A7-4273-B0B8-BCFBFF972F9E}" presName="pillarX" presStyleLbl="node1" presStyleIdx="3" presStyleCnt="6">
        <dgm:presLayoutVars>
          <dgm:bulletEnabled val="1"/>
        </dgm:presLayoutVars>
      </dgm:prSet>
      <dgm:spPr/>
    </dgm:pt>
    <dgm:pt modelId="{2DB4A735-061D-4BB4-972D-BC62DDD42146}" type="pres">
      <dgm:prSet presAssocID="{8E057DDC-4DEC-49CE-BCE3-A53D9CD792F5}" presName="pillarX" presStyleLbl="node1" presStyleIdx="4" presStyleCnt="6">
        <dgm:presLayoutVars>
          <dgm:bulletEnabled val="1"/>
        </dgm:presLayoutVars>
      </dgm:prSet>
      <dgm:spPr/>
    </dgm:pt>
    <dgm:pt modelId="{C4E90AFF-ED8D-426C-BCD9-2477B7142E45}" type="pres">
      <dgm:prSet presAssocID="{7ACAC76F-834E-4558-A9D8-BEAF5F66A942}" presName="pillarX" presStyleLbl="node1" presStyleIdx="5" presStyleCnt="6">
        <dgm:presLayoutVars>
          <dgm:bulletEnabled val="1"/>
        </dgm:presLayoutVars>
      </dgm:prSet>
      <dgm:spPr/>
    </dgm:pt>
    <dgm:pt modelId="{9BDD3076-A25B-4656-8A2C-E1F4C80163FB}" type="pres">
      <dgm:prSet presAssocID="{F83F962F-59EE-4A7C-9076-21B185E6CA9F}" presName="base" presStyleLbl="dkBgShp" presStyleIdx="1" presStyleCnt="2"/>
      <dgm:spPr/>
    </dgm:pt>
  </dgm:ptLst>
  <dgm:cxnLst>
    <dgm:cxn modelId="{586B6606-B439-4DFD-B514-6352EA9D3F33}" srcId="{F83F962F-59EE-4A7C-9076-21B185E6CA9F}" destId="{9B1686D8-03A7-4273-B0B8-BCFBFF972F9E}" srcOrd="3" destOrd="0" parTransId="{902726FF-DD90-4BDE-B6B3-5FC2A73847A7}" sibTransId="{C9266835-72B6-4D85-8E53-2F0D1571433B}"/>
    <dgm:cxn modelId="{8F1C450B-F37E-47F1-ABA9-898D6FC4452E}" type="presOf" srcId="{89067496-0CAD-49FE-B8E4-6F2FA5BC1B3E}" destId="{9C21FDA7-AD06-4D24-B14B-57D4382A1C7B}" srcOrd="0" destOrd="0" presId="urn:microsoft.com/office/officeart/2005/8/layout/hList3"/>
    <dgm:cxn modelId="{86624737-80AF-4874-9F30-93AC12E296CE}" srcId="{F83F962F-59EE-4A7C-9076-21B185E6CA9F}" destId="{8FBE789C-5435-467B-9687-A793C2A503DC}" srcOrd="1" destOrd="0" parTransId="{30315E40-E509-49B3-99BA-D3FF26406274}" sibTransId="{683060C3-B206-4B20-AF28-198825B71121}"/>
    <dgm:cxn modelId="{101DBB40-B586-45E3-B932-D127A4708DD5}" type="presOf" srcId="{F83F962F-59EE-4A7C-9076-21B185E6CA9F}" destId="{6BF943C3-C551-44A1-B93E-A55A8014345F}" srcOrd="0" destOrd="0" presId="urn:microsoft.com/office/officeart/2005/8/layout/hList3"/>
    <dgm:cxn modelId="{C477B85F-5162-401D-8675-2A714F0E5B6F}" type="presOf" srcId="{7ACAC76F-834E-4558-A9D8-BEAF5F66A942}" destId="{C4E90AFF-ED8D-426C-BCD9-2477B7142E45}" srcOrd="0" destOrd="0" presId="urn:microsoft.com/office/officeart/2005/8/layout/hList3"/>
    <dgm:cxn modelId="{55F3E860-8823-4934-B234-A2409ADA0243}" srcId="{F83F962F-59EE-4A7C-9076-21B185E6CA9F}" destId="{89067496-0CAD-49FE-B8E4-6F2FA5BC1B3E}" srcOrd="0" destOrd="0" parTransId="{68FB932E-3089-47C1-B34F-31D033D2DE01}" sibTransId="{EDDC8BD4-5E93-434D-BE76-4D7FDAB126E1}"/>
    <dgm:cxn modelId="{C7B3EE8C-D6F5-4DEE-AA6B-B84466965751}" srcId="{8E4B9BA2-0798-4D16-B6BF-21AE006BBEF2}" destId="{F83F962F-59EE-4A7C-9076-21B185E6CA9F}" srcOrd="0" destOrd="0" parTransId="{FDF855F0-CF72-404F-9738-CFE5A1809416}" sibTransId="{A20EDA3E-5E47-4CC2-8AF0-1A233C1953DB}"/>
    <dgm:cxn modelId="{2A80019C-2660-477B-8BC0-75180EC36DA6}" srcId="{F83F962F-59EE-4A7C-9076-21B185E6CA9F}" destId="{8E057DDC-4DEC-49CE-BCE3-A53D9CD792F5}" srcOrd="4" destOrd="0" parTransId="{0B0910C0-1505-46B7-891F-BA5C64957278}" sibTransId="{6F686F3F-31F9-46A4-95AB-55B8FFFEBF32}"/>
    <dgm:cxn modelId="{58ADCC9E-0630-4CD2-B893-BA4E324C5332}" srcId="{F83F962F-59EE-4A7C-9076-21B185E6CA9F}" destId="{7ACAC76F-834E-4558-A9D8-BEAF5F66A942}" srcOrd="5" destOrd="0" parTransId="{DB4D4579-F9FD-43EE-B7F8-D792E59F7629}" sibTransId="{0C705FD1-6867-4F62-8A3B-4B70E2F4A225}"/>
    <dgm:cxn modelId="{A52342A1-AA02-4046-929B-71B22F26CCE7}" type="presOf" srcId="{8FBE789C-5435-467B-9687-A793C2A503DC}" destId="{1A2826D3-D69C-4469-9FFD-ACB5A3899FC1}" srcOrd="0" destOrd="0" presId="urn:microsoft.com/office/officeart/2005/8/layout/hList3"/>
    <dgm:cxn modelId="{2EAF78B5-A13D-4BC2-8816-67C2933E26F9}" type="presOf" srcId="{9B1686D8-03A7-4273-B0B8-BCFBFF972F9E}" destId="{935D1840-9FB4-47AB-9F9E-03BEC6B81321}" srcOrd="0" destOrd="0" presId="urn:microsoft.com/office/officeart/2005/8/layout/hList3"/>
    <dgm:cxn modelId="{BC13C0C4-381F-4ED5-AA86-4F96C0BE7A56}" type="presOf" srcId="{8E4B9BA2-0798-4D16-B6BF-21AE006BBEF2}" destId="{FB4C6140-1802-432D-B461-E187FB179D3D}" srcOrd="0" destOrd="0" presId="urn:microsoft.com/office/officeart/2005/8/layout/hList3"/>
    <dgm:cxn modelId="{8D4EC8C8-2EDA-4CEB-B5A8-51BA6DCC5095}" srcId="{F83F962F-59EE-4A7C-9076-21B185E6CA9F}" destId="{CD753568-F0F1-4DED-9D89-3E1526FC97F9}" srcOrd="2" destOrd="0" parTransId="{C0978004-C0B3-42B7-A0D2-6A14A57AD9DD}" sibTransId="{DB4CEE37-3A36-4105-889E-EEAEDF74CE44}"/>
    <dgm:cxn modelId="{6BC81ACA-5EC2-4A4A-B9E7-FE96E7B15BD1}" type="presOf" srcId="{CD753568-F0F1-4DED-9D89-3E1526FC97F9}" destId="{9C40CEF2-D839-445C-A2E8-0F93B9C0A0EE}" srcOrd="0" destOrd="0" presId="urn:microsoft.com/office/officeart/2005/8/layout/hList3"/>
    <dgm:cxn modelId="{E49EAFD6-1270-49CB-8864-D8E49630E029}" type="presOf" srcId="{8E057DDC-4DEC-49CE-BCE3-A53D9CD792F5}" destId="{2DB4A735-061D-4BB4-972D-BC62DDD42146}" srcOrd="0" destOrd="0" presId="urn:microsoft.com/office/officeart/2005/8/layout/hList3"/>
    <dgm:cxn modelId="{58761BDE-7872-4C31-A869-644F13C0F48A}" type="presParOf" srcId="{FB4C6140-1802-432D-B461-E187FB179D3D}" destId="{6BF943C3-C551-44A1-B93E-A55A8014345F}" srcOrd="0" destOrd="0" presId="urn:microsoft.com/office/officeart/2005/8/layout/hList3"/>
    <dgm:cxn modelId="{2830C5A1-4F38-420C-90FF-848998598F84}" type="presParOf" srcId="{FB4C6140-1802-432D-B461-E187FB179D3D}" destId="{44CB8D70-61B8-4E97-B50B-9D0647C150F8}" srcOrd="1" destOrd="0" presId="urn:microsoft.com/office/officeart/2005/8/layout/hList3"/>
    <dgm:cxn modelId="{47FD54FA-A4F3-439C-9DB2-39FC0EB732DF}" type="presParOf" srcId="{44CB8D70-61B8-4E97-B50B-9D0647C150F8}" destId="{9C21FDA7-AD06-4D24-B14B-57D4382A1C7B}" srcOrd="0" destOrd="0" presId="urn:microsoft.com/office/officeart/2005/8/layout/hList3"/>
    <dgm:cxn modelId="{A3C88D8E-6BFC-4630-B50A-182CAC9BAA30}" type="presParOf" srcId="{44CB8D70-61B8-4E97-B50B-9D0647C150F8}" destId="{1A2826D3-D69C-4469-9FFD-ACB5A3899FC1}" srcOrd="1" destOrd="0" presId="urn:microsoft.com/office/officeart/2005/8/layout/hList3"/>
    <dgm:cxn modelId="{76B1466A-2891-49CE-962E-15C4ACD76B29}" type="presParOf" srcId="{44CB8D70-61B8-4E97-B50B-9D0647C150F8}" destId="{9C40CEF2-D839-445C-A2E8-0F93B9C0A0EE}" srcOrd="2" destOrd="0" presId="urn:microsoft.com/office/officeart/2005/8/layout/hList3"/>
    <dgm:cxn modelId="{867AD016-2D80-4B4F-94D0-149805763C6D}" type="presParOf" srcId="{44CB8D70-61B8-4E97-B50B-9D0647C150F8}" destId="{935D1840-9FB4-47AB-9F9E-03BEC6B81321}" srcOrd="3" destOrd="0" presId="urn:microsoft.com/office/officeart/2005/8/layout/hList3"/>
    <dgm:cxn modelId="{775F07EE-37AD-42EA-99ED-915E090CC2C2}" type="presParOf" srcId="{44CB8D70-61B8-4E97-B50B-9D0647C150F8}" destId="{2DB4A735-061D-4BB4-972D-BC62DDD42146}" srcOrd="4" destOrd="0" presId="urn:microsoft.com/office/officeart/2005/8/layout/hList3"/>
    <dgm:cxn modelId="{EE3667DD-27A9-44FF-85E9-40EEEF97D101}" type="presParOf" srcId="{44CB8D70-61B8-4E97-B50B-9D0647C150F8}" destId="{C4E90AFF-ED8D-426C-BCD9-2477B7142E45}" srcOrd="5" destOrd="0" presId="urn:microsoft.com/office/officeart/2005/8/layout/hList3"/>
    <dgm:cxn modelId="{ECFFC6D5-182E-4AEC-A777-EAE325DC6451}" type="presParOf" srcId="{FB4C6140-1802-432D-B461-E187FB179D3D}" destId="{9BDD3076-A25B-4656-8A2C-E1F4C80163FB}"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E6D871-A83A-46F1-9463-551E205ADCAF}" type="doc">
      <dgm:prSet loTypeId="urn:microsoft.com/office/officeart/2016/7/layout/ChevronBlockProcess" loCatId="process" qsTypeId="urn:microsoft.com/office/officeart/2005/8/quickstyle/simple1" qsCatId="simple" csTypeId="urn:microsoft.com/office/officeart/2005/8/colors/accent1_2" csCatId="accent1" phldr="1"/>
      <dgm:spPr/>
      <dgm:t>
        <a:bodyPr/>
        <a:lstStyle/>
        <a:p>
          <a:endParaRPr lang="en-US"/>
        </a:p>
      </dgm:t>
    </dgm:pt>
    <dgm:pt modelId="{C2C131B8-90DE-4CEE-98BD-EAD408ABEE8A}">
      <dgm:prSet custT="1"/>
      <dgm:spPr/>
      <dgm:t>
        <a:bodyPr/>
        <a:lstStyle/>
        <a:p>
          <a:r>
            <a:rPr lang="en-US" sz="1200"/>
            <a:t>Review</a:t>
          </a:r>
        </a:p>
      </dgm:t>
    </dgm:pt>
    <dgm:pt modelId="{BD222ECF-8002-46CB-9913-C866E78E7CE2}" type="parTrans" cxnId="{687B18E5-A660-4D82-9EEE-5CC262092CC7}">
      <dgm:prSet/>
      <dgm:spPr/>
      <dgm:t>
        <a:bodyPr/>
        <a:lstStyle/>
        <a:p>
          <a:endParaRPr lang="en-US"/>
        </a:p>
      </dgm:t>
    </dgm:pt>
    <dgm:pt modelId="{64851531-8066-4075-AA59-365FEF7250E7}" type="sibTrans" cxnId="{687B18E5-A660-4D82-9EEE-5CC262092CC7}">
      <dgm:prSet/>
      <dgm:spPr/>
      <dgm:t>
        <a:bodyPr/>
        <a:lstStyle/>
        <a:p>
          <a:endParaRPr lang="en-US"/>
        </a:p>
      </dgm:t>
    </dgm:pt>
    <dgm:pt modelId="{068F2694-0F91-4877-A45D-EEAD09313F67}">
      <dgm:prSet custT="1"/>
      <dgm:spPr/>
      <dgm:t>
        <a:bodyPr/>
        <a:lstStyle/>
        <a:p>
          <a:r>
            <a:rPr lang="en-US" sz="1200" dirty="0"/>
            <a:t>Review internationalization practices South Asian Higher Education, with a regional dimension and, in Afghanistan , India and Nepal in order to identify deficiencies to be improved;</a:t>
          </a:r>
        </a:p>
      </dgm:t>
    </dgm:pt>
    <dgm:pt modelId="{4D013389-D02B-4108-B320-702B05AB8CDE}" type="parTrans" cxnId="{42E2EF20-C4BF-49BD-AC1A-339B152124B0}">
      <dgm:prSet/>
      <dgm:spPr/>
      <dgm:t>
        <a:bodyPr/>
        <a:lstStyle/>
        <a:p>
          <a:endParaRPr lang="en-US"/>
        </a:p>
      </dgm:t>
    </dgm:pt>
    <dgm:pt modelId="{D5ADDC5B-A037-4955-9188-FD1F1CFCA514}" type="sibTrans" cxnId="{42E2EF20-C4BF-49BD-AC1A-339B152124B0}">
      <dgm:prSet/>
      <dgm:spPr/>
      <dgm:t>
        <a:bodyPr/>
        <a:lstStyle/>
        <a:p>
          <a:endParaRPr lang="en-US"/>
        </a:p>
      </dgm:t>
    </dgm:pt>
    <dgm:pt modelId="{1593BCE3-ABD9-44F5-AA87-55934AF8DA38}">
      <dgm:prSet custT="1"/>
      <dgm:spPr/>
      <dgm:t>
        <a:bodyPr/>
        <a:lstStyle/>
        <a:p>
          <a:r>
            <a:rPr lang="en-US" sz="1200"/>
            <a:t>Analyse</a:t>
          </a:r>
        </a:p>
      </dgm:t>
    </dgm:pt>
    <dgm:pt modelId="{BF709B66-317E-49DE-B207-3A58DD4FB7A5}" type="parTrans" cxnId="{76034540-E648-49B5-BE73-F747265D76B7}">
      <dgm:prSet/>
      <dgm:spPr/>
      <dgm:t>
        <a:bodyPr/>
        <a:lstStyle/>
        <a:p>
          <a:endParaRPr lang="en-US"/>
        </a:p>
      </dgm:t>
    </dgm:pt>
    <dgm:pt modelId="{17917253-BAD2-4B37-B58E-F981E3A3BD51}" type="sibTrans" cxnId="{76034540-E648-49B5-BE73-F747265D76B7}">
      <dgm:prSet/>
      <dgm:spPr/>
      <dgm:t>
        <a:bodyPr/>
        <a:lstStyle/>
        <a:p>
          <a:endParaRPr lang="en-US"/>
        </a:p>
      </dgm:t>
    </dgm:pt>
    <dgm:pt modelId="{6F889FCD-AF27-4D1A-BAF6-98FDD362E2B3}">
      <dgm:prSet custT="1"/>
      <dgm:spPr/>
      <dgm:t>
        <a:bodyPr/>
        <a:lstStyle/>
        <a:p>
          <a:r>
            <a:rPr lang="en-US" sz="1200"/>
            <a:t>Analyse the strength of institutional capacity in implementing internationalization in your university;</a:t>
          </a:r>
        </a:p>
      </dgm:t>
    </dgm:pt>
    <dgm:pt modelId="{911B3DDF-5F81-4732-A94C-393711674156}" type="parTrans" cxnId="{7C348349-CA6A-4AAE-89C4-CD6B04195078}">
      <dgm:prSet/>
      <dgm:spPr/>
      <dgm:t>
        <a:bodyPr/>
        <a:lstStyle/>
        <a:p>
          <a:endParaRPr lang="en-US"/>
        </a:p>
      </dgm:t>
    </dgm:pt>
    <dgm:pt modelId="{065BABBD-33C3-45A4-BB95-F2313DA59F09}" type="sibTrans" cxnId="{7C348349-CA6A-4AAE-89C4-CD6B04195078}">
      <dgm:prSet/>
      <dgm:spPr/>
      <dgm:t>
        <a:bodyPr/>
        <a:lstStyle/>
        <a:p>
          <a:endParaRPr lang="en-US"/>
        </a:p>
      </dgm:t>
    </dgm:pt>
    <dgm:pt modelId="{F817F045-CB8F-46A8-BC0E-C35CA15BD1A9}">
      <dgm:prSet custT="1"/>
      <dgm:spPr/>
      <dgm:t>
        <a:bodyPr/>
        <a:lstStyle/>
        <a:p>
          <a:r>
            <a:rPr lang="en-US" sz="1200"/>
            <a:t>Initiate or adhere</a:t>
          </a:r>
        </a:p>
      </dgm:t>
    </dgm:pt>
    <dgm:pt modelId="{823CCA7D-B737-48D5-BAF1-3A395EA897DB}" type="parTrans" cxnId="{99DB5AC6-4E98-47E4-B777-2F5C00EB1986}">
      <dgm:prSet/>
      <dgm:spPr/>
      <dgm:t>
        <a:bodyPr/>
        <a:lstStyle/>
        <a:p>
          <a:endParaRPr lang="en-US"/>
        </a:p>
      </dgm:t>
    </dgm:pt>
    <dgm:pt modelId="{D0DE50EB-0D8E-485F-91E6-51D6C59CBE24}" type="sibTrans" cxnId="{99DB5AC6-4E98-47E4-B777-2F5C00EB1986}">
      <dgm:prSet/>
      <dgm:spPr/>
      <dgm:t>
        <a:bodyPr/>
        <a:lstStyle/>
        <a:p>
          <a:endParaRPr lang="en-US"/>
        </a:p>
      </dgm:t>
    </dgm:pt>
    <dgm:pt modelId="{54BB03E8-52CA-468E-9C97-FB8707027376}">
      <dgm:prSet custT="1"/>
      <dgm:spPr/>
      <dgm:t>
        <a:bodyPr/>
        <a:lstStyle/>
        <a:p>
          <a:r>
            <a:rPr lang="en-US" sz="1200" dirty="0"/>
            <a:t>Initiate or adhere to regional networks active in the field of internationali-sation on higher education in South Asia;</a:t>
          </a:r>
        </a:p>
      </dgm:t>
    </dgm:pt>
    <dgm:pt modelId="{7F90E482-7C7D-4257-A96F-1F0E2682EF23}" type="parTrans" cxnId="{A75AC31B-56E2-4DA9-BF60-2A9D6E491D06}">
      <dgm:prSet/>
      <dgm:spPr/>
      <dgm:t>
        <a:bodyPr/>
        <a:lstStyle/>
        <a:p>
          <a:endParaRPr lang="en-US"/>
        </a:p>
      </dgm:t>
    </dgm:pt>
    <dgm:pt modelId="{0366BB05-5811-48BC-9904-8C8FAA65DA47}" type="sibTrans" cxnId="{A75AC31B-56E2-4DA9-BF60-2A9D6E491D06}">
      <dgm:prSet/>
      <dgm:spPr/>
      <dgm:t>
        <a:bodyPr/>
        <a:lstStyle/>
        <a:p>
          <a:endParaRPr lang="en-US"/>
        </a:p>
      </dgm:t>
    </dgm:pt>
    <dgm:pt modelId="{46A1211F-0DEE-45A0-BDE7-6E9C899239E5}">
      <dgm:prSet custT="1"/>
      <dgm:spPr/>
      <dgm:t>
        <a:bodyPr/>
        <a:lstStyle/>
        <a:p>
          <a:r>
            <a:rPr lang="en-US" sz="1200"/>
            <a:t>Identify</a:t>
          </a:r>
        </a:p>
      </dgm:t>
    </dgm:pt>
    <dgm:pt modelId="{4227D1E5-0EA2-41FA-860A-2A444DFB2C54}" type="parTrans" cxnId="{3C0F0593-F3B1-44F3-878E-3A3A4DA6C24D}">
      <dgm:prSet/>
      <dgm:spPr/>
      <dgm:t>
        <a:bodyPr/>
        <a:lstStyle/>
        <a:p>
          <a:endParaRPr lang="en-US"/>
        </a:p>
      </dgm:t>
    </dgm:pt>
    <dgm:pt modelId="{6F3C4BC9-EBFF-476A-A84D-D2133F546E62}" type="sibTrans" cxnId="{3C0F0593-F3B1-44F3-878E-3A3A4DA6C24D}">
      <dgm:prSet/>
      <dgm:spPr/>
      <dgm:t>
        <a:bodyPr/>
        <a:lstStyle/>
        <a:p>
          <a:endParaRPr lang="en-US"/>
        </a:p>
      </dgm:t>
    </dgm:pt>
    <dgm:pt modelId="{9F8E747C-5CE4-4C97-B743-D83CE5D3DD6F}">
      <dgm:prSet custT="1"/>
      <dgm:spPr/>
      <dgm:t>
        <a:bodyPr/>
        <a:lstStyle/>
        <a:p>
          <a:r>
            <a:rPr lang="en-US" sz="1200"/>
            <a:t>Identify ways to attract extra funds, as public funding is insufficient for institutional development;</a:t>
          </a:r>
        </a:p>
      </dgm:t>
    </dgm:pt>
    <dgm:pt modelId="{4B11A1E2-90C2-401C-8CA3-2901EC3B6D53}" type="parTrans" cxnId="{16B8D829-79A7-4F02-BE2F-36B8868AF28C}">
      <dgm:prSet/>
      <dgm:spPr/>
      <dgm:t>
        <a:bodyPr/>
        <a:lstStyle/>
        <a:p>
          <a:endParaRPr lang="en-US"/>
        </a:p>
      </dgm:t>
    </dgm:pt>
    <dgm:pt modelId="{8457705A-87B4-4B4B-A70D-64994026FC1D}" type="sibTrans" cxnId="{16B8D829-79A7-4F02-BE2F-36B8868AF28C}">
      <dgm:prSet/>
      <dgm:spPr/>
      <dgm:t>
        <a:bodyPr/>
        <a:lstStyle/>
        <a:p>
          <a:endParaRPr lang="en-US"/>
        </a:p>
      </dgm:t>
    </dgm:pt>
    <dgm:pt modelId="{E20F17D9-76ED-4A52-A455-6A634CD744D2}">
      <dgm:prSet custT="1"/>
      <dgm:spPr/>
      <dgm:t>
        <a:bodyPr/>
        <a:lstStyle/>
        <a:p>
          <a:r>
            <a:rPr lang="en-US" sz="1200"/>
            <a:t>Re-examine</a:t>
          </a:r>
        </a:p>
      </dgm:t>
    </dgm:pt>
    <dgm:pt modelId="{2F543129-536C-4043-8435-73CB90149805}" type="parTrans" cxnId="{0DD22168-AD69-4715-A831-B2C17B323F55}">
      <dgm:prSet/>
      <dgm:spPr/>
      <dgm:t>
        <a:bodyPr/>
        <a:lstStyle/>
        <a:p>
          <a:endParaRPr lang="en-US"/>
        </a:p>
      </dgm:t>
    </dgm:pt>
    <dgm:pt modelId="{3627736C-700A-4CF3-8644-758FB58DC2BC}" type="sibTrans" cxnId="{0DD22168-AD69-4715-A831-B2C17B323F55}">
      <dgm:prSet/>
      <dgm:spPr/>
      <dgm:t>
        <a:bodyPr/>
        <a:lstStyle/>
        <a:p>
          <a:endParaRPr lang="en-US"/>
        </a:p>
      </dgm:t>
    </dgm:pt>
    <dgm:pt modelId="{2BFB5688-DD39-40C2-902F-4B3A0AD43894}">
      <dgm:prSet custT="1"/>
      <dgm:spPr/>
      <dgm:t>
        <a:bodyPr/>
        <a:lstStyle/>
        <a:p>
          <a:r>
            <a:rPr lang="en-US" sz="1200"/>
            <a:t>Re-examine the institution`s profile and background in order to forge paths toward industry and services sectors with international dimensions;</a:t>
          </a:r>
        </a:p>
      </dgm:t>
    </dgm:pt>
    <dgm:pt modelId="{F8A2348D-071C-4177-A828-12199929A4B3}" type="parTrans" cxnId="{D7999D72-B344-4350-9F3C-04BE2773A12E}">
      <dgm:prSet/>
      <dgm:spPr/>
      <dgm:t>
        <a:bodyPr/>
        <a:lstStyle/>
        <a:p>
          <a:endParaRPr lang="en-US"/>
        </a:p>
      </dgm:t>
    </dgm:pt>
    <dgm:pt modelId="{3DB3ECF5-D534-4EF8-B6D8-3F91ECA1C104}" type="sibTrans" cxnId="{D7999D72-B344-4350-9F3C-04BE2773A12E}">
      <dgm:prSet/>
      <dgm:spPr/>
      <dgm:t>
        <a:bodyPr/>
        <a:lstStyle/>
        <a:p>
          <a:endParaRPr lang="en-US"/>
        </a:p>
      </dgm:t>
    </dgm:pt>
    <dgm:pt modelId="{47B03871-0E2B-45FB-A757-982A807CEA4A}">
      <dgm:prSet custT="1"/>
      <dgm:spPr/>
      <dgm:t>
        <a:bodyPr/>
        <a:lstStyle/>
        <a:p>
          <a:r>
            <a:rPr lang="en-US" sz="1200"/>
            <a:t>Look back</a:t>
          </a:r>
        </a:p>
      </dgm:t>
    </dgm:pt>
    <dgm:pt modelId="{5C09FF2D-40E3-42F1-90E7-DC2D5D8D68C5}" type="parTrans" cxnId="{58AB06C2-4575-4169-A4ED-D8A20B4439CF}">
      <dgm:prSet/>
      <dgm:spPr/>
      <dgm:t>
        <a:bodyPr/>
        <a:lstStyle/>
        <a:p>
          <a:endParaRPr lang="en-US"/>
        </a:p>
      </dgm:t>
    </dgm:pt>
    <dgm:pt modelId="{F762FCF7-E77C-4C66-81BB-FCD002120066}" type="sibTrans" cxnId="{58AB06C2-4575-4169-A4ED-D8A20B4439CF}">
      <dgm:prSet/>
      <dgm:spPr/>
      <dgm:t>
        <a:bodyPr/>
        <a:lstStyle/>
        <a:p>
          <a:endParaRPr lang="en-US"/>
        </a:p>
      </dgm:t>
    </dgm:pt>
    <dgm:pt modelId="{67D3C03B-3B15-4E8F-8E30-F676B9FC0EA8}">
      <dgm:prSet custT="1"/>
      <dgm:spPr/>
      <dgm:t>
        <a:bodyPr/>
        <a:lstStyle/>
        <a:p>
          <a:r>
            <a:rPr lang="en-US" sz="1200"/>
            <a:t>Look back to your mission statement, institutional values and work culture and opening to international engagement;</a:t>
          </a:r>
        </a:p>
      </dgm:t>
    </dgm:pt>
    <dgm:pt modelId="{B209F9A5-248D-4C10-9E84-A18D72D1E700}" type="parTrans" cxnId="{FA2DEDA7-43FF-4E8E-A5BE-72EEC1129980}">
      <dgm:prSet/>
      <dgm:spPr/>
      <dgm:t>
        <a:bodyPr/>
        <a:lstStyle/>
        <a:p>
          <a:endParaRPr lang="en-US"/>
        </a:p>
      </dgm:t>
    </dgm:pt>
    <dgm:pt modelId="{5F9C4CA7-73E3-4692-9EC7-ED6D6EE650F9}" type="sibTrans" cxnId="{FA2DEDA7-43FF-4E8E-A5BE-72EEC1129980}">
      <dgm:prSet/>
      <dgm:spPr/>
      <dgm:t>
        <a:bodyPr/>
        <a:lstStyle/>
        <a:p>
          <a:endParaRPr lang="en-US"/>
        </a:p>
      </dgm:t>
    </dgm:pt>
    <dgm:pt modelId="{B1204E3A-63A3-44D3-824F-EDD81EB33E70}">
      <dgm:prSet custT="1"/>
      <dgm:spPr/>
      <dgm:t>
        <a:bodyPr/>
        <a:lstStyle/>
        <a:p>
          <a:r>
            <a:rPr lang="en-US" sz="1200"/>
            <a:t>Set</a:t>
          </a:r>
        </a:p>
      </dgm:t>
    </dgm:pt>
    <dgm:pt modelId="{F4D27939-FF27-48DF-BE28-AE00E550041D}" type="parTrans" cxnId="{C875109E-F9B7-4939-A511-F80291CAB3C6}">
      <dgm:prSet/>
      <dgm:spPr/>
      <dgm:t>
        <a:bodyPr/>
        <a:lstStyle/>
        <a:p>
          <a:endParaRPr lang="en-US"/>
        </a:p>
      </dgm:t>
    </dgm:pt>
    <dgm:pt modelId="{F3AEF184-74C8-4F49-A4BF-CA339B3223A9}" type="sibTrans" cxnId="{C875109E-F9B7-4939-A511-F80291CAB3C6}">
      <dgm:prSet/>
      <dgm:spPr/>
      <dgm:t>
        <a:bodyPr/>
        <a:lstStyle/>
        <a:p>
          <a:endParaRPr lang="en-US"/>
        </a:p>
      </dgm:t>
    </dgm:pt>
    <dgm:pt modelId="{FCD865A7-0624-4DB1-81F5-19BA237D0E65}">
      <dgm:prSet custT="1"/>
      <dgm:spPr/>
      <dgm:t>
        <a:bodyPr/>
        <a:lstStyle/>
        <a:p>
          <a:r>
            <a:rPr lang="en-US" sz="1200"/>
            <a:t>Set internationalizations as a strategic direction and a main priority in institutional management;</a:t>
          </a:r>
        </a:p>
      </dgm:t>
    </dgm:pt>
    <dgm:pt modelId="{D81505D0-0588-47CE-B432-5957AB13F0EC}" type="parTrans" cxnId="{BCCA758C-AD38-4F2C-A2B8-B7DA74032DE1}">
      <dgm:prSet/>
      <dgm:spPr/>
      <dgm:t>
        <a:bodyPr/>
        <a:lstStyle/>
        <a:p>
          <a:endParaRPr lang="en-US"/>
        </a:p>
      </dgm:t>
    </dgm:pt>
    <dgm:pt modelId="{075E52EA-6BF6-4891-A337-BFEE02C16208}" type="sibTrans" cxnId="{BCCA758C-AD38-4F2C-A2B8-B7DA74032DE1}">
      <dgm:prSet/>
      <dgm:spPr/>
      <dgm:t>
        <a:bodyPr/>
        <a:lstStyle/>
        <a:p>
          <a:endParaRPr lang="en-US"/>
        </a:p>
      </dgm:t>
    </dgm:pt>
    <dgm:pt modelId="{7CC389F1-9340-4723-9999-09D299CD005C}">
      <dgm:prSet custT="1"/>
      <dgm:spPr/>
      <dgm:t>
        <a:bodyPr/>
        <a:lstStyle/>
        <a:p>
          <a:r>
            <a:rPr lang="ro-RO" sz="1200" dirty="0"/>
            <a:t>Valorify</a:t>
          </a:r>
          <a:endParaRPr lang="en-US" sz="1200" dirty="0"/>
        </a:p>
      </dgm:t>
    </dgm:pt>
    <dgm:pt modelId="{D80BA909-AF5F-43BD-8581-BAD88D2D9DD4}" type="parTrans" cxnId="{EFC14775-2F65-49E2-9D84-C57D39349158}">
      <dgm:prSet/>
      <dgm:spPr/>
      <dgm:t>
        <a:bodyPr/>
        <a:lstStyle/>
        <a:p>
          <a:endParaRPr lang="en-US"/>
        </a:p>
      </dgm:t>
    </dgm:pt>
    <dgm:pt modelId="{E718DD05-5A68-497F-8B5F-AC5429C8E55F}" type="sibTrans" cxnId="{EFC14775-2F65-49E2-9D84-C57D39349158}">
      <dgm:prSet/>
      <dgm:spPr/>
      <dgm:t>
        <a:bodyPr/>
        <a:lstStyle/>
        <a:p>
          <a:endParaRPr lang="en-US"/>
        </a:p>
      </dgm:t>
    </dgm:pt>
    <dgm:pt modelId="{F2C16E82-3E56-4395-A21B-09CC6759CEA5}">
      <dgm:prSet custT="1"/>
      <dgm:spPr/>
      <dgm:t>
        <a:bodyPr/>
        <a:lstStyle/>
        <a:p>
          <a:r>
            <a:rPr lang="en-US" sz="1200"/>
            <a:t>Harness Cultural Identity;</a:t>
          </a:r>
        </a:p>
      </dgm:t>
    </dgm:pt>
    <dgm:pt modelId="{B18DEC5F-6AF5-4157-A5B3-691D517F84E2}" type="parTrans" cxnId="{7CB4E0E1-099A-459A-80EF-B2BE0BE716A6}">
      <dgm:prSet/>
      <dgm:spPr/>
      <dgm:t>
        <a:bodyPr/>
        <a:lstStyle/>
        <a:p>
          <a:endParaRPr lang="en-US"/>
        </a:p>
      </dgm:t>
    </dgm:pt>
    <dgm:pt modelId="{334634D9-482C-40DA-976C-AB0FF5A5F79C}" type="sibTrans" cxnId="{7CB4E0E1-099A-459A-80EF-B2BE0BE716A6}">
      <dgm:prSet/>
      <dgm:spPr/>
      <dgm:t>
        <a:bodyPr/>
        <a:lstStyle/>
        <a:p>
          <a:endParaRPr lang="en-US"/>
        </a:p>
      </dgm:t>
    </dgm:pt>
    <dgm:pt modelId="{626CD87B-0FFE-4EE6-B74A-27F3E192F43A}">
      <dgm:prSet custT="1"/>
      <dgm:spPr/>
      <dgm:t>
        <a:bodyPr/>
        <a:lstStyle/>
        <a:p>
          <a:r>
            <a:rPr lang="en-US" sz="1200"/>
            <a:t>Start</a:t>
          </a:r>
        </a:p>
      </dgm:t>
    </dgm:pt>
    <dgm:pt modelId="{9497DFEB-9941-44EA-95AC-77210FC11D6E}" type="parTrans" cxnId="{FF32A6B7-A5CE-4A66-9CB4-9162A9B5A737}">
      <dgm:prSet/>
      <dgm:spPr/>
      <dgm:t>
        <a:bodyPr/>
        <a:lstStyle/>
        <a:p>
          <a:endParaRPr lang="en-US"/>
        </a:p>
      </dgm:t>
    </dgm:pt>
    <dgm:pt modelId="{B3F84FFE-DEE1-4041-9A7F-325F039AD730}" type="sibTrans" cxnId="{FF32A6B7-A5CE-4A66-9CB4-9162A9B5A737}">
      <dgm:prSet/>
      <dgm:spPr/>
      <dgm:t>
        <a:bodyPr/>
        <a:lstStyle/>
        <a:p>
          <a:endParaRPr lang="en-US"/>
        </a:p>
      </dgm:t>
    </dgm:pt>
    <dgm:pt modelId="{8E293A89-5247-4D1A-8101-163F22E9ACF0}">
      <dgm:prSet custT="1"/>
      <dgm:spPr/>
      <dgm:t>
        <a:bodyPr/>
        <a:lstStyle/>
        <a:p>
          <a:r>
            <a:rPr lang="en-US" sz="1200"/>
            <a:t>Start with projects, end with checkmarks.</a:t>
          </a:r>
        </a:p>
      </dgm:t>
    </dgm:pt>
    <dgm:pt modelId="{F7104CFB-C05F-454A-A7E6-1E1A1C9158D4}" type="parTrans" cxnId="{394DD4E8-C19D-44F3-BAF7-0879E4AC40CF}">
      <dgm:prSet/>
      <dgm:spPr/>
      <dgm:t>
        <a:bodyPr/>
        <a:lstStyle/>
        <a:p>
          <a:endParaRPr lang="en-US"/>
        </a:p>
      </dgm:t>
    </dgm:pt>
    <dgm:pt modelId="{753B675B-52DA-41F5-B91D-1F2CEBD9DFCB}" type="sibTrans" cxnId="{394DD4E8-C19D-44F3-BAF7-0879E4AC40CF}">
      <dgm:prSet/>
      <dgm:spPr/>
      <dgm:t>
        <a:bodyPr/>
        <a:lstStyle/>
        <a:p>
          <a:endParaRPr lang="en-US"/>
        </a:p>
      </dgm:t>
    </dgm:pt>
    <dgm:pt modelId="{977E6CC4-4056-4F25-B62A-4973E5718CFF}" type="pres">
      <dgm:prSet presAssocID="{FAE6D871-A83A-46F1-9463-551E205ADCAF}" presName="Name0" presStyleCnt="0">
        <dgm:presLayoutVars>
          <dgm:dir/>
          <dgm:animLvl val="lvl"/>
          <dgm:resizeHandles val="exact"/>
        </dgm:presLayoutVars>
      </dgm:prSet>
      <dgm:spPr/>
    </dgm:pt>
    <dgm:pt modelId="{B55A13E2-6424-4880-AABE-9D5FCCBDBBC9}" type="pres">
      <dgm:prSet presAssocID="{C2C131B8-90DE-4CEE-98BD-EAD408ABEE8A}" presName="composite" presStyleCnt="0"/>
      <dgm:spPr/>
    </dgm:pt>
    <dgm:pt modelId="{439FF97A-9D9E-4BEE-AA04-93F16DDD563F}" type="pres">
      <dgm:prSet presAssocID="{C2C131B8-90DE-4CEE-98BD-EAD408ABEE8A}" presName="parTx" presStyleLbl="alignNode1" presStyleIdx="0" presStyleCnt="9">
        <dgm:presLayoutVars>
          <dgm:chMax val="0"/>
          <dgm:chPref val="0"/>
        </dgm:presLayoutVars>
      </dgm:prSet>
      <dgm:spPr/>
    </dgm:pt>
    <dgm:pt modelId="{CEBB9E70-2547-4636-B523-C206C1CFB06D}" type="pres">
      <dgm:prSet presAssocID="{C2C131B8-90DE-4CEE-98BD-EAD408ABEE8A}" presName="desTx" presStyleLbl="alignAccFollowNode1" presStyleIdx="0" presStyleCnt="9">
        <dgm:presLayoutVars/>
      </dgm:prSet>
      <dgm:spPr/>
    </dgm:pt>
    <dgm:pt modelId="{1DE5F1EA-2DAC-497C-ACAC-884ABC2C35A8}" type="pres">
      <dgm:prSet presAssocID="{64851531-8066-4075-AA59-365FEF7250E7}" presName="space" presStyleCnt="0"/>
      <dgm:spPr/>
    </dgm:pt>
    <dgm:pt modelId="{6143ADA2-1A4C-47E2-A0F7-8EDC900F15D9}" type="pres">
      <dgm:prSet presAssocID="{1593BCE3-ABD9-44F5-AA87-55934AF8DA38}" presName="composite" presStyleCnt="0"/>
      <dgm:spPr/>
    </dgm:pt>
    <dgm:pt modelId="{D04D5612-0C2A-49B8-9993-636CC93EB710}" type="pres">
      <dgm:prSet presAssocID="{1593BCE3-ABD9-44F5-AA87-55934AF8DA38}" presName="parTx" presStyleLbl="alignNode1" presStyleIdx="1" presStyleCnt="9">
        <dgm:presLayoutVars>
          <dgm:chMax val="0"/>
          <dgm:chPref val="0"/>
        </dgm:presLayoutVars>
      </dgm:prSet>
      <dgm:spPr/>
    </dgm:pt>
    <dgm:pt modelId="{D2CE9020-1EF5-4F2E-81D7-7466BAB2DE8D}" type="pres">
      <dgm:prSet presAssocID="{1593BCE3-ABD9-44F5-AA87-55934AF8DA38}" presName="desTx" presStyleLbl="alignAccFollowNode1" presStyleIdx="1" presStyleCnt="9">
        <dgm:presLayoutVars/>
      </dgm:prSet>
      <dgm:spPr/>
    </dgm:pt>
    <dgm:pt modelId="{D5CD324B-4051-4E34-9EED-AFEF8CEF9A94}" type="pres">
      <dgm:prSet presAssocID="{17917253-BAD2-4B37-B58E-F981E3A3BD51}" presName="space" presStyleCnt="0"/>
      <dgm:spPr/>
    </dgm:pt>
    <dgm:pt modelId="{F1F0D72A-4C49-44DC-927D-FE3C6B57B76B}" type="pres">
      <dgm:prSet presAssocID="{F817F045-CB8F-46A8-BC0E-C35CA15BD1A9}" presName="composite" presStyleCnt="0"/>
      <dgm:spPr/>
    </dgm:pt>
    <dgm:pt modelId="{B0E053D4-99FD-44B4-89C3-F0EF7B69EDDB}" type="pres">
      <dgm:prSet presAssocID="{F817F045-CB8F-46A8-BC0E-C35CA15BD1A9}" presName="parTx" presStyleLbl="alignNode1" presStyleIdx="2" presStyleCnt="9">
        <dgm:presLayoutVars>
          <dgm:chMax val="0"/>
          <dgm:chPref val="0"/>
        </dgm:presLayoutVars>
      </dgm:prSet>
      <dgm:spPr/>
    </dgm:pt>
    <dgm:pt modelId="{423A0D94-062A-424F-9440-D731BD39764E}" type="pres">
      <dgm:prSet presAssocID="{F817F045-CB8F-46A8-BC0E-C35CA15BD1A9}" presName="desTx" presStyleLbl="alignAccFollowNode1" presStyleIdx="2" presStyleCnt="9">
        <dgm:presLayoutVars/>
      </dgm:prSet>
      <dgm:spPr/>
    </dgm:pt>
    <dgm:pt modelId="{16DCA45C-69CF-4CCE-8B35-D521A5403D82}" type="pres">
      <dgm:prSet presAssocID="{D0DE50EB-0D8E-485F-91E6-51D6C59CBE24}" presName="space" presStyleCnt="0"/>
      <dgm:spPr/>
    </dgm:pt>
    <dgm:pt modelId="{9AF98E4B-104A-44B3-BBBF-5688A0F6AE71}" type="pres">
      <dgm:prSet presAssocID="{46A1211F-0DEE-45A0-BDE7-6E9C899239E5}" presName="composite" presStyleCnt="0"/>
      <dgm:spPr/>
    </dgm:pt>
    <dgm:pt modelId="{8327156D-83DE-47B7-B58C-11D2D0ED8386}" type="pres">
      <dgm:prSet presAssocID="{46A1211F-0DEE-45A0-BDE7-6E9C899239E5}" presName="parTx" presStyleLbl="alignNode1" presStyleIdx="3" presStyleCnt="9">
        <dgm:presLayoutVars>
          <dgm:chMax val="0"/>
          <dgm:chPref val="0"/>
        </dgm:presLayoutVars>
      </dgm:prSet>
      <dgm:spPr/>
    </dgm:pt>
    <dgm:pt modelId="{B1B73678-60E6-4C3E-898C-82BDE4E44CEB}" type="pres">
      <dgm:prSet presAssocID="{46A1211F-0DEE-45A0-BDE7-6E9C899239E5}" presName="desTx" presStyleLbl="alignAccFollowNode1" presStyleIdx="3" presStyleCnt="9">
        <dgm:presLayoutVars/>
      </dgm:prSet>
      <dgm:spPr/>
    </dgm:pt>
    <dgm:pt modelId="{F94E29C3-62C7-48AA-B164-36794C2EBC97}" type="pres">
      <dgm:prSet presAssocID="{6F3C4BC9-EBFF-476A-A84D-D2133F546E62}" presName="space" presStyleCnt="0"/>
      <dgm:spPr/>
    </dgm:pt>
    <dgm:pt modelId="{55347610-3D44-41CF-BCEE-F6E47B7E7D49}" type="pres">
      <dgm:prSet presAssocID="{E20F17D9-76ED-4A52-A455-6A634CD744D2}" presName="composite" presStyleCnt="0"/>
      <dgm:spPr/>
    </dgm:pt>
    <dgm:pt modelId="{DC229BCE-4E23-4E17-8AD7-C549D2B17C8E}" type="pres">
      <dgm:prSet presAssocID="{E20F17D9-76ED-4A52-A455-6A634CD744D2}" presName="parTx" presStyleLbl="alignNode1" presStyleIdx="4" presStyleCnt="9">
        <dgm:presLayoutVars>
          <dgm:chMax val="0"/>
          <dgm:chPref val="0"/>
        </dgm:presLayoutVars>
      </dgm:prSet>
      <dgm:spPr/>
    </dgm:pt>
    <dgm:pt modelId="{8CCDB675-A168-4615-BC4F-0DB8DD209E9A}" type="pres">
      <dgm:prSet presAssocID="{E20F17D9-76ED-4A52-A455-6A634CD744D2}" presName="desTx" presStyleLbl="alignAccFollowNode1" presStyleIdx="4" presStyleCnt="9">
        <dgm:presLayoutVars/>
      </dgm:prSet>
      <dgm:spPr/>
    </dgm:pt>
    <dgm:pt modelId="{922E1295-A4E8-42A5-AEFB-DA427EBEE5BF}" type="pres">
      <dgm:prSet presAssocID="{3627736C-700A-4CF3-8644-758FB58DC2BC}" presName="space" presStyleCnt="0"/>
      <dgm:spPr/>
    </dgm:pt>
    <dgm:pt modelId="{D957DA36-346C-4137-A827-97EDF41D83AD}" type="pres">
      <dgm:prSet presAssocID="{47B03871-0E2B-45FB-A757-982A807CEA4A}" presName="composite" presStyleCnt="0"/>
      <dgm:spPr/>
    </dgm:pt>
    <dgm:pt modelId="{8DA76102-8164-4568-A205-E9494EB2E3E5}" type="pres">
      <dgm:prSet presAssocID="{47B03871-0E2B-45FB-A757-982A807CEA4A}" presName="parTx" presStyleLbl="alignNode1" presStyleIdx="5" presStyleCnt="9">
        <dgm:presLayoutVars>
          <dgm:chMax val="0"/>
          <dgm:chPref val="0"/>
        </dgm:presLayoutVars>
      </dgm:prSet>
      <dgm:spPr/>
    </dgm:pt>
    <dgm:pt modelId="{AEA850D9-5556-4E9E-BD37-6819B4F83959}" type="pres">
      <dgm:prSet presAssocID="{47B03871-0E2B-45FB-A757-982A807CEA4A}" presName="desTx" presStyleLbl="alignAccFollowNode1" presStyleIdx="5" presStyleCnt="9">
        <dgm:presLayoutVars/>
      </dgm:prSet>
      <dgm:spPr/>
    </dgm:pt>
    <dgm:pt modelId="{707360B8-216C-436E-AC71-0FA9ADE93B1D}" type="pres">
      <dgm:prSet presAssocID="{F762FCF7-E77C-4C66-81BB-FCD002120066}" presName="space" presStyleCnt="0"/>
      <dgm:spPr/>
    </dgm:pt>
    <dgm:pt modelId="{E48852E0-0823-4463-B583-7E844B35D44D}" type="pres">
      <dgm:prSet presAssocID="{B1204E3A-63A3-44D3-824F-EDD81EB33E70}" presName="composite" presStyleCnt="0"/>
      <dgm:spPr/>
    </dgm:pt>
    <dgm:pt modelId="{25415D82-5E7E-4F85-B540-A22F7DB481FE}" type="pres">
      <dgm:prSet presAssocID="{B1204E3A-63A3-44D3-824F-EDD81EB33E70}" presName="parTx" presStyleLbl="alignNode1" presStyleIdx="6" presStyleCnt="9">
        <dgm:presLayoutVars>
          <dgm:chMax val="0"/>
          <dgm:chPref val="0"/>
        </dgm:presLayoutVars>
      </dgm:prSet>
      <dgm:spPr/>
    </dgm:pt>
    <dgm:pt modelId="{5EADF3B7-D269-46F5-8D8D-0534421724FC}" type="pres">
      <dgm:prSet presAssocID="{B1204E3A-63A3-44D3-824F-EDD81EB33E70}" presName="desTx" presStyleLbl="alignAccFollowNode1" presStyleIdx="6" presStyleCnt="9">
        <dgm:presLayoutVars/>
      </dgm:prSet>
      <dgm:spPr/>
    </dgm:pt>
    <dgm:pt modelId="{32D32E1A-16D8-47AC-8BF3-EC9E1EDA05C0}" type="pres">
      <dgm:prSet presAssocID="{F3AEF184-74C8-4F49-A4BF-CA339B3223A9}" presName="space" presStyleCnt="0"/>
      <dgm:spPr/>
    </dgm:pt>
    <dgm:pt modelId="{F04DA218-05C0-40CD-93BF-079BCB0CCAB9}" type="pres">
      <dgm:prSet presAssocID="{7CC389F1-9340-4723-9999-09D299CD005C}" presName="composite" presStyleCnt="0"/>
      <dgm:spPr/>
    </dgm:pt>
    <dgm:pt modelId="{2339CB93-E68A-415F-A3E9-417405DF9DE9}" type="pres">
      <dgm:prSet presAssocID="{7CC389F1-9340-4723-9999-09D299CD005C}" presName="parTx" presStyleLbl="alignNode1" presStyleIdx="7" presStyleCnt="9">
        <dgm:presLayoutVars>
          <dgm:chMax val="0"/>
          <dgm:chPref val="0"/>
        </dgm:presLayoutVars>
      </dgm:prSet>
      <dgm:spPr/>
    </dgm:pt>
    <dgm:pt modelId="{2DDC3E44-ACA1-4518-AA2D-A19BF06B50D0}" type="pres">
      <dgm:prSet presAssocID="{7CC389F1-9340-4723-9999-09D299CD005C}" presName="desTx" presStyleLbl="alignAccFollowNode1" presStyleIdx="7" presStyleCnt="9">
        <dgm:presLayoutVars/>
      </dgm:prSet>
      <dgm:spPr/>
    </dgm:pt>
    <dgm:pt modelId="{042CD7E0-FDFC-48FB-BFC2-7350BB36EE7F}" type="pres">
      <dgm:prSet presAssocID="{E718DD05-5A68-497F-8B5F-AC5429C8E55F}" presName="space" presStyleCnt="0"/>
      <dgm:spPr/>
    </dgm:pt>
    <dgm:pt modelId="{361A72BF-E4AC-4178-9CD3-EA50C215EAA3}" type="pres">
      <dgm:prSet presAssocID="{626CD87B-0FFE-4EE6-B74A-27F3E192F43A}" presName="composite" presStyleCnt="0"/>
      <dgm:spPr/>
    </dgm:pt>
    <dgm:pt modelId="{7F4C6C0C-A366-4698-AE73-79F960E597C9}" type="pres">
      <dgm:prSet presAssocID="{626CD87B-0FFE-4EE6-B74A-27F3E192F43A}" presName="parTx" presStyleLbl="alignNode1" presStyleIdx="8" presStyleCnt="9">
        <dgm:presLayoutVars>
          <dgm:chMax val="0"/>
          <dgm:chPref val="0"/>
        </dgm:presLayoutVars>
      </dgm:prSet>
      <dgm:spPr/>
    </dgm:pt>
    <dgm:pt modelId="{86E10792-8855-4ED7-9D01-7DECE25D7A5A}" type="pres">
      <dgm:prSet presAssocID="{626CD87B-0FFE-4EE6-B74A-27F3E192F43A}" presName="desTx" presStyleLbl="alignAccFollowNode1" presStyleIdx="8" presStyleCnt="9">
        <dgm:presLayoutVars/>
      </dgm:prSet>
      <dgm:spPr/>
    </dgm:pt>
  </dgm:ptLst>
  <dgm:cxnLst>
    <dgm:cxn modelId="{6C414D14-09F4-4820-BE97-4992882772C7}" type="presOf" srcId="{FCD865A7-0624-4DB1-81F5-19BA237D0E65}" destId="{5EADF3B7-D269-46F5-8D8D-0534421724FC}" srcOrd="0" destOrd="0" presId="urn:microsoft.com/office/officeart/2016/7/layout/ChevronBlockProcess"/>
    <dgm:cxn modelId="{A75AC31B-56E2-4DA9-BF60-2A9D6E491D06}" srcId="{F817F045-CB8F-46A8-BC0E-C35CA15BD1A9}" destId="{54BB03E8-52CA-468E-9C97-FB8707027376}" srcOrd="0" destOrd="0" parTransId="{7F90E482-7C7D-4257-A96F-1F0E2682EF23}" sibTransId="{0366BB05-5811-48BC-9904-8C8FAA65DA47}"/>
    <dgm:cxn modelId="{0552ED20-4A83-418A-A277-98F8C358EF71}" type="presOf" srcId="{8E293A89-5247-4D1A-8101-163F22E9ACF0}" destId="{86E10792-8855-4ED7-9D01-7DECE25D7A5A}" srcOrd="0" destOrd="0" presId="urn:microsoft.com/office/officeart/2016/7/layout/ChevronBlockProcess"/>
    <dgm:cxn modelId="{42E2EF20-C4BF-49BD-AC1A-339B152124B0}" srcId="{C2C131B8-90DE-4CEE-98BD-EAD408ABEE8A}" destId="{068F2694-0F91-4877-A45D-EEAD09313F67}" srcOrd="0" destOrd="0" parTransId="{4D013389-D02B-4108-B320-702B05AB8CDE}" sibTransId="{D5ADDC5B-A037-4955-9188-FD1F1CFCA514}"/>
    <dgm:cxn modelId="{16B8D829-79A7-4F02-BE2F-36B8868AF28C}" srcId="{46A1211F-0DEE-45A0-BDE7-6E9C899239E5}" destId="{9F8E747C-5CE4-4C97-B743-D83CE5D3DD6F}" srcOrd="0" destOrd="0" parTransId="{4B11A1E2-90C2-401C-8CA3-2901EC3B6D53}" sibTransId="{8457705A-87B4-4B4B-A70D-64994026FC1D}"/>
    <dgm:cxn modelId="{FF45D32A-F78C-46A3-B569-4F7A9848C9BD}" type="presOf" srcId="{46A1211F-0DEE-45A0-BDE7-6E9C899239E5}" destId="{8327156D-83DE-47B7-B58C-11D2D0ED8386}" srcOrd="0" destOrd="0" presId="urn:microsoft.com/office/officeart/2016/7/layout/ChevronBlockProcess"/>
    <dgm:cxn modelId="{76034540-E648-49B5-BE73-F747265D76B7}" srcId="{FAE6D871-A83A-46F1-9463-551E205ADCAF}" destId="{1593BCE3-ABD9-44F5-AA87-55934AF8DA38}" srcOrd="1" destOrd="0" parTransId="{BF709B66-317E-49DE-B207-3A58DD4FB7A5}" sibTransId="{17917253-BAD2-4B37-B58E-F981E3A3BD51}"/>
    <dgm:cxn modelId="{AA58295C-DB94-485F-98DF-A928D79D7D00}" type="presOf" srcId="{7CC389F1-9340-4723-9999-09D299CD005C}" destId="{2339CB93-E68A-415F-A3E9-417405DF9DE9}" srcOrd="0" destOrd="0" presId="urn:microsoft.com/office/officeart/2016/7/layout/ChevronBlockProcess"/>
    <dgm:cxn modelId="{B67F0B63-3FF4-4899-A3B5-3BA51A00C1E4}" type="presOf" srcId="{2BFB5688-DD39-40C2-902F-4B3A0AD43894}" destId="{8CCDB675-A168-4615-BC4F-0DB8DD209E9A}" srcOrd="0" destOrd="0" presId="urn:microsoft.com/office/officeart/2016/7/layout/ChevronBlockProcess"/>
    <dgm:cxn modelId="{03B6E447-E5A3-452A-B6A9-53B2EB662C39}" type="presOf" srcId="{C2C131B8-90DE-4CEE-98BD-EAD408ABEE8A}" destId="{439FF97A-9D9E-4BEE-AA04-93F16DDD563F}" srcOrd="0" destOrd="0" presId="urn:microsoft.com/office/officeart/2016/7/layout/ChevronBlockProcess"/>
    <dgm:cxn modelId="{0DD22168-AD69-4715-A831-B2C17B323F55}" srcId="{FAE6D871-A83A-46F1-9463-551E205ADCAF}" destId="{E20F17D9-76ED-4A52-A455-6A634CD744D2}" srcOrd="4" destOrd="0" parTransId="{2F543129-536C-4043-8435-73CB90149805}" sibTransId="{3627736C-700A-4CF3-8644-758FB58DC2BC}"/>
    <dgm:cxn modelId="{7C348349-CA6A-4AAE-89C4-CD6B04195078}" srcId="{1593BCE3-ABD9-44F5-AA87-55934AF8DA38}" destId="{6F889FCD-AF27-4D1A-BAF6-98FDD362E2B3}" srcOrd="0" destOrd="0" parTransId="{911B3DDF-5F81-4732-A94C-393711674156}" sibTransId="{065BABBD-33C3-45A4-BB95-F2313DA59F09}"/>
    <dgm:cxn modelId="{0793406B-D886-4425-BCEF-2AC88D658772}" type="presOf" srcId="{F2C16E82-3E56-4395-A21B-09CC6759CEA5}" destId="{2DDC3E44-ACA1-4518-AA2D-A19BF06B50D0}" srcOrd="0" destOrd="0" presId="urn:microsoft.com/office/officeart/2016/7/layout/ChevronBlockProcess"/>
    <dgm:cxn modelId="{5195D04F-24CE-4862-B178-327D71B6349F}" type="presOf" srcId="{9F8E747C-5CE4-4C97-B743-D83CE5D3DD6F}" destId="{B1B73678-60E6-4C3E-898C-82BDE4E44CEB}" srcOrd="0" destOrd="0" presId="urn:microsoft.com/office/officeart/2016/7/layout/ChevronBlockProcess"/>
    <dgm:cxn modelId="{D7999D72-B344-4350-9F3C-04BE2773A12E}" srcId="{E20F17D9-76ED-4A52-A455-6A634CD744D2}" destId="{2BFB5688-DD39-40C2-902F-4B3A0AD43894}" srcOrd="0" destOrd="0" parTransId="{F8A2348D-071C-4177-A828-12199929A4B3}" sibTransId="{3DB3ECF5-D534-4EF8-B6D8-3F91ECA1C104}"/>
    <dgm:cxn modelId="{EFC14775-2F65-49E2-9D84-C57D39349158}" srcId="{FAE6D871-A83A-46F1-9463-551E205ADCAF}" destId="{7CC389F1-9340-4723-9999-09D299CD005C}" srcOrd="7" destOrd="0" parTransId="{D80BA909-AF5F-43BD-8581-BAD88D2D9DD4}" sibTransId="{E718DD05-5A68-497F-8B5F-AC5429C8E55F}"/>
    <dgm:cxn modelId="{B2627F75-B269-41F1-B685-30F9EF55F100}" type="presOf" srcId="{1593BCE3-ABD9-44F5-AA87-55934AF8DA38}" destId="{D04D5612-0C2A-49B8-9993-636CC93EB710}" srcOrd="0" destOrd="0" presId="urn:microsoft.com/office/officeart/2016/7/layout/ChevronBlockProcess"/>
    <dgm:cxn modelId="{0B007657-6AC7-4A82-936D-4C12A0C8E8C6}" type="presOf" srcId="{E20F17D9-76ED-4A52-A455-6A634CD744D2}" destId="{DC229BCE-4E23-4E17-8AD7-C549D2B17C8E}" srcOrd="0" destOrd="0" presId="urn:microsoft.com/office/officeart/2016/7/layout/ChevronBlockProcess"/>
    <dgm:cxn modelId="{5B8D667B-A787-4D5B-B7A5-DB3D72B2A2A6}" type="presOf" srcId="{54BB03E8-52CA-468E-9C97-FB8707027376}" destId="{423A0D94-062A-424F-9440-D731BD39764E}" srcOrd="0" destOrd="0" presId="urn:microsoft.com/office/officeart/2016/7/layout/ChevronBlockProcess"/>
    <dgm:cxn modelId="{BCCA758C-AD38-4F2C-A2B8-B7DA74032DE1}" srcId="{B1204E3A-63A3-44D3-824F-EDD81EB33E70}" destId="{FCD865A7-0624-4DB1-81F5-19BA237D0E65}" srcOrd="0" destOrd="0" parTransId="{D81505D0-0588-47CE-B432-5957AB13F0EC}" sibTransId="{075E52EA-6BF6-4891-A337-BFEE02C16208}"/>
    <dgm:cxn modelId="{A682E08D-C824-480C-B3F0-B6516D6EB6B9}" type="presOf" srcId="{F817F045-CB8F-46A8-BC0E-C35CA15BD1A9}" destId="{B0E053D4-99FD-44B4-89C3-F0EF7B69EDDB}" srcOrd="0" destOrd="0" presId="urn:microsoft.com/office/officeart/2016/7/layout/ChevronBlockProcess"/>
    <dgm:cxn modelId="{3C0F0593-F3B1-44F3-878E-3A3A4DA6C24D}" srcId="{FAE6D871-A83A-46F1-9463-551E205ADCAF}" destId="{46A1211F-0DEE-45A0-BDE7-6E9C899239E5}" srcOrd="3" destOrd="0" parTransId="{4227D1E5-0EA2-41FA-860A-2A444DFB2C54}" sibTransId="{6F3C4BC9-EBFF-476A-A84D-D2133F546E62}"/>
    <dgm:cxn modelId="{C875109E-F9B7-4939-A511-F80291CAB3C6}" srcId="{FAE6D871-A83A-46F1-9463-551E205ADCAF}" destId="{B1204E3A-63A3-44D3-824F-EDD81EB33E70}" srcOrd="6" destOrd="0" parTransId="{F4D27939-FF27-48DF-BE28-AE00E550041D}" sibTransId="{F3AEF184-74C8-4F49-A4BF-CA339B3223A9}"/>
    <dgm:cxn modelId="{FA2DEDA7-43FF-4E8E-A5BE-72EEC1129980}" srcId="{47B03871-0E2B-45FB-A757-982A807CEA4A}" destId="{67D3C03B-3B15-4E8F-8E30-F676B9FC0EA8}" srcOrd="0" destOrd="0" parTransId="{B209F9A5-248D-4C10-9E84-A18D72D1E700}" sibTransId="{5F9C4CA7-73E3-4692-9EC7-ED6D6EE650F9}"/>
    <dgm:cxn modelId="{6D7FCBAE-FE22-49B8-85ED-40B224FBFF5C}" type="presOf" srcId="{626CD87B-0FFE-4EE6-B74A-27F3E192F43A}" destId="{7F4C6C0C-A366-4698-AE73-79F960E597C9}" srcOrd="0" destOrd="0" presId="urn:microsoft.com/office/officeart/2016/7/layout/ChevronBlockProcess"/>
    <dgm:cxn modelId="{FF32A6B7-A5CE-4A66-9CB4-9162A9B5A737}" srcId="{FAE6D871-A83A-46F1-9463-551E205ADCAF}" destId="{626CD87B-0FFE-4EE6-B74A-27F3E192F43A}" srcOrd="8" destOrd="0" parTransId="{9497DFEB-9941-44EA-95AC-77210FC11D6E}" sibTransId="{B3F84FFE-DEE1-4041-9A7F-325F039AD730}"/>
    <dgm:cxn modelId="{58AB06C2-4575-4169-A4ED-D8A20B4439CF}" srcId="{FAE6D871-A83A-46F1-9463-551E205ADCAF}" destId="{47B03871-0E2B-45FB-A757-982A807CEA4A}" srcOrd="5" destOrd="0" parTransId="{5C09FF2D-40E3-42F1-90E7-DC2D5D8D68C5}" sibTransId="{F762FCF7-E77C-4C66-81BB-FCD002120066}"/>
    <dgm:cxn modelId="{99DB5AC6-4E98-47E4-B777-2F5C00EB1986}" srcId="{FAE6D871-A83A-46F1-9463-551E205ADCAF}" destId="{F817F045-CB8F-46A8-BC0E-C35CA15BD1A9}" srcOrd="2" destOrd="0" parTransId="{823CCA7D-B737-48D5-BAF1-3A395EA897DB}" sibTransId="{D0DE50EB-0D8E-485F-91E6-51D6C59CBE24}"/>
    <dgm:cxn modelId="{29A41CD1-B8CA-4F50-ACD7-AEDCC3E0DBAB}" type="presOf" srcId="{068F2694-0F91-4877-A45D-EEAD09313F67}" destId="{CEBB9E70-2547-4636-B523-C206C1CFB06D}" srcOrd="0" destOrd="0" presId="urn:microsoft.com/office/officeart/2016/7/layout/ChevronBlockProcess"/>
    <dgm:cxn modelId="{7CB4E0E1-099A-459A-80EF-B2BE0BE716A6}" srcId="{7CC389F1-9340-4723-9999-09D299CD005C}" destId="{F2C16E82-3E56-4395-A21B-09CC6759CEA5}" srcOrd="0" destOrd="0" parTransId="{B18DEC5F-6AF5-4157-A5B3-691D517F84E2}" sibTransId="{334634D9-482C-40DA-976C-AB0FF5A5F79C}"/>
    <dgm:cxn modelId="{687B18E5-A660-4D82-9EEE-5CC262092CC7}" srcId="{FAE6D871-A83A-46F1-9463-551E205ADCAF}" destId="{C2C131B8-90DE-4CEE-98BD-EAD408ABEE8A}" srcOrd="0" destOrd="0" parTransId="{BD222ECF-8002-46CB-9913-C866E78E7CE2}" sibTransId="{64851531-8066-4075-AA59-365FEF7250E7}"/>
    <dgm:cxn modelId="{394DD4E8-C19D-44F3-BAF7-0879E4AC40CF}" srcId="{626CD87B-0FFE-4EE6-B74A-27F3E192F43A}" destId="{8E293A89-5247-4D1A-8101-163F22E9ACF0}" srcOrd="0" destOrd="0" parTransId="{F7104CFB-C05F-454A-A7E6-1E1A1C9158D4}" sibTransId="{753B675B-52DA-41F5-B91D-1F2CEBD9DFCB}"/>
    <dgm:cxn modelId="{1F02D4EA-1AF4-4139-98C3-1BFE731434E2}" type="presOf" srcId="{47B03871-0E2B-45FB-A757-982A807CEA4A}" destId="{8DA76102-8164-4568-A205-E9494EB2E3E5}" srcOrd="0" destOrd="0" presId="urn:microsoft.com/office/officeart/2016/7/layout/ChevronBlockProcess"/>
    <dgm:cxn modelId="{9A5FA8EB-FD0D-4106-9811-21B77F280C1E}" type="presOf" srcId="{67D3C03B-3B15-4E8F-8E30-F676B9FC0EA8}" destId="{AEA850D9-5556-4E9E-BD37-6819B4F83959}" srcOrd="0" destOrd="0" presId="urn:microsoft.com/office/officeart/2016/7/layout/ChevronBlockProcess"/>
    <dgm:cxn modelId="{93CDDBEC-89F8-4CDD-BB0B-079F228B1C0A}" type="presOf" srcId="{FAE6D871-A83A-46F1-9463-551E205ADCAF}" destId="{977E6CC4-4056-4F25-B62A-4973E5718CFF}" srcOrd="0" destOrd="0" presId="urn:microsoft.com/office/officeart/2016/7/layout/ChevronBlockProcess"/>
    <dgm:cxn modelId="{5E46BEF2-BA18-45B8-A070-5841E70D49F1}" type="presOf" srcId="{B1204E3A-63A3-44D3-824F-EDD81EB33E70}" destId="{25415D82-5E7E-4F85-B540-A22F7DB481FE}" srcOrd="0" destOrd="0" presId="urn:microsoft.com/office/officeart/2016/7/layout/ChevronBlockProcess"/>
    <dgm:cxn modelId="{8B6A3FF8-3C2F-47F4-9758-0956CB21C40C}" type="presOf" srcId="{6F889FCD-AF27-4D1A-BAF6-98FDD362E2B3}" destId="{D2CE9020-1EF5-4F2E-81D7-7466BAB2DE8D}" srcOrd="0" destOrd="0" presId="urn:microsoft.com/office/officeart/2016/7/layout/ChevronBlockProcess"/>
    <dgm:cxn modelId="{7426C81F-C925-459A-AEE6-9A0AD0392841}" type="presParOf" srcId="{977E6CC4-4056-4F25-B62A-4973E5718CFF}" destId="{B55A13E2-6424-4880-AABE-9D5FCCBDBBC9}" srcOrd="0" destOrd="0" presId="urn:microsoft.com/office/officeart/2016/7/layout/ChevronBlockProcess"/>
    <dgm:cxn modelId="{013DAA19-6160-4682-9E84-BD8EA68DADAB}" type="presParOf" srcId="{B55A13E2-6424-4880-AABE-9D5FCCBDBBC9}" destId="{439FF97A-9D9E-4BEE-AA04-93F16DDD563F}" srcOrd="0" destOrd="0" presId="urn:microsoft.com/office/officeart/2016/7/layout/ChevronBlockProcess"/>
    <dgm:cxn modelId="{16A6C3B0-7502-4045-A6B5-B4C3AABB5AB7}" type="presParOf" srcId="{B55A13E2-6424-4880-AABE-9D5FCCBDBBC9}" destId="{CEBB9E70-2547-4636-B523-C206C1CFB06D}" srcOrd="1" destOrd="0" presId="urn:microsoft.com/office/officeart/2016/7/layout/ChevronBlockProcess"/>
    <dgm:cxn modelId="{94A4AF02-AA23-47D4-B3B3-B19F3E7B014C}" type="presParOf" srcId="{977E6CC4-4056-4F25-B62A-4973E5718CFF}" destId="{1DE5F1EA-2DAC-497C-ACAC-884ABC2C35A8}" srcOrd="1" destOrd="0" presId="urn:microsoft.com/office/officeart/2016/7/layout/ChevronBlockProcess"/>
    <dgm:cxn modelId="{158446AA-A7A9-40B8-B539-1D9F60C24455}" type="presParOf" srcId="{977E6CC4-4056-4F25-B62A-4973E5718CFF}" destId="{6143ADA2-1A4C-47E2-A0F7-8EDC900F15D9}" srcOrd="2" destOrd="0" presId="urn:microsoft.com/office/officeart/2016/7/layout/ChevronBlockProcess"/>
    <dgm:cxn modelId="{DC8F9240-3D95-4FFC-8E31-62CBD4FD35B8}" type="presParOf" srcId="{6143ADA2-1A4C-47E2-A0F7-8EDC900F15D9}" destId="{D04D5612-0C2A-49B8-9993-636CC93EB710}" srcOrd="0" destOrd="0" presId="urn:microsoft.com/office/officeart/2016/7/layout/ChevronBlockProcess"/>
    <dgm:cxn modelId="{41EEF4A7-9F96-4BE1-BAA0-DBF39C5CEEB8}" type="presParOf" srcId="{6143ADA2-1A4C-47E2-A0F7-8EDC900F15D9}" destId="{D2CE9020-1EF5-4F2E-81D7-7466BAB2DE8D}" srcOrd="1" destOrd="0" presId="urn:microsoft.com/office/officeart/2016/7/layout/ChevronBlockProcess"/>
    <dgm:cxn modelId="{88C7FF52-0D28-4DD3-9545-551AD83DA38A}" type="presParOf" srcId="{977E6CC4-4056-4F25-B62A-4973E5718CFF}" destId="{D5CD324B-4051-4E34-9EED-AFEF8CEF9A94}" srcOrd="3" destOrd="0" presId="urn:microsoft.com/office/officeart/2016/7/layout/ChevronBlockProcess"/>
    <dgm:cxn modelId="{34963AF6-9938-4767-BE52-4DADDB0BCD04}" type="presParOf" srcId="{977E6CC4-4056-4F25-B62A-4973E5718CFF}" destId="{F1F0D72A-4C49-44DC-927D-FE3C6B57B76B}" srcOrd="4" destOrd="0" presId="urn:microsoft.com/office/officeart/2016/7/layout/ChevronBlockProcess"/>
    <dgm:cxn modelId="{A428E9BD-F6C7-4EDE-B00D-895B0412AD7C}" type="presParOf" srcId="{F1F0D72A-4C49-44DC-927D-FE3C6B57B76B}" destId="{B0E053D4-99FD-44B4-89C3-F0EF7B69EDDB}" srcOrd="0" destOrd="0" presId="urn:microsoft.com/office/officeart/2016/7/layout/ChevronBlockProcess"/>
    <dgm:cxn modelId="{1834C046-2632-4E80-8DB9-17EA34BE11B4}" type="presParOf" srcId="{F1F0D72A-4C49-44DC-927D-FE3C6B57B76B}" destId="{423A0D94-062A-424F-9440-D731BD39764E}" srcOrd="1" destOrd="0" presId="urn:microsoft.com/office/officeart/2016/7/layout/ChevronBlockProcess"/>
    <dgm:cxn modelId="{6E5C2B96-D416-4124-ADD4-48690F74F2F9}" type="presParOf" srcId="{977E6CC4-4056-4F25-B62A-4973E5718CFF}" destId="{16DCA45C-69CF-4CCE-8B35-D521A5403D82}" srcOrd="5" destOrd="0" presId="urn:microsoft.com/office/officeart/2016/7/layout/ChevronBlockProcess"/>
    <dgm:cxn modelId="{A03C95C2-488D-4238-B3C0-DFBF7D6CCC46}" type="presParOf" srcId="{977E6CC4-4056-4F25-B62A-4973E5718CFF}" destId="{9AF98E4B-104A-44B3-BBBF-5688A0F6AE71}" srcOrd="6" destOrd="0" presId="urn:microsoft.com/office/officeart/2016/7/layout/ChevronBlockProcess"/>
    <dgm:cxn modelId="{3DF033BD-BDB4-4E3B-A952-93234311CDBF}" type="presParOf" srcId="{9AF98E4B-104A-44B3-BBBF-5688A0F6AE71}" destId="{8327156D-83DE-47B7-B58C-11D2D0ED8386}" srcOrd="0" destOrd="0" presId="urn:microsoft.com/office/officeart/2016/7/layout/ChevronBlockProcess"/>
    <dgm:cxn modelId="{538949E4-1B9C-4648-8E72-3033F6FD6EFE}" type="presParOf" srcId="{9AF98E4B-104A-44B3-BBBF-5688A0F6AE71}" destId="{B1B73678-60E6-4C3E-898C-82BDE4E44CEB}" srcOrd="1" destOrd="0" presId="urn:microsoft.com/office/officeart/2016/7/layout/ChevronBlockProcess"/>
    <dgm:cxn modelId="{86B7EB01-FED4-4F29-B46A-ADF3C0DF60CC}" type="presParOf" srcId="{977E6CC4-4056-4F25-B62A-4973E5718CFF}" destId="{F94E29C3-62C7-48AA-B164-36794C2EBC97}" srcOrd="7" destOrd="0" presId="urn:microsoft.com/office/officeart/2016/7/layout/ChevronBlockProcess"/>
    <dgm:cxn modelId="{13BE83F4-30D0-4D71-9E3A-D54C3BAA2A5B}" type="presParOf" srcId="{977E6CC4-4056-4F25-B62A-4973E5718CFF}" destId="{55347610-3D44-41CF-BCEE-F6E47B7E7D49}" srcOrd="8" destOrd="0" presId="urn:microsoft.com/office/officeart/2016/7/layout/ChevronBlockProcess"/>
    <dgm:cxn modelId="{8F7AD058-84A5-4816-B249-13C23FCFF74B}" type="presParOf" srcId="{55347610-3D44-41CF-BCEE-F6E47B7E7D49}" destId="{DC229BCE-4E23-4E17-8AD7-C549D2B17C8E}" srcOrd="0" destOrd="0" presId="urn:microsoft.com/office/officeart/2016/7/layout/ChevronBlockProcess"/>
    <dgm:cxn modelId="{C475C758-6BC0-4C55-ABFC-AE6B38D0EB93}" type="presParOf" srcId="{55347610-3D44-41CF-BCEE-F6E47B7E7D49}" destId="{8CCDB675-A168-4615-BC4F-0DB8DD209E9A}" srcOrd="1" destOrd="0" presId="urn:microsoft.com/office/officeart/2016/7/layout/ChevronBlockProcess"/>
    <dgm:cxn modelId="{27EA860F-1C70-490A-A4F1-68E48651A57F}" type="presParOf" srcId="{977E6CC4-4056-4F25-B62A-4973E5718CFF}" destId="{922E1295-A4E8-42A5-AEFB-DA427EBEE5BF}" srcOrd="9" destOrd="0" presId="urn:microsoft.com/office/officeart/2016/7/layout/ChevronBlockProcess"/>
    <dgm:cxn modelId="{38D61F7A-713E-4983-A2FA-F5A84FFB21FE}" type="presParOf" srcId="{977E6CC4-4056-4F25-B62A-4973E5718CFF}" destId="{D957DA36-346C-4137-A827-97EDF41D83AD}" srcOrd="10" destOrd="0" presId="urn:microsoft.com/office/officeart/2016/7/layout/ChevronBlockProcess"/>
    <dgm:cxn modelId="{52AC0753-1121-4C16-B33C-35BF12C1F6F4}" type="presParOf" srcId="{D957DA36-346C-4137-A827-97EDF41D83AD}" destId="{8DA76102-8164-4568-A205-E9494EB2E3E5}" srcOrd="0" destOrd="0" presId="urn:microsoft.com/office/officeart/2016/7/layout/ChevronBlockProcess"/>
    <dgm:cxn modelId="{4ED9E707-B368-43B1-832E-C147776D5F5F}" type="presParOf" srcId="{D957DA36-346C-4137-A827-97EDF41D83AD}" destId="{AEA850D9-5556-4E9E-BD37-6819B4F83959}" srcOrd="1" destOrd="0" presId="urn:microsoft.com/office/officeart/2016/7/layout/ChevronBlockProcess"/>
    <dgm:cxn modelId="{9F3392DD-48AC-406E-96C4-BDE853433100}" type="presParOf" srcId="{977E6CC4-4056-4F25-B62A-4973E5718CFF}" destId="{707360B8-216C-436E-AC71-0FA9ADE93B1D}" srcOrd="11" destOrd="0" presId="urn:microsoft.com/office/officeart/2016/7/layout/ChevronBlockProcess"/>
    <dgm:cxn modelId="{A00EE3EE-230D-44E6-A83F-247827293E36}" type="presParOf" srcId="{977E6CC4-4056-4F25-B62A-4973E5718CFF}" destId="{E48852E0-0823-4463-B583-7E844B35D44D}" srcOrd="12" destOrd="0" presId="urn:microsoft.com/office/officeart/2016/7/layout/ChevronBlockProcess"/>
    <dgm:cxn modelId="{7D9BC78A-DA8A-4896-96BA-DB27C10E606C}" type="presParOf" srcId="{E48852E0-0823-4463-B583-7E844B35D44D}" destId="{25415D82-5E7E-4F85-B540-A22F7DB481FE}" srcOrd="0" destOrd="0" presId="urn:microsoft.com/office/officeart/2016/7/layout/ChevronBlockProcess"/>
    <dgm:cxn modelId="{3CF16469-2791-4686-AA3D-63775B5633B8}" type="presParOf" srcId="{E48852E0-0823-4463-B583-7E844B35D44D}" destId="{5EADF3B7-D269-46F5-8D8D-0534421724FC}" srcOrd="1" destOrd="0" presId="urn:microsoft.com/office/officeart/2016/7/layout/ChevronBlockProcess"/>
    <dgm:cxn modelId="{0131BC15-D48C-4629-A808-BC8196E8635E}" type="presParOf" srcId="{977E6CC4-4056-4F25-B62A-4973E5718CFF}" destId="{32D32E1A-16D8-47AC-8BF3-EC9E1EDA05C0}" srcOrd="13" destOrd="0" presId="urn:microsoft.com/office/officeart/2016/7/layout/ChevronBlockProcess"/>
    <dgm:cxn modelId="{AD7447D6-B3C6-44A8-A71A-54B7E9309F40}" type="presParOf" srcId="{977E6CC4-4056-4F25-B62A-4973E5718CFF}" destId="{F04DA218-05C0-40CD-93BF-079BCB0CCAB9}" srcOrd="14" destOrd="0" presId="urn:microsoft.com/office/officeart/2016/7/layout/ChevronBlockProcess"/>
    <dgm:cxn modelId="{7B1E6ACF-042B-4C19-B689-C7F8FCD5D477}" type="presParOf" srcId="{F04DA218-05C0-40CD-93BF-079BCB0CCAB9}" destId="{2339CB93-E68A-415F-A3E9-417405DF9DE9}" srcOrd="0" destOrd="0" presId="urn:microsoft.com/office/officeart/2016/7/layout/ChevronBlockProcess"/>
    <dgm:cxn modelId="{A18C077E-4EA9-4790-9067-4EE1253A4FFD}" type="presParOf" srcId="{F04DA218-05C0-40CD-93BF-079BCB0CCAB9}" destId="{2DDC3E44-ACA1-4518-AA2D-A19BF06B50D0}" srcOrd="1" destOrd="0" presId="urn:microsoft.com/office/officeart/2016/7/layout/ChevronBlockProcess"/>
    <dgm:cxn modelId="{A251809A-E20B-41CD-AA48-93CFF44F43EB}" type="presParOf" srcId="{977E6CC4-4056-4F25-B62A-4973E5718CFF}" destId="{042CD7E0-FDFC-48FB-BFC2-7350BB36EE7F}" srcOrd="15" destOrd="0" presId="urn:microsoft.com/office/officeart/2016/7/layout/ChevronBlockProcess"/>
    <dgm:cxn modelId="{693EB2F6-B801-4DD5-8440-04ABA6B4FC09}" type="presParOf" srcId="{977E6CC4-4056-4F25-B62A-4973E5718CFF}" destId="{361A72BF-E4AC-4178-9CD3-EA50C215EAA3}" srcOrd="16" destOrd="0" presId="urn:microsoft.com/office/officeart/2016/7/layout/ChevronBlockProcess"/>
    <dgm:cxn modelId="{3165FF2F-5D83-48FB-B9E8-91EBC2A836DF}" type="presParOf" srcId="{361A72BF-E4AC-4178-9CD3-EA50C215EAA3}" destId="{7F4C6C0C-A366-4698-AE73-79F960E597C9}" srcOrd="0" destOrd="0" presId="urn:microsoft.com/office/officeart/2016/7/layout/ChevronBlockProcess"/>
    <dgm:cxn modelId="{A95E8AD9-4D5C-4CE3-95C3-CAF8DD1D33F7}" type="presParOf" srcId="{361A72BF-E4AC-4178-9CD3-EA50C215EAA3}" destId="{86E10792-8855-4ED7-9D01-7DECE25D7A5A}"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EAAAF-84C2-4ABB-B7B5-57DA25CBE0A9}">
      <dsp:nvSpPr>
        <dsp:cNvPr id="0" name=""/>
        <dsp:cNvSpPr/>
      </dsp:nvSpPr>
      <dsp:spPr>
        <a:xfrm>
          <a:off x="8263" y="0"/>
          <a:ext cx="1648880" cy="44033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a:lnSpc>
              <a:spcPct val="90000"/>
            </a:lnSpc>
            <a:spcBef>
              <a:spcPct val="0"/>
            </a:spcBef>
            <a:spcAft>
              <a:spcPct val="35000"/>
            </a:spcAft>
            <a:buNone/>
          </a:pPr>
          <a:r>
            <a:rPr lang="en-US" sz="2000" b="0" i="0" kern="1200" dirty="0"/>
            <a:t>1.</a:t>
          </a:r>
          <a:endParaRPr lang="ro-RO" sz="2000" b="0" i="0" kern="1200" dirty="0"/>
        </a:p>
        <a:p>
          <a:pPr marL="0" lvl="0" indent="0" algn="ctr" defTabSz="889000">
            <a:lnSpc>
              <a:spcPct val="90000"/>
            </a:lnSpc>
            <a:spcBef>
              <a:spcPct val="0"/>
            </a:spcBef>
            <a:spcAft>
              <a:spcPct val="35000"/>
            </a:spcAft>
            <a:buNone/>
          </a:pPr>
          <a:r>
            <a:rPr lang="en-US" sz="2000" kern="1200" dirty="0"/>
            <a:t>Analyze the impact of external environment on HEIs internationalization</a:t>
          </a:r>
          <a:endParaRPr lang="en-US" sz="2000" b="0" i="0" kern="1200" dirty="0"/>
        </a:p>
      </dsp:txBody>
      <dsp:txXfrm>
        <a:off x="8263" y="0"/>
        <a:ext cx="1648880" cy="4403325"/>
      </dsp:txXfrm>
    </dsp:sp>
    <dsp:sp modelId="{292AA446-8036-4D53-BACC-B0C2D4F100A4}">
      <dsp:nvSpPr>
        <dsp:cNvPr id="0" name=""/>
        <dsp:cNvSpPr/>
      </dsp:nvSpPr>
      <dsp:spPr>
        <a:xfrm>
          <a:off x="1680614" y="2080162"/>
          <a:ext cx="247332" cy="24300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F243F-53C4-4BA0-9A72-0A4445B147EA}">
      <dsp:nvSpPr>
        <dsp:cNvPr id="0" name=""/>
        <dsp:cNvSpPr/>
      </dsp:nvSpPr>
      <dsp:spPr>
        <a:xfrm>
          <a:off x="1972197" y="0"/>
          <a:ext cx="1648880" cy="44033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a:lnSpc>
              <a:spcPct val="90000"/>
            </a:lnSpc>
            <a:spcBef>
              <a:spcPct val="0"/>
            </a:spcBef>
            <a:spcAft>
              <a:spcPct val="35000"/>
            </a:spcAft>
            <a:buNone/>
          </a:pPr>
          <a:r>
            <a:rPr lang="en-US" sz="2000" b="0" i="0" kern="1200" dirty="0"/>
            <a:t>2. </a:t>
          </a:r>
        </a:p>
        <a:p>
          <a:pPr marL="0" lvl="0" indent="0" algn="ctr" defTabSz="889000">
            <a:lnSpc>
              <a:spcPct val="90000"/>
            </a:lnSpc>
            <a:spcBef>
              <a:spcPct val="0"/>
            </a:spcBef>
            <a:spcAft>
              <a:spcPct val="35000"/>
            </a:spcAft>
            <a:buNone/>
          </a:pPr>
          <a:r>
            <a:rPr lang="ro-RO" sz="2000" kern="1200" dirty="0"/>
            <a:t>Understand and set </a:t>
          </a:r>
          <a:r>
            <a:rPr lang="en-US" sz="2000" kern="1200" dirty="0"/>
            <a:t>vision, values and mission of </a:t>
          </a:r>
          <a:r>
            <a:rPr lang="en-US" sz="2000" kern="1200" dirty="0" err="1"/>
            <a:t>Internationa</a:t>
          </a:r>
          <a:r>
            <a:rPr lang="ro-RO" sz="2000" kern="1200" dirty="0"/>
            <a:t>-</a:t>
          </a:r>
          <a:r>
            <a:rPr lang="en-US" sz="2000" kern="1200" dirty="0" err="1"/>
            <a:t>lization</a:t>
          </a:r>
          <a:r>
            <a:rPr lang="en-US" sz="2000" kern="1200" dirty="0"/>
            <a:t> Strategy</a:t>
          </a:r>
          <a:endParaRPr lang="en-US" sz="1800" kern="1200" dirty="0"/>
        </a:p>
      </dsp:txBody>
      <dsp:txXfrm>
        <a:off x="1972197" y="0"/>
        <a:ext cx="1648880" cy="4403325"/>
      </dsp:txXfrm>
    </dsp:sp>
    <dsp:sp modelId="{7CC4DFE7-4796-4105-9239-560C649EAD30}">
      <dsp:nvSpPr>
        <dsp:cNvPr id="0" name=""/>
        <dsp:cNvSpPr/>
      </dsp:nvSpPr>
      <dsp:spPr>
        <a:xfrm>
          <a:off x="3623767" y="2080162"/>
          <a:ext cx="247332" cy="24300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ABEB0-B887-4A88-B323-B41FCC3574FD}">
      <dsp:nvSpPr>
        <dsp:cNvPr id="0" name=""/>
        <dsp:cNvSpPr/>
      </dsp:nvSpPr>
      <dsp:spPr>
        <a:xfrm>
          <a:off x="3915350" y="0"/>
          <a:ext cx="1648880" cy="44033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933450">
            <a:lnSpc>
              <a:spcPct val="90000"/>
            </a:lnSpc>
            <a:spcBef>
              <a:spcPct val="0"/>
            </a:spcBef>
            <a:spcAft>
              <a:spcPct val="35000"/>
            </a:spcAft>
            <a:buNone/>
          </a:pPr>
          <a:r>
            <a:rPr lang="ro-RO" sz="2100" b="0" i="0" kern="1200" dirty="0"/>
            <a:t>3</a:t>
          </a:r>
          <a:r>
            <a:rPr lang="en-US" sz="2100" b="0" i="0" kern="1200" dirty="0"/>
            <a:t>. </a:t>
          </a:r>
        </a:p>
        <a:p>
          <a:pPr marL="0" lvl="0" indent="0" algn="ctr" defTabSz="933450">
            <a:lnSpc>
              <a:spcPct val="90000"/>
            </a:lnSpc>
            <a:spcBef>
              <a:spcPct val="0"/>
            </a:spcBef>
            <a:spcAft>
              <a:spcPct val="35000"/>
            </a:spcAft>
            <a:buNone/>
          </a:pPr>
          <a:r>
            <a:rPr lang="en-US" sz="2100" b="0" i="0" kern="1200" dirty="0" err="1"/>
            <a:t>Organise</a:t>
          </a:r>
          <a:r>
            <a:rPr lang="en-US" sz="2100" b="0" i="0" kern="1200" dirty="0"/>
            <a:t> specific structures and teams to oversee the implement</a:t>
          </a:r>
          <a:r>
            <a:rPr lang="ro-RO" sz="2100" b="0" i="0" kern="1200" dirty="0"/>
            <a:t>-</a:t>
          </a:r>
          <a:r>
            <a:rPr lang="en-US" sz="2100" b="0" i="0" kern="1200" dirty="0" err="1"/>
            <a:t>tation</a:t>
          </a:r>
          <a:r>
            <a:rPr lang="en-US" sz="2100" b="0" i="0" kern="1200" dirty="0"/>
            <a:t> of </a:t>
          </a:r>
          <a:r>
            <a:rPr lang="en-US" sz="2100" b="0" i="0" kern="1200" dirty="0" err="1"/>
            <a:t>Internatio-nalization</a:t>
          </a:r>
          <a:r>
            <a:rPr lang="en-US" sz="2100" b="0" i="0" kern="1200" dirty="0"/>
            <a:t> strategy</a:t>
          </a:r>
          <a:endParaRPr lang="en-US" sz="2100" kern="1200" dirty="0"/>
        </a:p>
      </dsp:txBody>
      <dsp:txXfrm>
        <a:off x="3915350" y="0"/>
        <a:ext cx="1648880" cy="4403325"/>
      </dsp:txXfrm>
    </dsp:sp>
    <dsp:sp modelId="{EF898089-9B64-40D7-83CA-0F0DF092EC27}">
      <dsp:nvSpPr>
        <dsp:cNvPr id="0" name=""/>
        <dsp:cNvSpPr/>
      </dsp:nvSpPr>
      <dsp:spPr>
        <a:xfrm>
          <a:off x="5566920" y="2080162"/>
          <a:ext cx="247332" cy="24300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A05BCE-329E-4550-8371-148D02664983}">
      <dsp:nvSpPr>
        <dsp:cNvPr id="0" name=""/>
        <dsp:cNvSpPr/>
      </dsp:nvSpPr>
      <dsp:spPr>
        <a:xfrm>
          <a:off x="5896610" y="0"/>
          <a:ext cx="1648880" cy="44033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a:lnSpc>
              <a:spcPct val="90000"/>
            </a:lnSpc>
            <a:spcBef>
              <a:spcPct val="0"/>
            </a:spcBef>
            <a:spcAft>
              <a:spcPct val="35000"/>
            </a:spcAft>
            <a:buNone/>
          </a:pPr>
          <a:r>
            <a:rPr lang="en-US" sz="2000" b="0" i="0" kern="1200" dirty="0"/>
            <a:t>4. Elaborate a strategic plan</a:t>
          </a:r>
          <a:endParaRPr lang="en-US" sz="2000" kern="1200" dirty="0"/>
        </a:p>
      </dsp:txBody>
      <dsp:txXfrm>
        <a:off x="5896610" y="0"/>
        <a:ext cx="1648880" cy="4403325"/>
      </dsp:txXfrm>
    </dsp:sp>
    <dsp:sp modelId="{86B49067-1082-428C-9BCF-422787909E48}">
      <dsp:nvSpPr>
        <dsp:cNvPr id="0" name=""/>
        <dsp:cNvSpPr/>
      </dsp:nvSpPr>
      <dsp:spPr>
        <a:xfrm>
          <a:off x="7510073" y="2080162"/>
          <a:ext cx="247332" cy="24300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87CDC0-C49B-48F4-9762-574B6CD8088F}">
      <dsp:nvSpPr>
        <dsp:cNvPr id="0" name=""/>
        <dsp:cNvSpPr/>
      </dsp:nvSpPr>
      <dsp:spPr>
        <a:xfrm>
          <a:off x="7770484" y="0"/>
          <a:ext cx="1648880" cy="44033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a:lnSpc>
              <a:spcPct val="90000"/>
            </a:lnSpc>
            <a:spcBef>
              <a:spcPct val="0"/>
            </a:spcBef>
            <a:spcAft>
              <a:spcPct val="35000"/>
            </a:spcAft>
            <a:buNone/>
          </a:pPr>
          <a:r>
            <a:rPr lang="en-US" sz="2000" b="0" i="0" kern="1200" dirty="0"/>
            <a:t>5. </a:t>
          </a:r>
        </a:p>
        <a:p>
          <a:pPr marL="0" lvl="0" indent="0" algn="ctr" defTabSz="889000">
            <a:lnSpc>
              <a:spcPct val="90000"/>
            </a:lnSpc>
            <a:spcBef>
              <a:spcPct val="0"/>
            </a:spcBef>
            <a:spcAft>
              <a:spcPct val="35000"/>
            </a:spcAft>
            <a:buNone/>
          </a:pPr>
          <a:r>
            <a:rPr lang="en-US" sz="2000" b="0" i="0" kern="1200" dirty="0"/>
            <a:t>Apply the strategic plan</a:t>
          </a:r>
          <a:endParaRPr lang="en-US" sz="2000" kern="1200" dirty="0"/>
        </a:p>
      </dsp:txBody>
      <dsp:txXfrm>
        <a:off x="7770484" y="0"/>
        <a:ext cx="1648880" cy="4403325"/>
      </dsp:txXfrm>
    </dsp:sp>
    <dsp:sp modelId="{F543D71C-F184-4A4B-BC68-38114CAFD2A1}">
      <dsp:nvSpPr>
        <dsp:cNvPr id="0" name=""/>
        <dsp:cNvSpPr/>
      </dsp:nvSpPr>
      <dsp:spPr>
        <a:xfrm>
          <a:off x="9453226" y="2080162"/>
          <a:ext cx="247332" cy="24300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6AE7BF-187F-4EB5-A9BF-68981D09EB54}">
      <dsp:nvSpPr>
        <dsp:cNvPr id="0" name=""/>
        <dsp:cNvSpPr/>
      </dsp:nvSpPr>
      <dsp:spPr>
        <a:xfrm>
          <a:off x="9724028" y="0"/>
          <a:ext cx="1648880" cy="44033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a:lnSpc>
              <a:spcPct val="90000"/>
            </a:lnSpc>
            <a:spcBef>
              <a:spcPct val="0"/>
            </a:spcBef>
            <a:spcAft>
              <a:spcPct val="35000"/>
            </a:spcAft>
            <a:buNone/>
          </a:pPr>
          <a:r>
            <a:rPr lang="en-US" sz="2000" b="0" i="0" kern="1200" dirty="0"/>
            <a:t>6. Constantly monitor performance and achieve-</a:t>
          </a:r>
          <a:r>
            <a:rPr lang="en-US" sz="2000" b="0" i="0" kern="1200" dirty="0" err="1"/>
            <a:t>ments</a:t>
          </a:r>
          <a:endParaRPr lang="en-US" sz="1100" kern="1200" dirty="0"/>
        </a:p>
      </dsp:txBody>
      <dsp:txXfrm>
        <a:off x="9724028" y="0"/>
        <a:ext cx="1648880" cy="44033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943C3-C551-44A1-B93E-A55A8014345F}">
      <dsp:nvSpPr>
        <dsp:cNvPr id="0" name=""/>
        <dsp:cNvSpPr/>
      </dsp:nvSpPr>
      <dsp:spPr>
        <a:xfrm>
          <a:off x="0" y="0"/>
          <a:ext cx="10635448" cy="1384916"/>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sz="6400" kern="1200" spc="600" dirty="0"/>
            <a:t>P     E     S      T      E     L</a:t>
          </a:r>
        </a:p>
      </dsp:txBody>
      <dsp:txXfrm>
        <a:off x="0" y="0"/>
        <a:ext cx="10635448" cy="1384916"/>
      </dsp:txXfrm>
    </dsp:sp>
    <dsp:sp modelId="{9C21FDA7-AD06-4D24-B14B-57D4382A1C7B}">
      <dsp:nvSpPr>
        <dsp:cNvPr id="0" name=""/>
        <dsp:cNvSpPr/>
      </dsp:nvSpPr>
      <dsp:spPr>
        <a:xfrm>
          <a:off x="5193" y="1384916"/>
          <a:ext cx="1770843" cy="290832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Many periods of political uncertainty. 24 successive ministers in charge of national education. </a:t>
          </a:r>
        </a:p>
      </dsp:txBody>
      <dsp:txXfrm>
        <a:off x="5193" y="1384916"/>
        <a:ext cx="1770843" cy="2908324"/>
      </dsp:txXfrm>
    </dsp:sp>
    <dsp:sp modelId="{1A2826D3-D69C-4469-9FFD-ACB5A3899FC1}">
      <dsp:nvSpPr>
        <dsp:cNvPr id="0" name=""/>
        <dsp:cNvSpPr/>
      </dsp:nvSpPr>
      <dsp:spPr>
        <a:xfrm>
          <a:off x="1776036" y="1384916"/>
          <a:ext cx="1770843" cy="2908324"/>
        </a:xfrm>
        <a:prstGeom prst="rect">
          <a:avLst/>
        </a:prstGeom>
        <a:solidFill>
          <a:schemeClr val="accent5">
            <a:hueOff val="-1351709"/>
            <a:satOff val="-3484"/>
            <a:lumOff val="-2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Underfunding of education and research is a problem we have been facing for the last 30 years. </a:t>
          </a:r>
        </a:p>
      </dsp:txBody>
      <dsp:txXfrm>
        <a:off x="1776036" y="1384916"/>
        <a:ext cx="1770843" cy="2908324"/>
      </dsp:txXfrm>
    </dsp:sp>
    <dsp:sp modelId="{9C40CEF2-D839-445C-A2E8-0F93B9C0A0EE}">
      <dsp:nvSpPr>
        <dsp:cNvPr id="0" name=""/>
        <dsp:cNvSpPr/>
      </dsp:nvSpPr>
      <dsp:spPr>
        <a:xfrm>
          <a:off x="3546880" y="1384916"/>
          <a:ext cx="1770843" cy="2908324"/>
        </a:xfrm>
        <a:prstGeom prst="rect">
          <a:avLst/>
        </a:prstGeom>
        <a:solidFill>
          <a:schemeClr val="accent5">
            <a:hueOff val="-2703417"/>
            <a:satOff val="-6968"/>
            <a:lumOff val="-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Three major problems: the negative demographic increase, emigration and declining interest in the Romanian education system.</a:t>
          </a:r>
        </a:p>
      </dsp:txBody>
      <dsp:txXfrm>
        <a:off x="3546880" y="1384916"/>
        <a:ext cx="1770843" cy="2908324"/>
      </dsp:txXfrm>
    </dsp:sp>
    <dsp:sp modelId="{935D1840-9FB4-47AB-9F9E-03BEC6B81321}">
      <dsp:nvSpPr>
        <dsp:cNvPr id="0" name=""/>
        <dsp:cNvSpPr/>
      </dsp:nvSpPr>
      <dsp:spPr>
        <a:xfrm>
          <a:off x="5317724" y="1384916"/>
          <a:ext cx="1770843" cy="2908324"/>
        </a:xfrm>
        <a:prstGeom prst="rect">
          <a:avLst/>
        </a:prstGeom>
        <a:solidFill>
          <a:schemeClr val="accent5">
            <a:hueOff val="-4055126"/>
            <a:satOff val="-10451"/>
            <a:lumOff val="-705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New learning platforms, new ways of accessing information or new professions are challenges for the university environment. </a:t>
          </a:r>
        </a:p>
      </dsp:txBody>
      <dsp:txXfrm>
        <a:off x="5317724" y="1384916"/>
        <a:ext cx="1770843" cy="2908324"/>
      </dsp:txXfrm>
    </dsp:sp>
    <dsp:sp modelId="{2DB4A735-061D-4BB4-972D-BC62DDD42146}">
      <dsp:nvSpPr>
        <dsp:cNvPr id="0" name=""/>
        <dsp:cNvSpPr/>
      </dsp:nvSpPr>
      <dsp:spPr>
        <a:xfrm>
          <a:off x="7088567" y="1384916"/>
          <a:ext cx="1770843" cy="2908324"/>
        </a:xfrm>
        <a:prstGeom prst="rect">
          <a:avLst/>
        </a:prstGeom>
        <a:solidFill>
          <a:schemeClr val="accent5">
            <a:hueOff val="-5406834"/>
            <a:satOff val="-13935"/>
            <a:lumOff val="-941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discourse on sustainability and environmental protection is beginning to take shape in Romania in recent years. </a:t>
          </a:r>
        </a:p>
      </dsp:txBody>
      <dsp:txXfrm>
        <a:off x="7088567" y="1384916"/>
        <a:ext cx="1770843" cy="2908324"/>
      </dsp:txXfrm>
    </dsp:sp>
    <dsp:sp modelId="{C4E90AFF-ED8D-426C-BCD9-2477B7142E45}">
      <dsp:nvSpPr>
        <dsp:cNvPr id="0" name=""/>
        <dsp:cNvSpPr/>
      </dsp:nvSpPr>
      <dsp:spPr>
        <a:xfrm>
          <a:off x="8859411" y="1384916"/>
          <a:ext cx="1770843" cy="2908324"/>
        </a:xfrm>
        <a:prstGeom prst="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Frequent legislative changes put pressure on administrative and management staff.</a:t>
          </a:r>
        </a:p>
      </dsp:txBody>
      <dsp:txXfrm>
        <a:off x="8859411" y="1384916"/>
        <a:ext cx="1770843" cy="2908324"/>
      </dsp:txXfrm>
    </dsp:sp>
    <dsp:sp modelId="{9BDD3076-A25B-4656-8A2C-E1F4C80163FB}">
      <dsp:nvSpPr>
        <dsp:cNvPr id="0" name=""/>
        <dsp:cNvSpPr/>
      </dsp:nvSpPr>
      <dsp:spPr>
        <a:xfrm>
          <a:off x="0" y="4293240"/>
          <a:ext cx="10635448" cy="323147"/>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FF97A-9D9E-4BEE-AA04-93F16DDD563F}">
      <dsp:nvSpPr>
        <dsp:cNvPr id="0" name=""/>
        <dsp:cNvSpPr/>
      </dsp:nvSpPr>
      <dsp:spPr>
        <a:xfrm>
          <a:off x="4157" y="1303506"/>
          <a:ext cx="1384984" cy="415495"/>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302" tIns="51302" rIns="51302" bIns="51302" numCol="1" spcCol="1270" anchor="ctr" anchorCtr="0">
          <a:noAutofit/>
        </a:bodyPr>
        <a:lstStyle/>
        <a:p>
          <a:pPr marL="0" lvl="0" indent="0" algn="ctr" defTabSz="533400">
            <a:lnSpc>
              <a:spcPct val="90000"/>
            </a:lnSpc>
            <a:spcBef>
              <a:spcPct val="0"/>
            </a:spcBef>
            <a:spcAft>
              <a:spcPct val="35000"/>
            </a:spcAft>
            <a:buNone/>
          </a:pPr>
          <a:r>
            <a:rPr lang="en-US" sz="1200" kern="1200"/>
            <a:t>Review</a:t>
          </a:r>
        </a:p>
      </dsp:txBody>
      <dsp:txXfrm>
        <a:off x="128806" y="1303506"/>
        <a:ext cx="1135687" cy="415495"/>
      </dsp:txXfrm>
    </dsp:sp>
    <dsp:sp modelId="{CEBB9E70-2547-4636-B523-C206C1CFB06D}">
      <dsp:nvSpPr>
        <dsp:cNvPr id="0" name=""/>
        <dsp:cNvSpPr/>
      </dsp:nvSpPr>
      <dsp:spPr>
        <a:xfrm>
          <a:off x="4157" y="1719001"/>
          <a:ext cx="1260336" cy="34950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95" tIns="99595" rIns="99595" bIns="199189" numCol="1" spcCol="1270" anchor="t" anchorCtr="0">
          <a:noAutofit/>
        </a:bodyPr>
        <a:lstStyle/>
        <a:p>
          <a:pPr marL="0" lvl="0" indent="0" algn="l" defTabSz="533400">
            <a:lnSpc>
              <a:spcPct val="90000"/>
            </a:lnSpc>
            <a:spcBef>
              <a:spcPct val="0"/>
            </a:spcBef>
            <a:spcAft>
              <a:spcPct val="35000"/>
            </a:spcAft>
            <a:buNone/>
          </a:pPr>
          <a:r>
            <a:rPr lang="en-US" sz="1200" kern="1200" dirty="0"/>
            <a:t>Review internationalization practices South Asian Higher Education, with a regional dimension and, in Afghanistan , India and Nepal in order to identify deficiencies to be improved;</a:t>
          </a:r>
        </a:p>
      </dsp:txBody>
      <dsp:txXfrm>
        <a:off x="4157" y="1719001"/>
        <a:ext cx="1260336" cy="3495023"/>
      </dsp:txXfrm>
    </dsp:sp>
    <dsp:sp modelId="{D04D5612-0C2A-49B8-9993-636CC93EB710}">
      <dsp:nvSpPr>
        <dsp:cNvPr id="0" name=""/>
        <dsp:cNvSpPr/>
      </dsp:nvSpPr>
      <dsp:spPr>
        <a:xfrm>
          <a:off x="1329175" y="1303506"/>
          <a:ext cx="1384984" cy="415495"/>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302" tIns="51302" rIns="51302" bIns="51302" numCol="1" spcCol="1270" anchor="ctr" anchorCtr="0">
          <a:noAutofit/>
        </a:bodyPr>
        <a:lstStyle/>
        <a:p>
          <a:pPr marL="0" lvl="0" indent="0" algn="ctr" defTabSz="533400">
            <a:lnSpc>
              <a:spcPct val="90000"/>
            </a:lnSpc>
            <a:spcBef>
              <a:spcPct val="0"/>
            </a:spcBef>
            <a:spcAft>
              <a:spcPct val="35000"/>
            </a:spcAft>
            <a:buNone/>
          </a:pPr>
          <a:r>
            <a:rPr lang="en-US" sz="1200" kern="1200"/>
            <a:t>Analyse</a:t>
          </a:r>
        </a:p>
      </dsp:txBody>
      <dsp:txXfrm>
        <a:off x="1453824" y="1303506"/>
        <a:ext cx="1135687" cy="415495"/>
      </dsp:txXfrm>
    </dsp:sp>
    <dsp:sp modelId="{D2CE9020-1EF5-4F2E-81D7-7466BAB2DE8D}">
      <dsp:nvSpPr>
        <dsp:cNvPr id="0" name=""/>
        <dsp:cNvSpPr/>
      </dsp:nvSpPr>
      <dsp:spPr>
        <a:xfrm>
          <a:off x="1329175" y="1719001"/>
          <a:ext cx="1260336" cy="34950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95" tIns="99595" rIns="99595" bIns="199189" numCol="1" spcCol="1270" anchor="t" anchorCtr="0">
          <a:noAutofit/>
        </a:bodyPr>
        <a:lstStyle/>
        <a:p>
          <a:pPr marL="0" lvl="0" indent="0" algn="l" defTabSz="533400">
            <a:lnSpc>
              <a:spcPct val="90000"/>
            </a:lnSpc>
            <a:spcBef>
              <a:spcPct val="0"/>
            </a:spcBef>
            <a:spcAft>
              <a:spcPct val="35000"/>
            </a:spcAft>
            <a:buNone/>
          </a:pPr>
          <a:r>
            <a:rPr lang="en-US" sz="1200" kern="1200"/>
            <a:t>Analyse the strength of institutional capacity in implementing internationalization in your university;</a:t>
          </a:r>
        </a:p>
      </dsp:txBody>
      <dsp:txXfrm>
        <a:off x="1329175" y="1719001"/>
        <a:ext cx="1260336" cy="3495023"/>
      </dsp:txXfrm>
    </dsp:sp>
    <dsp:sp modelId="{B0E053D4-99FD-44B4-89C3-F0EF7B69EDDB}">
      <dsp:nvSpPr>
        <dsp:cNvPr id="0" name=""/>
        <dsp:cNvSpPr/>
      </dsp:nvSpPr>
      <dsp:spPr>
        <a:xfrm>
          <a:off x="2654193" y="1303506"/>
          <a:ext cx="1384984" cy="415495"/>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302" tIns="51302" rIns="51302" bIns="51302" numCol="1" spcCol="1270" anchor="ctr" anchorCtr="0">
          <a:noAutofit/>
        </a:bodyPr>
        <a:lstStyle/>
        <a:p>
          <a:pPr marL="0" lvl="0" indent="0" algn="ctr" defTabSz="533400">
            <a:lnSpc>
              <a:spcPct val="90000"/>
            </a:lnSpc>
            <a:spcBef>
              <a:spcPct val="0"/>
            </a:spcBef>
            <a:spcAft>
              <a:spcPct val="35000"/>
            </a:spcAft>
            <a:buNone/>
          </a:pPr>
          <a:r>
            <a:rPr lang="en-US" sz="1200" kern="1200"/>
            <a:t>Initiate or adhere</a:t>
          </a:r>
        </a:p>
      </dsp:txBody>
      <dsp:txXfrm>
        <a:off x="2778842" y="1303506"/>
        <a:ext cx="1135687" cy="415495"/>
      </dsp:txXfrm>
    </dsp:sp>
    <dsp:sp modelId="{423A0D94-062A-424F-9440-D731BD39764E}">
      <dsp:nvSpPr>
        <dsp:cNvPr id="0" name=""/>
        <dsp:cNvSpPr/>
      </dsp:nvSpPr>
      <dsp:spPr>
        <a:xfrm>
          <a:off x="2654193" y="1719001"/>
          <a:ext cx="1260336" cy="34950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95" tIns="99595" rIns="99595" bIns="199189" numCol="1" spcCol="1270" anchor="t" anchorCtr="0">
          <a:noAutofit/>
        </a:bodyPr>
        <a:lstStyle/>
        <a:p>
          <a:pPr marL="0" lvl="0" indent="0" algn="l" defTabSz="533400">
            <a:lnSpc>
              <a:spcPct val="90000"/>
            </a:lnSpc>
            <a:spcBef>
              <a:spcPct val="0"/>
            </a:spcBef>
            <a:spcAft>
              <a:spcPct val="35000"/>
            </a:spcAft>
            <a:buNone/>
          </a:pPr>
          <a:r>
            <a:rPr lang="en-US" sz="1200" kern="1200" dirty="0"/>
            <a:t>Initiate or adhere to regional networks active in the field of internationali-sation on higher education in South Asia;</a:t>
          </a:r>
        </a:p>
      </dsp:txBody>
      <dsp:txXfrm>
        <a:off x="2654193" y="1719001"/>
        <a:ext cx="1260336" cy="3495023"/>
      </dsp:txXfrm>
    </dsp:sp>
    <dsp:sp modelId="{8327156D-83DE-47B7-B58C-11D2D0ED8386}">
      <dsp:nvSpPr>
        <dsp:cNvPr id="0" name=""/>
        <dsp:cNvSpPr/>
      </dsp:nvSpPr>
      <dsp:spPr>
        <a:xfrm>
          <a:off x="3979211" y="1303506"/>
          <a:ext cx="1384984" cy="415495"/>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302" tIns="51302" rIns="51302" bIns="51302" numCol="1" spcCol="1270" anchor="ctr" anchorCtr="0">
          <a:noAutofit/>
        </a:bodyPr>
        <a:lstStyle/>
        <a:p>
          <a:pPr marL="0" lvl="0" indent="0" algn="ctr" defTabSz="533400">
            <a:lnSpc>
              <a:spcPct val="90000"/>
            </a:lnSpc>
            <a:spcBef>
              <a:spcPct val="0"/>
            </a:spcBef>
            <a:spcAft>
              <a:spcPct val="35000"/>
            </a:spcAft>
            <a:buNone/>
          </a:pPr>
          <a:r>
            <a:rPr lang="en-US" sz="1200" kern="1200"/>
            <a:t>Identify</a:t>
          </a:r>
        </a:p>
      </dsp:txBody>
      <dsp:txXfrm>
        <a:off x="4103860" y="1303506"/>
        <a:ext cx="1135687" cy="415495"/>
      </dsp:txXfrm>
    </dsp:sp>
    <dsp:sp modelId="{B1B73678-60E6-4C3E-898C-82BDE4E44CEB}">
      <dsp:nvSpPr>
        <dsp:cNvPr id="0" name=""/>
        <dsp:cNvSpPr/>
      </dsp:nvSpPr>
      <dsp:spPr>
        <a:xfrm>
          <a:off x="3979211" y="1719001"/>
          <a:ext cx="1260336" cy="34950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95" tIns="99595" rIns="99595" bIns="199189" numCol="1" spcCol="1270" anchor="t" anchorCtr="0">
          <a:noAutofit/>
        </a:bodyPr>
        <a:lstStyle/>
        <a:p>
          <a:pPr marL="0" lvl="0" indent="0" algn="l" defTabSz="533400">
            <a:lnSpc>
              <a:spcPct val="90000"/>
            </a:lnSpc>
            <a:spcBef>
              <a:spcPct val="0"/>
            </a:spcBef>
            <a:spcAft>
              <a:spcPct val="35000"/>
            </a:spcAft>
            <a:buNone/>
          </a:pPr>
          <a:r>
            <a:rPr lang="en-US" sz="1200" kern="1200"/>
            <a:t>Identify ways to attract extra funds, as public funding is insufficient for institutional development;</a:t>
          </a:r>
        </a:p>
      </dsp:txBody>
      <dsp:txXfrm>
        <a:off x="3979211" y="1719001"/>
        <a:ext cx="1260336" cy="3495023"/>
      </dsp:txXfrm>
    </dsp:sp>
    <dsp:sp modelId="{DC229BCE-4E23-4E17-8AD7-C549D2B17C8E}">
      <dsp:nvSpPr>
        <dsp:cNvPr id="0" name=""/>
        <dsp:cNvSpPr/>
      </dsp:nvSpPr>
      <dsp:spPr>
        <a:xfrm>
          <a:off x="5304228" y="1303506"/>
          <a:ext cx="1384984" cy="415495"/>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302" tIns="51302" rIns="51302" bIns="51302" numCol="1" spcCol="1270" anchor="ctr" anchorCtr="0">
          <a:noAutofit/>
        </a:bodyPr>
        <a:lstStyle/>
        <a:p>
          <a:pPr marL="0" lvl="0" indent="0" algn="ctr" defTabSz="533400">
            <a:lnSpc>
              <a:spcPct val="90000"/>
            </a:lnSpc>
            <a:spcBef>
              <a:spcPct val="0"/>
            </a:spcBef>
            <a:spcAft>
              <a:spcPct val="35000"/>
            </a:spcAft>
            <a:buNone/>
          </a:pPr>
          <a:r>
            <a:rPr lang="en-US" sz="1200" kern="1200"/>
            <a:t>Re-examine</a:t>
          </a:r>
        </a:p>
      </dsp:txBody>
      <dsp:txXfrm>
        <a:off x="5428877" y="1303506"/>
        <a:ext cx="1135687" cy="415495"/>
      </dsp:txXfrm>
    </dsp:sp>
    <dsp:sp modelId="{8CCDB675-A168-4615-BC4F-0DB8DD209E9A}">
      <dsp:nvSpPr>
        <dsp:cNvPr id="0" name=""/>
        <dsp:cNvSpPr/>
      </dsp:nvSpPr>
      <dsp:spPr>
        <a:xfrm>
          <a:off x="5304228" y="1719001"/>
          <a:ext cx="1260336" cy="34950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95" tIns="99595" rIns="99595" bIns="199189" numCol="1" spcCol="1270" anchor="t" anchorCtr="0">
          <a:noAutofit/>
        </a:bodyPr>
        <a:lstStyle/>
        <a:p>
          <a:pPr marL="0" lvl="0" indent="0" algn="l" defTabSz="533400">
            <a:lnSpc>
              <a:spcPct val="90000"/>
            </a:lnSpc>
            <a:spcBef>
              <a:spcPct val="0"/>
            </a:spcBef>
            <a:spcAft>
              <a:spcPct val="35000"/>
            </a:spcAft>
            <a:buNone/>
          </a:pPr>
          <a:r>
            <a:rPr lang="en-US" sz="1200" kern="1200"/>
            <a:t>Re-examine the institution`s profile and background in order to forge paths toward industry and services sectors with international dimensions;</a:t>
          </a:r>
        </a:p>
      </dsp:txBody>
      <dsp:txXfrm>
        <a:off x="5304228" y="1719001"/>
        <a:ext cx="1260336" cy="3495023"/>
      </dsp:txXfrm>
    </dsp:sp>
    <dsp:sp modelId="{8DA76102-8164-4568-A205-E9494EB2E3E5}">
      <dsp:nvSpPr>
        <dsp:cNvPr id="0" name=""/>
        <dsp:cNvSpPr/>
      </dsp:nvSpPr>
      <dsp:spPr>
        <a:xfrm>
          <a:off x="6629246" y="1303506"/>
          <a:ext cx="1384984" cy="415495"/>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302" tIns="51302" rIns="51302" bIns="51302" numCol="1" spcCol="1270" anchor="ctr" anchorCtr="0">
          <a:noAutofit/>
        </a:bodyPr>
        <a:lstStyle/>
        <a:p>
          <a:pPr marL="0" lvl="0" indent="0" algn="ctr" defTabSz="533400">
            <a:lnSpc>
              <a:spcPct val="90000"/>
            </a:lnSpc>
            <a:spcBef>
              <a:spcPct val="0"/>
            </a:spcBef>
            <a:spcAft>
              <a:spcPct val="35000"/>
            </a:spcAft>
            <a:buNone/>
          </a:pPr>
          <a:r>
            <a:rPr lang="en-US" sz="1200" kern="1200"/>
            <a:t>Look back</a:t>
          </a:r>
        </a:p>
      </dsp:txBody>
      <dsp:txXfrm>
        <a:off x="6753895" y="1303506"/>
        <a:ext cx="1135687" cy="415495"/>
      </dsp:txXfrm>
    </dsp:sp>
    <dsp:sp modelId="{AEA850D9-5556-4E9E-BD37-6819B4F83959}">
      <dsp:nvSpPr>
        <dsp:cNvPr id="0" name=""/>
        <dsp:cNvSpPr/>
      </dsp:nvSpPr>
      <dsp:spPr>
        <a:xfrm>
          <a:off x="6629246" y="1719001"/>
          <a:ext cx="1260336" cy="34950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95" tIns="99595" rIns="99595" bIns="199189" numCol="1" spcCol="1270" anchor="t" anchorCtr="0">
          <a:noAutofit/>
        </a:bodyPr>
        <a:lstStyle/>
        <a:p>
          <a:pPr marL="0" lvl="0" indent="0" algn="l" defTabSz="533400">
            <a:lnSpc>
              <a:spcPct val="90000"/>
            </a:lnSpc>
            <a:spcBef>
              <a:spcPct val="0"/>
            </a:spcBef>
            <a:spcAft>
              <a:spcPct val="35000"/>
            </a:spcAft>
            <a:buNone/>
          </a:pPr>
          <a:r>
            <a:rPr lang="en-US" sz="1200" kern="1200"/>
            <a:t>Look back to your mission statement, institutional values and work culture and opening to international engagement;</a:t>
          </a:r>
        </a:p>
      </dsp:txBody>
      <dsp:txXfrm>
        <a:off x="6629246" y="1719001"/>
        <a:ext cx="1260336" cy="3495023"/>
      </dsp:txXfrm>
    </dsp:sp>
    <dsp:sp modelId="{25415D82-5E7E-4F85-B540-A22F7DB481FE}">
      <dsp:nvSpPr>
        <dsp:cNvPr id="0" name=""/>
        <dsp:cNvSpPr/>
      </dsp:nvSpPr>
      <dsp:spPr>
        <a:xfrm>
          <a:off x="7954264" y="1303506"/>
          <a:ext cx="1384984" cy="415495"/>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302" tIns="51302" rIns="51302" bIns="51302" numCol="1" spcCol="1270" anchor="ctr" anchorCtr="0">
          <a:noAutofit/>
        </a:bodyPr>
        <a:lstStyle/>
        <a:p>
          <a:pPr marL="0" lvl="0" indent="0" algn="ctr" defTabSz="533400">
            <a:lnSpc>
              <a:spcPct val="90000"/>
            </a:lnSpc>
            <a:spcBef>
              <a:spcPct val="0"/>
            </a:spcBef>
            <a:spcAft>
              <a:spcPct val="35000"/>
            </a:spcAft>
            <a:buNone/>
          </a:pPr>
          <a:r>
            <a:rPr lang="en-US" sz="1200" kern="1200"/>
            <a:t>Set</a:t>
          </a:r>
        </a:p>
      </dsp:txBody>
      <dsp:txXfrm>
        <a:off x="8078913" y="1303506"/>
        <a:ext cx="1135687" cy="415495"/>
      </dsp:txXfrm>
    </dsp:sp>
    <dsp:sp modelId="{5EADF3B7-D269-46F5-8D8D-0534421724FC}">
      <dsp:nvSpPr>
        <dsp:cNvPr id="0" name=""/>
        <dsp:cNvSpPr/>
      </dsp:nvSpPr>
      <dsp:spPr>
        <a:xfrm>
          <a:off x="7954264" y="1719001"/>
          <a:ext cx="1260336" cy="34950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95" tIns="99595" rIns="99595" bIns="199189" numCol="1" spcCol="1270" anchor="t" anchorCtr="0">
          <a:noAutofit/>
        </a:bodyPr>
        <a:lstStyle/>
        <a:p>
          <a:pPr marL="0" lvl="0" indent="0" algn="l" defTabSz="533400">
            <a:lnSpc>
              <a:spcPct val="90000"/>
            </a:lnSpc>
            <a:spcBef>
              <a:spcPct val="0"/>
            </a:spcBef>
            <a:spcAft>
              <a:spcPct val="35000"/>
            </a:spcAft>
            <a:buNone/>
          </a:pPr>
          <a:r>
            <a:rPr lang="en-US" sz="1200" kern="1200"/>
            <a:t>Set internationalizations as a strategic direction and a main priority in institutional management;</a:t>
          </a:r>
        </a:p>
      </dsp:txBody>
      <dsp:txXfrm>
        <a:off x="7954264" y="1719001"/>
        <a:ext cx="1260336" cy="3495023"/>
      </dsp:txXfrm>
    </dsp:sp>
    <dsp:sp modelId="{2339CB93-E68A-415F-A3E9-417405DF9DE9}">
      <dsp:nvSpPr>
        <dsp:cNvPr id="0" name=""/>
        <dsp:cNvSpPr/>
      </dsp:nvSpPr>
      <dsp:spPr>
        <a:xfrm>
          <a:off x="9279282" y="1303506"/>
          <a:ext cx="1384984" cy="415495"/>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302" tIns="51302" rIns="51302" bIns="51302" numCol="1" spcCol="1270" anchor="ctr" anchorCtr="0">
          <a:noAutofit/>
        </a:bodyPr>
        <a:lstStyle/>
        <a:p>
          <a:pPr marL="0" lvl="0" indent="0" algn="ctr" defTabSz="533400">
            <a:lnSpc>
              <a:spcPct val="90000"/>
            </a:lnSpc>
            <a:spcBef>
              <a:spcPct val="0"/>
            </a:spcBef>
            <a:spcAft>
              <a:spcPct val="35000"/>
            </a:spcAft>
            <a:buNone/>
          </a:pPr>
          <a:r>
            <a:rPr lang="ro-RO" sz="1200" kern="1200" dirty="0"/>
            <a:t>Valorify</a:t>
          </a:r>
          <a:endParaRPr lang="en-US" sz="1200" kern="1200" dirty="0"/>
        </a:p>
      </dsp:txBody>
      <dsp:txXfrm>
        <a:off x="9403931" y="1303506"/>
        <a:ext cx="1135687" cy="415495"/>
      </dsp:txXfrm>
    </dsp:sp>
    <dsp:sp modelId="{2DDC3E44-ACA1-4518-AA2D-A19BF06B50D0}">
      <dsp:nvSpPr>
        <dsp:cNvPr id="0" name=""/>
        <dsp:cNvSpPr/>
      </dsp:nvSpPr>
      <dsp:spPr>
        <a:xfrm>
          <a:off x="9279282" y="1719001"/>
          <a:ext cx="1260336" cy="34950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95" tIns="99595" rIns="99595" bIns="199189" numCol="1" spcCol="1270" anchor="t" anchorCtr="0">
          <a:noAutofit/>
        </a:bodyPr>
        <a:lstStyle/>
        <a:p>
          <a:pPr marL="0" lvl="0" indent="0" algn="l" defTabSz="533400">
            <a:lnSpc>
              <a:spcPct val="90000"/>
            </a:lnSpc>
            <a:spcBef>
              <a:spcPct val="0"/>
            </a:spcBef>
            <a:spcAft>
              <a:spcPct val="35000"/>
            </a:spcAft>
            <a:buNone/>
          </a:pPr>
          <a:r>
            <a:rPr lang="en-US" sz="1200" kern="1200"/>
            <a:t>Harness Cultural Identity;</a:t>
          </a:r>
        </a:p>
      </dsp:txBody>
      <dsp:txXfrm>
        <a:off x="9279282" y="1719001"/>
        <a:ext cx="1260336" cy="3495023"/>
      </dsp:txXfrm>
    </dsp:sp>
    <dsp:sp modelId="{7F4C6C0C-A366-4698-AE73-79F960E597C9}">
      <dsp:nvSpPr>
        <dsp:cNvPr id="0" name=""/>
        <dsp:cNvSpPr/>
      </dsp:nvSpPr>
      <dsp:spPr>
        <a:xfrm>
          <a:off x="10604300" y="1303506"/>
          <a:ext cx="1384984" cy="415495"/>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302" tIns="51302" rIns="51302" bIns="51302" numCol="1" spcCol="1270" anchor="ctr" anchorCtr="0">
          <a:noAutofit/>
        </a:bodyPr>
        <a:lstStyle/>
        <a:p>
          <a:pPr marL="0" lvl="0" indent="0" algn="ctr" defTabSz="533400">
            <a:lnSpc>
              <a:spcPct val="90000"/>
            </a:lnSpc>
            <a:spcBef>
              <a:spcPct val="0"/>
            </a:spcBef>
            <a:spcAft>
              <a:spcPct val="35000"/>
            </a:spcAft>
            <a:buNone/>
          </a:pPr>
          <a:r>
            <a:rPr lang="en-US" sz="1200" kern="1200"/>
            <a:t>Start</a:t>
          </a:r>
        </a:p>
      </dsp:txBody>
      <dsp:txXfrm>
        <a:off x="10728949" y="1303506"/>
        <a:ext cx="1135687" cy="415495"/>
      </dsp:txXfrm>
    </dsp:sp>
    <dsp:sp modelId="{86E10792-8855-4ED7-9D01-7DECE25D7A5A}">
      <dsp:nvSpPr>
        <dsp:cNvPr id="0" name=""/>
        <dsp:cNvSpPr/>
      </dsp:nvSpPr>
      <dsp:spPr>
        <a:xfrm>
          <a:off x="10604300" y="1719001"/>
          <a:ext cx="1260336" cy="34950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95" tIns="99595" rIns="99595" bIns="199189" numCol="1" spcCol="1270" anchor="t" anchorCtr="0">
          <a:noAutofit/>
        </a:bodyPr>
        <a:lstStyle/>
        <a:p>
          <a:pPr marL="0" lvl="0" indent="0" algn="l" defTabSz="533400">
            <a:lnSpc>
              <a:spcPct val="90000"/>
            </a:lnSpc>
            <a:spcBef>
              <a:spcPct val="0"/>
            </a:spcBef>
            <a:spcAft>
              <a:spcPct val="35000"/>
            </a:spcAft>
            <a:buNone/>
          </a:pPr>
          <a:r>
            <a:rPr lang="en-US" sz="1200" kern="1200"/>
            <a:t>Start with projects, end with checkmarks.</a:t>
          </a:r>
        </a:p>
      </dsp:txBody>
      <dsp:txXfrm>
        <a:off x="10604300" y="1719001"/>
        <a:ext cx="1260336" cy="3495023"/>
      </dsp:txXfrm>
    </dsp:sp>
  </dsp:spTree>
</dsp:drawing>
</file>

<file path=ppt/diagrams/layout1.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E930AD-F7BF-4BBF-93EC-DD8A960EA47D}" type="datetimeFigureOut">
              <a:rPr lang="it-IT" smtClean="0"/>
              <a:t>02/03/2021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6C9DFE-76D2-4454-B79A-847B08394056}" type="slidenum">
              <a:rPr lang="it-IT" smtClean="0"/>
              <a:t>‹N›</a:t>
            </a:fld>
            <a:endParaRPr lang="it-IT"/>
          </a:p>
        </p:txBody>
      </p:sp>
    </p:spTree>
    <p:extLst>
      <p:ext uri="{BB962C8B-B14F-4D97-AF65-F5344CB8AC3E}">
        <p14:creationId xmlns:p14="http://schemas.microsoft.com/office/powerpoint/2010/main" val="1144865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s-ES" dirty="0"/>
          </a:p>
        </p:txBody>
      </p:sp>
      <p:sp>
        <p:nvSpPr>
          <p:cNvPr id="4" name="Kopfzeilenplatzhalt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a:ea typeface="+mn-ea"/>
                <a:cs typeface="+mn-cs"/>
              </a:rPr>
              <a:t>Presentation name</a:t>
            </a:r>
          </a:p>
        </p:txBody>
      </p:sp>
    </p:spTree>
    <p:extLst>
      <p:ext uri="{BB962C8B-B14F-4D97-AF65-F5344CB8AC3E}">
        <p14:creationId xmlns:p14="http://schemas.microsoft.com/office/powerpoint/2010/main" val="3634865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72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7616CC1A-F514-42AD-8318-B283F28C798C}" type="datetimeFigureOut">
              <a:rPr lang="es-ES" smtClean="0"/>
              <a:t>02/03/2021</a:t>
            </a:fld>
            <a:endParaRPr lang="es-ES"/>
          </a:p>
        </p:txBody>
      </p:sp>
      <p:sp>
        <p:nvSpPr>
          <p:cNvPr id="5" name="Footer Placeholder 4"/>
          <p:cNvSpPr>
            <a:spLocks noGrp="1"/>
          </p:cNvSpPr>
          <p:nvPr>
            <p:ph type="ftr" sz="quarter" idx="11"/>
          </p:nvPr>
        </p:nvSpPr>
        <p:spPr/>
        <p:txBody>
          <a:bodyPr/>
          <a:lstStyle/>
          <a:p>
            <a:r>
              <a:rPr lang="en-US">
                <a:solidFill>
                  <a:srgbClr val="000000"/>
                </a:solidFill>
              </a:rPr>
              <a:t>Title Presentation - edit "header- and footer"</a:t>
            </a:r>
            <a:endParaRPr lang="de-DE" dirty="0">
              <a:solidFill>
                <a:srgbClr val="000000"/>
              </a:solidFill>
            </a:endParaRPr>
          </a:p>
        </p:txBody>
      </p:sp>
      <p:sp>
        <p:nvSpPr>
          <p:cNvPr id="6" name="Slide Number Placeholder 5"/>
          <p:cNvSpPr>
            <a:spLocks noGrp="1"/>
          </p:cNvSpPr>
          <p:nvPr>
            <p:ph type="sldNum" sz="quarter" idx="12"/>
          </p:nvPr>
        </p:nvSpPr>
        <p:spPr/>
        <p:txBody>
          <a:bodyPr/>
          <a:lstStyle/>
          <a:p>
            <a:fld id="{610207BF-9610-4DCA-A632-B81271577532}" type="slidenum">
              <a:rPr lang="de-DE" smtClean="0"/>
              <a:pPr/>
              <a:t>‹N›</a:t>
            </a:fld>
            <a:endParaRPr lang="de-DE" dirty="0"/>
          </a:p>
        </p:txBody>
      </p:sp>
    </p:spTree>
    <p:extLst>
      <p:ext uri="{BB962C8B-B14F-4D97-AF65-F5344CB8AC3E}">
        <p14:creationId xmlns:p14="http://schemas.microsoft.com/office/powerpoint/2010/main" val="324659733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007294" y="602035"/>
            <a:ext cx="10515600" cy="1325563"/>
          </a:xfrm>
        </p:spPr>
        <p:txBody>
          <a:bodyPr/>
          <a:lstStyle>
            <a:lvl1pPr>
              <a:defRPr/>
            </a:lvl1pPr>
          </a:lstStyle>
          <a:p>
            <a:r>
              <a:rPr lang="de-DE" dirty="0"/>
              <a:t>Content</a:t>
            </a:r>
          </a:p>
        </p:txBody>
      </p:sp>
      <p:sp>
        <p:nvSpPr>
          <p:cNvPr id="7" name="Foliennummernplatzhalter 6"/>
          <p:cNvSpPr>
            <a:spLocks noGrp="1"/>
          </p:cNvSpPr>
          <p:nvPr>
            <p:ph type="sldNum" sz="quarter" idx="12"/>
          </p:nvPr>
        </p:nvSpPr>
        <p:spPr>
          <a:xfrm>
            <a:off x="8832783" y="6496513"/>
            <a:ext cx="2844800" cy="196046"/>
          </a:xfrm>
        </p:spPr>
        <p:txBody>
          <a:bodyPr/>
          <a:lstStyle/>
          <a:p>
            <a:fld id="{610207BF-9610-4DCA-A632-B81271577532}" type="slidenum">
              <a:rPr lang="de-DE" smtClean="0"/>
              <a:t>‹N›</a:t>
            </a:fld>
            <a:endParaRPr lang="de-DE"/>
          </a:p>
        </p:txBody>
      </p:sp>
      <p:sp>
        <p:nvSpPr>
          <p:cNvPr id="37" name="Inhaltsplatzhalter 2"/>
          <p:cNvSpPr>
            <a:spLocks noGrp="1"/>
          </p:cNvSpPr>
          <p:nvPr>
            <p:ph idx="1" hasCustomPrompt="1"/>
          </p:nvPr>
        </p:nvSpPr>
        <p:spPr>
          <a:xfrm>
            <a:off x="4223301" y="1998003"/>
            <a:ext cx="7211364" cy="4101587"/>
          </a:xfrm>
          <a:solidFill>
            <a:schemeClr val="bg1"/>
          </a:solidFill>
        </p:spPr>
        <p:txBody>
          <a:bodyPr lIns="252000" tIns="252000" rIns="0" bIns="180000" numCol="2" spcCol="360000"/>
          <a:lstStyle>
            <a:lvl1pPr marL="189025" indent="-189025">
              <a:lnSpc>
                <a:spcPts val="1200"/>
              </a:lnSpc>
              <a:spcAft>
                <a:spcPts val="675"/>
              </a:spcAft>
              <a:buClr>
                <a:schemeClr val="accent1"/>
              </a:buClr>
              <a:buFont typeface="+mj-lt"/>
              <a:buAutoNum type="romanUcPeriod"/>
              <a:tabLst>
                <a:tab pos="2160288" algn="l"/>
              </a:tabLst>
              <a:defRPr sz="1050" b="1" i="0" cap="all" baseline="0">
                <a:solidFill>
                  <a:schemeClr val="accent1"/>
                </a:solidFill>
                <a:latin typeface="Calibri" panose="020F0502020204030204" pitchFamily="34" charset="0"/>
              </a:defRPr>
            </a:lvl1pPr>
            <a:lvl2pPr marL="189025" indent="-189025" defTabSz="189025">
              <a:lnSpc>
                <a:spcPts val="1200"/>
              </a:lnSpc>
              <a:spcBef>
                <a:spcPts val="375"/>
              </a:spcBef>
              <a:buFont typeface="+mj-lt"/>
              <a:buAutoNum type="arabicPeriod"/>
              <a:tabLst>
                <a:tab pos="2160288" algn="l"/>
              </a:tabLst>
              <a:defRPr sz="1050" b="0" i="0" baseline="0">
                <a:latin typeface="Calibri" panose="020F0502020204030204" pitchFamily="34" charset="0"/>
              </a:defRPr>
            </a:lvl2pPr>
            <a:lvl3pPr marL="297040" indent="-108014" defTabSz="270036">
              <a:lnSpc>
                <a:spcPts val="1200"/>
              </a:lnSpc>
              <a:spcBef>
                <a:spcPts val="0"/>
              </a:spcBef>
              <a:buFont typeface="Calibri Light" panose="020F0302020204030204" pitchFamily="34" charset="0"/>
              <a:buChar char="›"/>
              <a:tabLst>
                <a:tab pos="2160288" algn="l"/>
              </a:tabLst>
              <a:defRPr sz="1050" baseline="0">
                <a:latin typeface="+mj-lt"/>
              </a:defRPr>
            </a:lvl3pPr>
            <a:lvl4pPr marL="297040" indent="-108014">
              <a:lnSpc>
                <a:spcPts val="1200"/>
              </a:lnSpc>
              <a:spcBef>
                <a:spcPts val="0"/>
              </a:spcBef>
              <a:tabLst>
                <a:tab pos="2160288" algn="l"/>
              </a:tabLst>
              <a:defRPr sz="1050" baseline="0">
                <a:latin typeface="+mj-lt"/>
              </a:defRPr>
            </a:lvl4pPr>
            <a:lvl5pPr marL="297040" indent="-108014">
              <a:lnSpc>
                <a:spcPts val="1200"/>
              </a:lnSpc>
              <a:spcBef>
                <a:spcPts val="0"/>
              </a:spcBef>
              <a:buFont typeface="Calibri" panose="020F0502020204030204" pitchFamily="34" charset="0"/>
              <a:buChar char="›"/>
              <a:tabLst>
                <a:tab pos="2160288" algn="l"/>
              </a:tabLst>
              <a:defRPr>
                <a:latin typeface="+mj-lt"/>
              </a:defRPr>
            </a:lvl5pPr>
          </a:lstStyle>
          <a:p>
            <a:pPr lvl="0"/>
            <a:r>
              <a:rPr lang="de-DE" dirty="0"/>
              <a:t>Textmasterformat </a:t>
            </a:r>
            <a:br>
              <a:rPr lang="de-DE" dirty="0"/>
            </a:br>
            <a:r>
              <a:rPr lang="de-DE" dirty="0"/>
              <a:t>bearbeiten</a:t>
            </a:r>
          </a:p>
          <a:p>
            <a:pPr lvl="1"/>
            <a:r>
              <a:rPr lang="de-DE" dirty="0"/>
              <a:t>Zweite Ebene	01</a:t>
            </a:r>
          </a:p>
          <a:p>
            <a:pPr lvl="2"/>
            <a:r>
              <a:rPr lang="de-DE" dirty="0"/>
              <a:t>Dritte Ebene	01</a:t>
            </a:r>
          </a:p>
          <a:p>
            <a:pPr lvl="3"/>
            <a:r>
              <a:rPr lang="de-DE" dirty="0"/>
              <a:t>Vierte Ebene	01</a:t>
            </a:r>
          </a:p>
          <a:p>
            <a:pPr lvl="4"/>
            <a:r>
              <a:rPr lang="de-DE" dirty="0"/>
              <a:t>Fünfte Ebene</a:t>
            </a:r>
          </a:p>
        </p:txBody>
      </p:sp>
      <p:pic>
        <p:nvPicPr>
          <p:cNvPr id="13" name="Grafik 12"/>
          <p:cNvPicPr>
            <a:picLocks noChangeAspect="1"/>
          </p:cNvPicPr>
          <p:nvPr userDrawn="1"/>
        </p:nvPicPr>
        <p:blipFill rotWithShape="1">
          <a:blip r:embed="rId2">
            <a:extLst>
              <a:ext uri="{28A0092B-C50C-407E-A947-70E740481C1C}">
                <a14:useLocalDpi xmlns:a14="http://schemas.microsoft.com/office/drawing/2010/main" val="0"/>
              </a:ext>
            </a:extLst>
          </a:blip>
          <a:srcRect l="14194" r="71089"/>
          <a:stretch/>
        </p:blipFill>
        <p:spPr>
          <a:xfrm flipH="1">
            <a:off x="-1" y="1292447"/>
            <a:ext cx="2743557" cy="729740"/>
          </a:xfrm>
          <a:prstGeom prst="rect">
            <a:avLst/>
          </a:prstGeom>
        </p:spPr>
      </p:pic>
      <p:sp>
        <p:nvSpPr>
          <p:cNvPr id="9" name="Fußzeilenplatzhalter 3"/>
          <p:cNvSpPr>
            <a:spLocks noGrp="1"/>
          </p:cNvSpPr>
          <p:nvPr>
            <p:ph type="ftr" sz="quarter" idx="3"/>
          </p:nvPr>
        </p:nvSpPr>
        <p:spPr>
          <a:xfrm>
            <a:off x="980114" y="735894"/>
            <a:ext cx="8673027" cy="193228"/>
          </a:xfrm>
          <a:prstGeom prst="rect">
            <a:avLst/>
          </a:prstGeom>
        </p:spPr>
        <p:txBody>
          <a:bodyPr vert="horz" lIns="0" tIns="0" rIns="0" bIns="0" rtlCol="0" anchor="t" anchorCtr="0"/>
          <a:lstStyle>
            <a:lvl1pPr marL="0" marR="0" indent="0" algn="l" defTabSz="685891" rtl="0" eaLnBrk="1" fontAlgn="auto" latinLnBrk="0" hangingPunct="1">
              <a:lnSpc>
                <a:spcPct val="100000"/>
              </a:lnSpc>
              <a:spcBef>
                <a:spcPts val="0"/>
              </a:spcBef>
              <a:spcAft>
                <a:spcPts val="0"/>
              </a:spcAft>
              <a:buClrTx/>
              <a:buSzTx/>
              <a:buFontTx/>
              <a:buNone/>
              <a:tabLst/>
              <a:defRPr sz="900" b="1" i="0" cap="all" baseline="0">
                <a:solidFill>
                  <a:schemeClr val="tx1">
                    <a:tint val="75000"/>
                  </a:schemeClr>
                </a:solidFill>
                <a:latin typeface="Calibri" panose="020F0502020204030204" pitchFamily="34" charset="0"/>
              </a:defRPr>
            </a:lvl1pPr>
          </a:lstStyle>
          <a:p>
            <a:r>
              <a:rPr lang="en-US">
                <a:solidFill>
                  <a:srgbClr val="000000"/>
                </a:solidFill>
              </a:rPr>
              <a:t>Title Presentation - edit "header- and footer"</a:t>
            </a:r>
            <a:endParaRPr lang="de-DE" dirty="0">
              <a:solidFill>
                <a:srgbClr val="000000"/>
              </a:solidFill>
            </a:endParaRPr>
          </a:p>
        </p:txBody>
      </p:sp>
    </p:spTree>
    <p:extLst>
      <p:ext uri="{BB962C8B-B14F-4D97-AF65-F5344CB8AC3E}">
        <p14:creationId xmlns:p14="http://schemas.microsoft.com/office/powerpoint/2010/main" val="210075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n 7" descr="Imagen que contiene rojo, firmar, alimentos, gente&#10;&#10;Descripción generada automáticamente">
            <a:extLst>
              <a:ext uri="{FF2B5EF4-FFF2-40B4-BE49-F238E27FC236}">
                <a16:creationId xmlns:a16="http://schemas.microsoft.com/office/drawing/2014/main" id="{36307DDC-7680-2E4F-A4BF-0AED687E695E}"/>
              </a:ext>
            </a:extLst>
          </p:cNvPr>
          <p:cNvPicPr>
            <a:picLocks noChangeAspect="1"/>
          </p:cNvPicPr>
          <p:nvPr userDrawn="1"/>
        </p:nvPicPr>
        <p:blipFill>
          <a:blip r:embed="rId3"/>
          <a:stretch>
            <a:fillRect/>
          </a:stretch>
        </p:blipFill>
        <p:spPr>
          <a:xfrm>
            <a:off x="10272628" y="294081"/>
            <a:ext cx="1617661" cy="352944"/>
          </a:xfrm>
          <a:prstGeom prst="rect">
            <a:avLst/>
          </a:prstGeom>
        </p:spPr>
      </p:pic>
      <p:sp>
        <p:nvSpPr>
          <p:cNvPr id="9" name="CuadroTexto 8">
            <a:extLst>
              <a:ext uri="{FF2B5EF4-FFF2-40B4-BE49-F238E27FC236}">
                <a16:creationId xmlns:a16="http://schemas.microsoft.com/office/drawing/2014/main" id="{B0494B5E-38E0-ED43-96AA-66E5CFA211FA}"/>
              </a:ext>
            </a:extLst>
          </p:cNvPr>
          <p:cNvSpPr txBox="1"/>
          <p:nvPr userDrawn="1"/>
        </p:nvSpPr>
        <p:spPr>
          <a:xfrm>
            <a:off x="5254071" y="6621190"/>
            <a:ext cx="191590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dirty="0">
                <a:solidFill>
                  <a:schemeClr val="tx1"/>
                </a:solidFill>
                <a:effectLst/>
                <a:latin typeface="+mn-lt"/>
                <a:ea typeface="+mn-ea"/>
                <a:cs typeface="+mn-cs"/>
              </a:rPr>
              <a:t>610391-EPP-1-2019-1-IT-EPPKA2-CBHE-JP</a:t>
            </a:r>
            <a:endParaRPr lang="es-ES" sz="800" b="0" dirty="0">
              <a:latin typeface="Arial" panose="020B0604020202020204" pitchFamily="34" charset="0"/>
            </a:endParaRPr>
          </a:p>
          <a:p>
            <a:endParaRPr lang="es-ES" sz="800" dirty="0"/>
          </a:p>
        </p:txBody>
      </p:sp>
      <p:pic>
        <p:nvPicPr>
          <p:cNvPr id="3" name="Imagen 2" descr="Imagen que contiene firmar, alimentos, dibujo&#10;&#10;Descripción generada automáticamente">
            <a:extLst>
              <a:ext uri="{FF2B5EF4-FFF2-40B4-BE49-F238E27FC236}">
                <a16:creationId xmlns:a16="http://schemas.microsoft.com/office/drawing/2014/main" id="{F4603044-B8E1-8344-A94E-26177BF29B4A}"/>
              </a:ext>
            </a:extLst>
          </p:cNvPr>
          <p:cNvPicPr>
            <a:picLocks noChangeAspect="1"/>
          </p:cNvPicPr>
          <p:nvPr userDrawn="1"/>
        </p:nvPicPr>
        <p:blipFill>
          <a:blip r:embed="rId4"/>
          <a:stretch>
            <a:fillRect/>
          </a:stretch>
        </p:blipFill>
        <p:spPr>
          <a:xfrm>
            <a:off x="310104" y="152311"/>
            <a:ext cx="1502465" cy="989428"/>
          </a:xfrm>
          <a:prstGeom prst="rect">
            <a:avLst/>
          </a:prstGeom>
        </p:spPr>
      </p:pic>
      <p:pic>
        <p:nvPicPr>
          <p:cNvPr id="18" name="Imagen 17" descr="Imagen que contiene dibujo, reloj, señal&#10;&#10;Descripción generada automáticamente">
            <a:extLst>
              <a:ext uri="{FF2B5EF4-FFF2-40B4-BE49-F238E27FC236}">
                <a16:creationId xmlns:a16="http://schemas.microsoft.com/office/drawing/2014/main" id="{64068905-170E-6646-95C1-0EE1D74F9960}"/>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2011723" y="6002921"/>
            <a:ext cx="466800" cy="618269"/>
          </a:xfrm>
          <a:prstGeom prst="rect">
            <a:avLst/>
          </a:prstGeom>
        </p:spPr>
      </p:pic>
      <p:pic>
        <p:nvPicPr>
          <p:cNvPr id="19" name="Imagen 18" descr="Imagen que contiene camiseta&#10;&#10;Descripción generada automáticamente">
            <a:extLst>
              <a:ext uri="{FF2B5EF4-FFF2-40B4-BE49-F238E27FC236}">
                <a16:creationId xmlns:a16="http://schemas.microsoft.com/office/drawing/2014/main" id="{19ED3B46-ADDB-1348-96B0-1C62CCBD4BD8}"/>
              </a:ext>
            </a:extLst>
          </p:cNvPr>
          <p:cNvPicPr/>
          <p:nvPr userDrawn="1"/>
        </p:nvPicPr>
        <p:blipFill>
          <a:blip r:embed="rId6">
            <a:extLst>
              <a:ext uri="{28A0092B-C50C-407E-A947-70E740481C1C}">
                <a14:useLocalDpi xmlns:a14="http://schemas.microsoft.com/office/drawing/2010/main" val="0"/>
              </a:ext>
            </a:extLst>
          </a:blip>
          <a:stretch>
            <a:fillRect/>
          </a:stretch>
        </p:blipFill>
        <p:spPr>
          <a:xfrm>
            <a:off x="2784433" y="6002921"/>
            <a:ext cx="1009335" cy="629285"/>
          </a:xfrm>
          <a:prstGeom prst="rect">
            <a:avLst/>
          </a:prstGeom>
        </p:spPr>
      </p:pic>
      <p:pic>
        <p:nvPicPr>
          <p:cNvPr id="20" name="Imagen 19" descr="Imagen que contiene oscuro, foto, luz, parada&#10;&#10;Descripción generada automáticamente">
            <a:extLst>
              <a:ext uri="{FF2B5EF4-FFF2-40B4-BE49-F238E27FC236}">
                <a16:creationId xmlns:a16="http://schemas.microsoft.com/office/drawing/2014/main" id="{0052006C-FFF8-2A4F-945E-A34993569E76}"/>
              </a:ext>
            </a:extLst>
          </p:cNvPr>
          <p:cNvPicPr/>
          <p:nvPr userDrawn="1"/>
        </p:nvPicPr>
        <p:blipFill>
          <a:blip r:embed="rId7">
            <a:extLst>
              <a:ext uri="{28A0092B-C50C-407E-A947-70E740481C1C}">
                <a14:useLocalDpi xmlns:a14="http://schemas.microsoft.com/office/drawing/2010/main" val="0"/>
              </a:ext>
            </a:extLst>
          </a:blip>
          <a:stretch>
            <a:fillRect/>
          </a:stretch>
        </p:blipFill>
        <p:spPr>
          <a:xfrm>
            <a:off x="4163566" y="6186960"/>
            <a:ext cx="1085850" cy="250190"/>
          </a:xfrm>
          <a:prstGeom prst="rect">
            <a:avLst/>
          </a:prstGeom>
        </p:spPr>
      </p:pic>
      <p:pic>
        <p:nvPicPr>
          <p:cNvPr id="21" name="Imagen 20" descr="Imagen que contiene señal, firmar, camiseta, dibujo&#10;&#10;Descripción generada automáticamente">
            <a:extLst>
              <a:ext uri="{FF2B5EF4-FFF2-40B4-BE49-F238E27FC236}">
                <a16:creationId xmlns:a16="http://schemas.microsoft.com/office/drawing/2014/main" id="{6D1194EC-3D90-9D40-8042-863DDCC92A8C}"/>
              </a:ext>
            </a:extLst>
          </p:cNvPr>
          <p:cNvPicPr/>
          <p:nvPr userDrawn="1"/>
        </p:nvPicPr>
        <p:blipFill>
          <a:blip r:embed="rId8">
            <a:extLst>
              <a:ext uri="{28A0092B-C50C-407E-A947-70E740481C1C}">
                <a14:useLocalDpi xmlns:a14="http://schemas.microsoft.com/office/drawing/2010/main" val="0"/>
              </a:ext>
            </a:extLst>
          </a:blip>
          <a:stretch>
            <a:fillRect/>
          </a:stretch>
        </p:blipFill>
        <p:spPr>
          <a:xfrm>
            <a:off x="5653639" y="6017361"/>
            <a:ext cx="560705" cy="560705"/>
          </a:xfrm>
          <a:prstGeom prst="rect">
            <a:avLst/>
          </a:prstGeom>
        </p:spPr>
      </p:pic>
      <p:pic>
        <p:nvPicPr>
          <p:cNvPr id="22" name="Imagen 21" descr="Imagen que contiene señal, cuarto&#10;&#10;Descripción generada automáticamente">
            <a:extLst>
              <a:ext uri="{FF2B5EF4-FFF2-40B4-BE49-F238E27FC236}">
                <a16:creationId xmlns:a16="http://schemas.microsoft.com/office/drawing/2014/main" id="{CD88241F-8D99-1743-9C6A-629E7A6517C3}"/>
              </a:ext>
            </a:extLst>
          </p:cNvPr>
          <p:cNvPicPr/>
          <p:nvPr userDrawn="1"/>
        </p:nvPicPr>
        <p:blipFill>
          <a:blip r:embed="rId9">
            <a:extLst>
              <a:ext uri="{28A0092B-C50C-407E-A947-70E740481C1C}">
                <a14:useLocalDpi xmlns:a14="http://schemas.microsoft.com/office/drawing/2010/main" val="0"/>
              </a:ext>
            </a:extLst>
          </a:blip>
          <a:stretch>
            <a:fillRect/>
          </a:stretch>
        </p:blipFill>
        <p:spPr>
          <a:xfrm>
            <a:off x="6613747" y="6038950"/>
            <a:ext cx="479425" cy="517525"/>
          </a:xfrm>
          <a:prstGeom prst="rect">
            <a:avLst/>
          </a:prstGeom>
        </p:spPr>
      </p:pic>
      <p:pic>
        <p:nvPicPr>
          <p:cNvPr id="23" name="Imagen 22">
            <a:extLst>
              <a:ext uri="{FF2B5EF4-FFF2-40B4-BE49-F238E27FC236}">
                <a16:creationId xmlns:a16="http://schemas.microsoft.com/office/drawing/2014/main" id="{44FDA411-A8A8-BC46-91BC-522AD9F3185C}"/>
              </a:ext>
            </a:extLst>
          </p:cNvPr>
          <p:cNvPicPr/>
          <p:nvPr userDrawn="1"/>
        </p:nvPicPr>
        <p:blipFill>
          <a:blip r:embed="rId10">
            <a:extLst>
              <a:ext uri="{28A0092B-C50C-407E-A947-70E740481C1C}">
                <a14:useLocalDpi xmlns:a14="http://schemas.microsoft.com/office/drawing/2010/main" val="0"/>
              </a:ext>
            </a:extLst>
          </a:blip>
          <a:stretch>
            <a:fillRect/>
          </a:stretch>
        </p:blipFill>
        <p:spPr>
          <a:xfrm>
            <a:off x="7395234" y="6016205"/>
            <a:ext cx="558165" cy="558165"/>
          </a:xfrm>
          <a:prstGeom prst="rect">
            <a:avLst/>
          </a:prstGeom>
        </p:spPr>
      </p:pic>
      <p:pic>
        <p:nvPicPr>
          <p:cNvPr id="24" name="Imagen 23">
            <a:extLst>
              <a:ext uri="{FF2B5EF4-FFF2-40B4-BE49-F238E27FC236}">
                <a16:creationId xmlns:a16="http://schemas.microsoft.com/office/drawing/2014/main" id="{7C335603-4B55-8E45-B0C3-005336464A45}"/>
              </a:ext>
            </a:extLst>
          </p:cNvPr>
          <p:cNvPicPr/>
          <p:nvPr userDrawn="1"/>
        </p:nvPicPr>
        <p:blipFill>
          <a:blip r:embed="rId11">
            <a:extLst>
              <a:ext uri="{28A0092B-C50C-407E-A947-70E740481C1C}">
                <a14:useLocalDpi xmlns:a14="http://schemas.microsoft.com/office/drawing/2010/main" val="0"/>
              </a:ext>
            </a:extLst>
          </a:blip>
          <a:stretch>
            <a:fillRect/>
          </a:stretch>
        </p:blipFill>
        <p:spPr>
          <a:xfrm>
            <a:off x="8231950" y="5991208"/>
            <a:ext cx="560705" cy="629285"/>
          </a:xfrm>
          <a:prstGeom prst="rect">
            <a:avLst/>
          </a:prstGeom>
        </p:spPr>
      </p:pic>
      <p:pic>
        <p:nvPicPr>
          <p:cNvPr id="25" name="Imagen 24">
            <a:extLst>
              <a:ext uri="{FF2B5EF4-FFF2-40B4-BE49-F238E27FC236}">
                <a16:creationId xmlns:a16="http://schemas.microsoft.com/office/drawing/2014/main" id="{37EDCC6D-9FBF-7F4B-96DF-688597F0B41D}"/>
              </a:ext>
            </a:extLst>
          </p:cNvPr>
          <p:cNvPicPr/>
          <p:nvPr userDrawn="1"/>
        </p:nvPicPr>
        <p:blipFill>
          <a:blip r:embed="rId12">
            <a:extLst>
              <a:ext uri="{28A0092B-C50C-407E-A947-70E740481C1C}">
                <a14:useLocalDpi xmlns:a14="http://schemas.microsoft.com/office/drawing/2010/main" val="0"/>
              </a:ext>
            </a:extLst>
          </a:blip>
          <a:stretch>
            <a:fillRect/>
          </a:stretch>
        </p:blipFill>
        <p:spPr>
          <a:xfrm>
            <a:off x="9097859" y="6046549"/>
            <a:ext cx="542925" cy="542925"/>
          </a:xfrm>
          <a:prstGeom prst="rect">
            <a:avLst/>
          </a:prstGeom>
        </p:spPr>
      </p:pic>
      <p:pic>
        <p:nvPicPr>
          <p:cNvPr id="26" name="Imagen 25" descr="Imagen que contiene alimentos, vidrio&#10;&#10;Descripción generada automáticamente">
            <a:extLst>
              <a:ext uri="{FF2B5EF4-FFF2-40B4-BE49-F238E27FC236}">
                <a16:creationId xmlns:a16="http://schemas.microsoft.com/office/drawing/2014/main" id="{DDFF5F90-7898-5240-82AB-58BD1B5D891E}"/>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9945988" y="6035886"/>
            <a:ext cx="542925" cy="542925"/>
          </a:xfrm>
          <a:prstGeom prst="rect">
            <a:avLst/>
          </a:prstGeom>
        </p:spPr>
      </p:pic>
    </p:spTree>
    <p:extLst>
      <p:ext uri="{BB962C8B-B14F-4D97-AF65-F5344CB8AC3E}">
        <p14:creationId xmlns:p14="http://schemas.microsoft.com/office/powerpoint/2010/main" val="3570043864"/>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16CC1A-F514-42AD-8318-B283F28C798C}" type="datetimeFigureOut">
              <a:rPr lang="es-ES" smtClean="0"/>
              <a:t>02/03/2021</a:t>
            </a:fld>
            <a:endParaRPr lang="es-ES"/>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00000"/>
                </a:solidFill>
              </a:rPr>
              <a:t>Title Presentation - edit "header- and footer"</a:t>
            </a:r>
            <a:endParaRPr lang="de-DE" dirty="0">
              <a:solidFill>
                <a:srgbClr val="000000"/>
              </a:solidFill>
            </a:endParaRPr>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0207BF-9610-4DCA-A632-B81271577532}" type="slidenum">
              <a:rPr lang="de-DE" smtClean="0"/>
              <a:pPr/>
              <a:t>‹N›</a:t>
            </a:fld>
            <a:endParaRPr lang="de-DE" dirty="0"/>
          </a:p>
        </p:txBody>
      </p:sp>
      <p:pic>
        <p:nvPicPr>
          <p:cNvPr id="16" name="Immagine 15">
            <a:extLst>
              <a:ext uri="{FF2B5EF4-FFF2-40B4-BE49-F238E27FC236}">
                <a16:creationId xmlns:a16="http://schemas.microsoft.com/office/drawing/2014/main" id="{278A23AC-FD21-4CA1-8C9E-9ADC979A389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55765" y="230190"/>
            <a:ext cx="1280382" cy="720000"/>
          </a:xfrm>
          <a:prstGeom prst="rect">
            <a:avLst/>
          </a:prstGeom>
        </p:spPr>
      </p:pic>
      <p:pic>
        <p:nvPicPr>
          <p:cNvPr id="17" name="Immagine 16">
            <a:extLst>
              <a:ext uri="{FF2B5EF4-FFF2-40B4-BE49-F238E27FC236}">
                <a16:creationId xmlns:a16="http://schemas.microsoft.com/office/drawing/2014/main" id="{2838BB96-5D9D-4DA6-9132-A3EF525C4399}"/>
              </a:ext>
            </a:extLst>
          </p:cNvPr>
          <p:cNvPicPr>
            <a:picLocks noChangeAspect="1"/>
          </p:cNvPicPr>
          <p:nvPr userDrawn="1"/>
        </p:nvPicPr>
        <p:blipFill>
          <a:blip r:embed="rId5"/>
          <a:stretch>
            <a:fillRect/>
          </a:stretch>
        </p:blipFill>
        <p:spPr>
          <a:xfrm>
            <a:off x="873759" y="230190"/>
            <a:ext cx="3264823" cy="540000"/>
          </a:xfrm>
          <a:prstGeom prst="rect">
            <a:avLst/>
          </a:prstGeom>
        </p:spPr>
      </p:pic>
    </p:spTree>
    <p:extLst>
      <p:ext uri="{BB962C8B-B14F-4D97-AF65-F5344CB8AC3E}">
        <p14:creationId xmlns:p14="http://schemas.microsoft.com/office/powerpoint/2010/main" val="276457400"/>
      </p:ext>
    </p:extLst>
  </p:cSld>
  <p:clrMap bg1="lt1" tx1="dk1" bg2="lt2" tx2="dk2" accent1="accent1" accent2="accent2" accent3="accent3" accent4="accent4" accent5="accent5" accent6="accent6" hlink="hlink" folHlink="folHlink"/>
  <p:sldLayoutIdLst>
    <p:sldLayoutId id="2147483651" r:id="rId1"/>
    <p:sldLayoutId id="214748365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A8B8209-0C2F-4949-AF25-BF511B77A39A}"/>
              </a:ext>
            </a:extLst>
          </p:cNvPr>
          <p:cNvSpPr>
            <a:spLocks noGrp="1"/>
          </p:cNvSpPr>
          <p:nvPr>
            <p:ph type="ctrTitle"/>
          </p:nvPr>
        </p:nvSpPr>
        <p:spPr>
          <a:xfrm>
            <a:off x="5297378" y="1233322"/>
            <a:ext cx="6133900" cy="3240360"/>
          </a:xfrm>
        </p:spPr>
        <p:txBody>
          <a:bodyPr vert="horz" wrap="square" lIns="36000" tIns="36000" rIns="36000" bIns="36000" rtlCol="0" anchor="t" anchorCtr="1">
            <a:noAutofit/>
          </a:bodyPr>
          <a:lstStyle/>
          <a:p>
            <a:pPr>
              <a:lnSpc>
                <a:spcPct val="100000"/>
              </a:lnSpc>
              <a:spcBef>
                <a:spcPts val="600"/>
              </a:spcBef>
            </a:pPr>
            <a:r>
              <a:rPr lang="en-US" sz="3400" i="1" cap="all" dirty="0">
                <a:effectLst>
                  <a:outerShdw blurRad="38100" dist="38100" dir="2700000" algn="tl">
                    <a:srgbClr val="000000">
                      <a:alpha val="43137"/>
                    </a:srgbClr>
                  </a:outerShdw>
                </a:effectLst>
                <a:latin typeface="+mn-lt"/>
              </a:rPr>
              <a:t>INTRODUCTION ON Internationalization PROCESSES AND ORGANIZATION OF IRO</a:t>
            </a:r>
            <a:r>
              <a:rPr lang="en-US" sz="3400" i="1" dirty="0">
                <a:effectLst>
                  <a:outerShdw blurRad="38100" dist="38100" dir="2700000" algn="tl">
                    <a:srgbClr val="000000">
                      <a:alpha val="43137"/>
                    </a:srgbClr>
                  </a:outerShdw>
                </a:effectLst>
                <a:latin typeface="+mn-lt"/>
              </a:rPr>
              <a:t>s</a:t>
            </a:r>
            <a:r>
              <a:rPr lang="en-US" sz="3400" i="1" cap="all" dirty="0">
                <a:effectLst>
                  <a:outerShdw blurRad="38100" dist="38100" dir="2700000" algn="tl">
                    <a:srgbClr val="000000">
                      <a:alpha val="43137"/>
                    </a:srgbClr>
                  </a:outerShdw>
                </a:effectLst>
                <a:latin typeface="+mn-lt"/>
              </a:rPr>
              <a:t>  IN ROMANIA AND LBUS. </a:t>
            </a:r>
            <a:br>
              <a:rPr lang="en-US" sz="4000" i="1" cap="all" dirty="0">
                <a:effectLst>
                  <a:outerShdw blurRad="38100" dist="38100" dir="2700000" algn="tl">
                    <a:srgbClr val="000000">
                      <a:alpha val="43137"/>
                    </a:srgbClr>
                  </a:outerShdw>
                </a:effectLst>
                <a:latin typeface="+mn-lt"/>
              </a:rPr>
            </a:br>
            <a:r>
              <a:rPr lang="en-US" sz="3600" i="1" cap="small" dirty="0">
                <a:effectLst>
                  <a:outerShdw blurRad="38100" dist="38100" dir="2700000" algn="tl">
                    <a:srgbClr val="000000">
                      <a:alpha val="43137"/>
                    </a:srgbClr>
                  </a:outerShdw>
                </a:effectLst>
                <a:latin typeface="+mn-lt"/>
              </a:rPr>
              <a:t>Strategic Planning for Internationalization Development</a:t>
            </a:r>
            <a:endParaRPr lang="en-GB" sz="3600" i="1" cap="small" dirty="0">
              <a:effectLst>
                <a:outerShdw blurRad="38100" dist="38100" dir="2700000" algn="tl">
                  <a:srgbClr val="000000">
                    <a:alpha val="43137"/>
                  </a:srgbClr>
                </a:outerShdw>
              </a:effectLst>
              <a:latin typeface="+mn-lt"/>
            </a:endParaRPr>
          </a:p>
        </p:txBody>
      </p:sp>
      <p:sp>
        <p:nvSpPr>
          <p:cNvPr id="5" name="Untertitel 4"/>
          <p:cNvSpPr>
            <a:spLocks noGrp="1"/>
          </p:cNvSpPr>
          <p:nvPr>
            <p:ph type="subTitle" idx="1"/>
          </p:nvPr>
        </p:nvSpPr>
        <p:spPr>
          <a:xfrm>
            <a:off x="5591944" y="4935571"/>
            <a:ext cx="5544769" cy="1334908"/>
          </a:xfrm>
        </p:spPr>
        <p:txBody>
          <a:bodyPr vert="horz" lIns="36000" tIns="0" rIns="36000" bIns="36000" rtlCol="0" anchor="t" anchorCtr="0">
            <a:noAutofit/>
          </a:bodyPr>
          <a:lstStyle/>
          <a:p>
            <a:pPr>
              <a:lnSpc>
                <a:spcPct val="100000"/>
              </a:lnSpc>
            </a:pPr>
            <a:r>
              <a:rPr lang="en-GB" sz="3200" b="1" dirty="0">
                <a:latin typeface="+mj-lt"/>
              </a:rPr>
              <a:t>«MERGE» </a:t>
            </a:r>
            <a:r>
              <a:rPr lang="en-GB" sz="2600" b="1" dirty="0">
                <a:latin typeface="+mj-lt"/>
              </a:rPr>
              <a:t>ERASMUS+ CBHE PROJECT</a:t>
            </a:r>
          </a:p>
          <a:p>
            <a:pPr>
              <a:lnSpc>
                <a:spcPct val="100000"/>
              </a:lnSpc>
            </a:pPr>
            <a:r>
              <a:rPr lang="en-GB" sz="2600" b="1" cap="small" dirty="0">
                <a:latin typeface="+mj-lt"/>
              </a:rPr>
              <a:t>1</a:t>
            </a:r>
            <a:r>
              <a:rPr lang="en-GB" sz="2600" b="1" cap="small" baseline="30000" dirty="0">
                <a:latin typeface="+mj-lt"/>
              </a:rPr>
              <a:t>st</a:t>
            </a:r>
            <a:r>
              <a:rPr lang="en-GB" sz="2600" b="1" cap="small" dirty="0">
                <a:latin typeface="+mj-lt"/>
              </a:rPr>
              <a:t> Training Event in the Framework of W.P. 2 «Human Capacity Building» </a:t>
            </a:r>
          </a:p>
        </p:txBody>
      </p:sp>
      <p:pic>
        <p:nvPicPr>
          <p:cNvPr id="10" name="Bildplatzhalter 9"/>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53718" r="73"/>
          <a:stretch/>
        </p:blipFill>
        <p:spPr>
          <a:xfrm>
            <a:off x="1524011" y="1233322"/>
            <a:ext cx="3131791" cy="3702249"/>
          </a:xfrm>
        </p:spPr>
      </p:pic>
      <p:sp>
        <p:nvSpPr>
          <p:cNvPr id="9" name="Textfeld 8"/>
          <p:cNvSpPr txBox="1">
            <a:spLocks noChangeAspect="1"/>
          </p:cNvSpPr>
          <p:nvPr/>
        </p:nvSpPr>
        <p:spPr>
          <a:xfrm>
            <a:off x="407369" y="5624680"/>
            <a:ext cx="4680520" cy="926923"/>
          </a:xfrm>
          <a:prstGeom prst="rect">
            <a:avLst/>
          </a:prstGeom>
          <a:solidFill>
            <a:schemeClr val="bg1"/>
          </a:solidFill>
        </p:spPr>
        <p:txBody>
          <a:bodyPr wrap="square" lIns="36000" tIns="36000" rIns="36000" bIns="36000" rtlCol="0" anchor="t" anchorCtr="0">
            <a:noAutofit/>
          </a:bodyPr>
          <a:lstStyle/>
          <a:p>
            <a:pPr defTabSz="457200"/>
            <a:r>
              <a:rPr lang="en-GB" b="1" dirty="0">
                <a:solidFill>
                  <a:prstClr val="black"/>
                </a:solidFill>
                <a:latin typeface="Calibri Light" panose="020F0302020204030204"/>
              </a:rPr>
              <a:t>Prof. Daniela PRADA</a:t>
            </a:r>
          </a:p>
          <a:p>
            <a:pPr defTabSz="457200"/>
            <a:r>
              <a:rPr lang="en-GB" b="1" dirty="0" err="1">
                <a:solidFill>
                  <a:prstClr val="black"/>
                </a:solidFill>
                <a:latin typeface="Calibri Light" panose="020F0302020204030204"/>
              </a:rPr>
              <a:t>Dr.</a:t>
            </a:r>
            <a:r>
              <a:rPr lang="en-GB" b="1" dirty="0">
                <a:solidFill>
                  <a:prstClr val="black"/>
                </a:solidFill>
                <a:latin typeface="Calibri Light" panose="020F0302020204030204"/>
              </a:rPr>
              <a:t> Corina Maria MARIN</a:t>
            </a:r>
          </a:p>
          <a:p>
            <a:pPr defTabSz="457200"/>
            <a:r>
              <a:rPr lang="en-GB" b="1" dirty="0">
                <a:solidFill>
                  <a:prstClr val="black"/>
                </a:solidFill>
                <a:latin typeface="Calibri Light" panose="020F0302020204030204"/>
              </a:rPr>
              <a:t>LBUS  “Lucian </a:t>
            </a:r>
            <a:r>
              <a:rPr lang="en-GB" b="1" dirty="0" err="1">
                <a:solidFill>
                  <a:prstClr val="black"/>
                </a:solidFill>
                <a:latin typeface="Calibri Light" panose="020F0302020204030204"/>
              </a:rPr>
              <a:t>Blaga</a:t>
            </a:r>
            <a:r>
              <a:rPr lang="en-GB" b="1" dirty="0">
                <a:solidFill>
                  <a:prstClr val="black"/>
                </a:solidFill>
                <a:latin typeface="Calibri Light" panose="020F0302020204030204"/>
              </a:rPr>
              <a:t>” University of Sibiu, Romania</a:t>
            </a:r>
          </a:p>
        </p:txBody>
      </p:sp>
    </p:spTree>
    <p:extLst>
      <p:ext uri="{BB962C8B-B14F-4D97-AF65-F5344CB8AC3E}">
        <p14:creationId xmlns:p14="http://schemas.microsoft.com/office/powerpoint/2010/main" val="3731992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tăText 4">
            <a:extLst>
              <a:ext uri="{FF2B5EF4-FFF2-40B4-BE49-F238E27FC236}">
                <a16:creationId xmlns:a16="http://schemas.microsoft.com/office/drawing/2014/main" id="{2A781606-BFD7-42C7-87AA-DE700AE8BD49}"/>
              </a:ext>
            </a:extLst>
          </p:cNvPr>
          <p:cNvSpPr txBox="1"/>
          <p:nvPr/>
        </p:nvSpPr>
        <p:spPr>
          <a:xfrm>
            <a:off x="1207363" y="1664165"/>
            <a:ext cx="9712171" cy="3714863"/>
          </a:xfrm>
          <a:prstGeom prst="rect">
            <a:avLst/>
          </a:prstGeom>
          <a:noFill/>
        </p:spPr>
        <p:txBody>
          <a:bodyPr wrap="square">
            <a:spAutoFit/>
          </a:bodyPr>
          <a:lstStyle/>
          <a:p>
            <a:pPr algn="just" rtl="0">
              <a:spcBef>
                <a:spcPts val="600"/>
              </a:spcBef>
              <a:spcAft>
                <a:spcPts val="600"/>
              </a:spcAft>
            </a:pPr>
            <a:r>
              <a:rPr lang="ro-RO" u="sng" dirty="0">
                <a:solidFill>
                  <a:srgbClr val="002060"/>
                </a:solidFill>
                <a:latin typeface="Arial" panose="020B0604020202020204" pitchFamily="34" charset="0"/>
              </a:rPr>
              <a:t>I</a:t>
            </a:r>
            <a:r>
              <a:rPr lang="en-US" sz="1800" b="0" i="0" u="sng" strike="noStrike" dirty="0" err="1">
                <a:solidFill>
                  <a:srgbClr val="002060"/>
                </a:solidFill>
                <a:effectLst/>
                <a:latin typeface="Arial" panose="020B0604020202020204" pitchFamily="34" charset="0"/>
              </a:rPr>
              <a:t>mportant</a:t>
            </a:r>
            <a:r>
              <a:rPr lang="en-US" sz="1800" b="0" i="0" u="sng" strike="noStrike" dirty="0">
                <a:solidFill>
                  <a:srgbClr val="002060"/>
                </a:solidFill>
                <a:effectLst/>
                <a:latin typeface="Arial" panose="020B0604020202020204" pitchFamily="34" charset="0"/>
              </a:rPr>
              <a:t> aspects:</a:t>
            </a:r>
            <a:endParaRPr lang="en-US" b="0" u="sng" dirty="0">
              <a:solidFill>
                <a:srgbClr val="002060"/>
              </a:solidFill>
              <a:effectLst/>
            </a:endParaRPr>
          </a:p>
          <a:p>
            <a:pPr marL="57150" indent="-285750" algn="just" rtl="0">
              <a:spcBef>
                <a:spcPts val="600"/>
              </a:spcBef>
              <a:spcAft>
                <a:spcPts val="600"/>
              </a:spcAft>
              <a:buFont typeface="Wingdings" panose="05000000000000000000" pitchFamily="2" charset="2"/>
              <a:buChar char="ü"/>
            </a:pPr>
            <a:r>
              <a:rPr lang="en-US" sz="1800" b="0" i="0" u="none" strike="noStrike" dirty="0">
                <a:solidFill>
                  <a:srgbClr val="000000"/>
                </a:solidFill>
                <a:effectLst/>
                <a:latin typeface="Arial" panose="020B0604020202020204" pitchFamily="34" charset="0"/>
              </a:rPr>
              <a:t>enclose organizational development in the existing patterns of internationalization policy of the institution;</a:t>
            </a:r>
            <a:endParaRPr lang="en-US" b="0" dirty="0">
              <a:effectLst/>
            </a:endParaRPr>
          </a:p>
          <a:p>
            <a:pPr marL="57150" indent="-285750" algn="just" rtl="0">
              <a:spcBef>
                <a:spcPts val="600"/>
              </a:spcBef>
              <a:spcAft>
                <a:spcPts val="600"/>
              </a:spcAft>
              <a:buFont typeface="Wingdings" panose="05000000000000000000" pitchFamily="2" charset="2"/>
              <a:buChar char="ü"/>
            </a:pPr>
            <a:r>
              <a:rPr lang="en-US" sz="1800" b="0" i="0" u="none" strike="noStrike" dirty="0">
                <a:solidFill>
                  <a:srgbClr val="000000"/>
                </a:solidFill>
                <a:effectLst/>
                <a:latin typeface="Arial" panose="020B0604020202020204" pitchFamily="34" charset="0"/>
              </a:rPr>
              <a:t>set goals for curriculum innovation, staff development and student mobility as results of international cooperation;</a:t>
            </a:r>
            <a:endParaRPr lang="en-US" b="0" dirty="0">
              <a:effectLst/>
            </a:endParaRPr>
          </a:p>
          <a:p>
            <a:pPr marL="57150" indent="-285750" algn="just" rtl="0">
              <a:spcBef>
                <a:spcPts val="600"/>
              </a:spcBef>
              <a:spcAft>
                <a:spcPts val="600"/>
              </a:spcAft>
              <a:buFont typeface="Wingdings" panose="05000000000000000000" pitchFamily="2" charset="2"/>
              <a:buChar char="ü"/>
            </a:pPr>
            <a:r>
              <a:rPr lang="en-US" sz="1800" b="0" i="0" u="none" strike="noStrike" dirty="0">
                <a:solidFill>
                  <a:srgbClr val="000000"/>
                </a:solidFill>
                <a:effectLst/>
                <a:latin typeface="Arial" panose="020B0604020202020204" pitchFamily="34" charset="0"/>
              </a:rPr>
              <a:t>extended international cooperation in order to bring excellence in teaching and academic research.</a:t>
            </a:r>
            <a:r>
              <a:rPr lang="en-US" dirty="0">
                <a:latin typeface="Arial"/>
                <a:ea typeface="Arial"/>
              </a:rPr>
              <a:t> </a:t>
            </a:r>
            <a:endParaRPr lang="en-GB" sz="1600" dirty="0">
              <a:latin typeface="Arial"/>
              <a:ea typeface="Arial"/>
            </a:endParaRPr>
          </a:p>
          <a:p>
            <a:pPr marL="342900" lvl="0" indent="-342900" algn="just">
              <a:lnSpc>
                <a:spcPct val="115000"/>
              </a:lnSpc>
              <a:spcBef>
                <a:spcPts val="600"/>
              </a:spcBef>
              <a:spcAft>
                <a:spcPts val="600"/>
              </a:spcAft>
              <a:buFont typeface="Wingdings"/>
              <a:buChar char=""/>
            </a:pPr>
            <a:r>
              <a:rPr lang="ro-RO" dirty="0">
                <a:latin typeface="Arial"/>
                <a:ea typeface="Arial"/>
              </a:rPr>
              <a:t>fructify</a:t>
            </a:r>
            <a:r>
              <a:rPr lang="en-US" dirty="0">
                <a:latin typeface="Arial"/>
                <a:ea typeface="Arial"/>
              </a:rPr>
              <a:t> the institutional capacity</a:t>
            </a:r>
            <a:r>
              <a:rPr lang="ro-RO" dirty="0">
                <a:latin typeface="Arial"/>
                <a:ea typeface="Arial"/>
              </a:rPr>
              <a:t> potential</a:t>
            </a:r>
            <a:r>
              <a:rPr lang="en-US" dirty="0">
                <a:latin typeface="Arial"/>
                <a:ea typeface="Arial"/>
              </a:rPr>
              <a:t> </a:t>
            </a:r>
            <a:r>
              <a:rPr lang="ro-RO" dirty="0">
                <a:latin typeface="Arial"/>
                <a:ea typeface="Arial"/>
              </a:rPr>
              <a:t>for prioritizing</a:t>
            </a:r>
            <a:r>
              <a:rPr lang="en-US" dirty="0">
                <a:latin typeface="Arial"/>
                <a:ea typeface="Arial"/>
              </a:rPr>
              <a:t> internationalization in your university.</a:t>
            </a:r>
            <a:endParaRPr lang="en-GB" sz="1600" dirty="0">
              <a:latin typeface="Arial"/>
              <a:ea typeface="Arial"/>
            </a:endParaRPr>
          </a:p>
          <a:p>
            <a:pPr algn="just" rtl="0">
              <a:spcBef>
                <a:spcPts val="600"/>
              </a:spcBef>
              <a:spcAft>
                <a:spcPts val="600"/>
              </a:spcAft>
            </a:pPr>
            <a:endParaRPr lang="en-US" b="0" dirty="0">
              <a:effectLst/>
            </a:endParaRPr>
          </a:p>
        </p:txBody>
      </p:sp>
    </p:spTree>
    <p:extLst>
      <p:ext uri="{BB962C8B-B14F-4D97-AF65-F5344CB8AC3E}">
        <p14:creationId xmlns:p14="http://schemas.microsoft.com/office/powerpoint/2010/main" val="6760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asetăText 2">
            <a:extLst>
              <a:ext uri="{FF2B5EF4-FFF2-40B4-BE49-F238E27FC236}">
                <a16:creationId xmlns:a16="http://schemas.microsoft.com/office/drawing/2014/main" id="{4FB17929-44F0-4B8E-9BD8-90A6C62B127F}"/>
              </a:ext>
            </a:extLst>
          </p:cNvPr>
          <p:cNvGraphicFramePr/>
          <p:nvPr>
            <p:extLst>
              <p:ext uri="{D42A27DB-BD31-4B8C-83A1-F6EECF244321}">
                <p14:modId xmlns:p14="http://schemas.microsoft.com/office/powerpoint/2010/main" val="3447265660"/>
              </p:ext>
            </p:extLst>
          </p:nvPr>
        </p:nvGraphicFramePr>
        <p:xfrm>
          <a:off x="175099" y="184826"/>
          <a:ext cx="12016902" cy="6517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5877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1641" y="1435260"/>
            <a:ext cx="5613721" cy="1354217"/>
          </a:xfrm>
          <a:prstGeom prst="rect">
            <a:avLst/>
          </a:prstGeom>
          <a:noFill/>
        </p:spPr>
        <p:txBody>
          <a:bodyPr wrap="square" rtlCol="0">
            <a:spAutoFit/>
          </a:bodyPr>
          <a:lstStyle/>
          <a:p>
            <a:r>
              <a:rPr lang="en-US" dirty="0"/>
              <a:t> </a:t>
            </a:r>
            <a:endParaRPr lang="en-GB" dirty="0"/>
          </a:p>
          <a:p>
            <a:r>
              <a:rPr lang="en-US" sz="2800" b="1" dirty="0">
                <a:solidFill>
                  <a:srgbClr val="0070C0"/>
                </a:solidFill>
              </a:rPr>
              <a:t>Main goals of internationalization</a:t>
            </a:r>
            <a:r>
              <a:rPr lang="ro-RO" b="1" dirty="0">
                <a:solidFill>
                  <a:srgbClr val="0070C0"/>
                </a:solidFill>
              </a:rPr>
              <a:t>:</a:t>
            </a:r>
            <a:r>
              <a:rPr lang="en-US" b="1" dirty="0">
                <a:solidFill>
                  <a:srgbClr val="0070C0"/>
                </a:solidFill>
              </a:rPr>
              <a:t> </a:t>
            </a:r>
            <a:endParaRPr lang="en-GB" b="1" dirty="0">
              <a:solidFill>
                <a:srgbClr val="0070C0"/>
              </a:solidFill>
            </a:endParaRPr>
          </a:p>
          <a:p>
            <a:pPr lvl="0"/>
            <a:endParaRPr lang="ro-RO" dirty="0"/>
          </a:p>
          <a:p>
            <a:endParaRPr lang="en-GB" dirty="0"/>
          </a:p>
        </p:txBody>
      </p:sp>
      <p:sp>
        <p:nvSpPr>
          <p:cNvPr id="3" name="TextBox 2"/>
          <p:cNvSpPr txBox="1"/>
          <p:nvPr/>
        </p:nvSpPr>
        <p:spPr>
          <a:xfrm>
            <a:off x="5741043" y="2812602"/>
            <a:ext cx="5660020" cy="2308324"/>
          </a:xfrm>
          <a:prstGeom prst="rect">
            <a:avLst/>
          </a:prstGeom>
          <a:noFill/>
        </p:spPr>
        <p:txBody>
          <a:bodyPr wrap="square" rtlCol="0">
            <a:spAutoFit/>
          </a:bodyPr>
          <a:lstStyle/>
          <a:p>
            <a:pPr marL="285750" lvl="0" indent="-285750">
              <a:buFont typeface="Arial" pitchFamily="34" charset="0"/>
              <a:buChar char="•"/>
            </a:pPr>
            <a:r>
              <a:rPr lang="en-GB" dirty="0"/>
              <a:t>Prepare students for global world</a:t>
            </a:r>
          </a:p>
          <a:p>
            <a:pPr marL="285750" lvl="0" indent="-285750">
              <a:buFont typeface="Arial" pitchFamily="34" charset="0"/>
              <a:buChar char="•"/>
            </a:pPr>
            <a:r>
              <a:rPr lang="en-GB" dirty="0"/>
              <a:t>Improve the quality of education</a:t>
            </a:r>
          </a:p>
          <a:p>
            <a:pPr marL="285750" lvl="0" indent="-285750">
              <a:buFont typeface="Arial" pitchFamily="34" charset="0"/>
              <a:buChar char="•"/>
            </a:pPr>
            <a:r>
              <a:rPr lang="en-GB" dirty="0"/>
              <a:t>Institutional reputation/competitiveness</a:t>
            </a:r>
          </a:p>
          <a:p>
            <a:pPr marL="285750" lvl="0" indent="-285750">
              <a:buFont typeface="Arial" pitchFamily="34" charset="0"/>
              <a:buChar char="•"/>
            </a:pPr>
            <a:r>
              <a:rPr lang="en-GB" dirty="0"/>
              <a:t>Improve the quality of research</a:t>
            </a:r>
          </a:p>
          <a:p>
            <a:pPr marL="285750" lvl="0" indent="-285750">
              <a:buFont typeface="Arial" pitchFamily="34" charset="0"/>
              <a:buChar char="•"/>
            </a:pPr>
            <a:r>
              <a:rPr lang="en-GB" dirty="0"/>
              <a:t>Financial benefits</a:t>
            </a:r>
          </a:p>
          <a:p>
            <a:pPr marL="285750" lvl="0" indent="-285750">
              <a:buFont typeface="Arial" pitchFamily="34" charset="0"/>
              <a:buChar char="•"/>
            </a:pPr>
            <a:r>
              <a:rPr lang="en-GB" dirty="0"/>
              <a:t>Better service local community</a:t>
            </a:r>
          </a:p>
          <a:p>
            <a:pPr marL="285750" lvl="0" indent="-285750">
              <a:buFont typeface="Arial" pitchFamily="34" charset="0"/>
              <a:buChar char="•"/>
            </a:pPr>
            <a:r>
              <a:rPr lang="en-GB" dirty="0"/>
              <a:t>Respond to demographic shifts</a:t>
            </a:r>
          </a:p>
          <a:p>
            <a:endParaRPr lang="en-GB" dirty="0"/>
          </a:p>
        </p:txBody>
      </p:sp>
      <p:cxnSp>
        <p:nvCxnSpPr>
          <p:cNvPr id="5" name="Elbow Connector 4"/>
          <p:cNvCxnSpPr/>
          <p:nvPr/>
        </p:nvCxnSpPr>
        <p:spPr>
          <a:xfrm>
            <a:off x="1979271" y="2430684"/>
            <a:ext cx="3229337" cy="2257063"/>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40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8019" y="1388962"/>
            <a:ext cx="10347767" cy="4801314"/>
          </a:xfrm>
          <a:prstGeom prst="rect">
            <a:avLst/>
          </a:prstGeom>
          <a:noFill/>
        </p:spPr>
        <p:txBody>
          <a:bodyPr wrap="square" rtlCol="0">
            <a:spAutoFit/>
          </a:bodyPr>
          <a:lstStyle/>
          <a:p>
            <a:r>
              <a:rPr lang="ro-RO" dirty="0"/>
              <a:t>Lucian Blaga University Sibiu strives to </a:t>
            </a:r>
            <a:r>
              <a:rPr lang="en-GB" dirty="0"/>
              <a:t>continuously </a:t>
            </a:r>
            <a:r>
              <a:rPr lang="ro-RO" dirty="0"/>
              <a:t>increase its level of internationalization. </a:t>
            </a:r>
            <a:endParaRPr lang="en-GB" dirty="0"/>
          </a:p>
          <a:p>
            <a:endParaRPr lang="en-GB" dirty="0"/>
          </a:p>
          <a:p>
            <a:r>
              <a:rPr lang="ro-RO" dirty="0"/>
              <a:t>This includes activities of „Internationalization abroad” like</a:t>
            </a:r>
            <a:endParaRPr lang="en-GB" dirty="0"/>
          </a:p>
          <a:p>
            <a:pPr marL="285750" lvl="0" indent="-285750">
              <a:buFont typeface="Arial" pitchFamily="34" charset="0"/>
              <a:buChar char="•"/>
            </a:pPr>
            <a:r>
              <a:rPr lang="ro-RO" dirty="0">
                <a:solidFill>
                  <a:srgbClr val="0070C0"/>
                </a:solidFill>
              </a:rPr>
              <a:t>Increasing the number of mobilities of students, teachers and staff</a:t>
            </a:r>
            <a:endParaRPr lang="en-GB" dirty="0">
              <a:solidFill>
                <a:srgbClr val="0070C0"/>
              </a:solidFill>
            </a:endParaRPr>
          </a:p>
          <a:p>
            <a:pPr marL="285750" lvl="0" indent="-285750">
              <a:buFont typeface="Arial" pitchFamily="34" charset="0"/>
              <a:buChar char="•"/>
            </a:pPr>
            <a:r>
              <a:rPr lang="ro-RO" dirty="0">
                <a:solidFill>
                  <a:srgbClr val="0070C0"/>
                </a:solidFill>
              </a:rPr>
              <a:t>Increasing the number of cooperations with international universities</a:t>
            </a:r>
            <a:endParaRPr lang="en-GB" dirty="0">
              <a:solidFill>
                <a:srgbClr val="0070C0"/>
              </a:solidFill>
            </a:endParaRPr>
          </a:p>
          <a:p>
            <a:pPr marL="285750" lvl="0" indent="-285750">
              <a:buFont typeface="Arial" pitchFamily="34" charset="0"/>
              <a:buChar char="•"/>
            </a:pPr>
            <a:r>
              <a:rPr lang="ro-RO" dirty="0">
                <a:solidFill>
                  <a:srgbClr val="0070C0"/>
                </a:solidFill>
              </a:rPr>
              <a:t>Increasing the number of international research collaborations and projects</a:t>
            </a:r>
            <a:endParaRPr lang="en-GB" dirty="0">
              <a:solidFill>
                <a:srgbClr val="0070C0"/>
              </a:solidFill>
            </a:endParaRPr>
          </a:p>
          <a:p>
            <a:pPr marL="285750" lvl="0" indent="-285750">
              <a:buFont typeface="Arial" pitchFamily="34" charset="0"/>
              <a:buChar char="•"/>
            </a:pPr>
            <a:r>
              <a:rPr lang="ro-RO" dirty="0">
                <a:solidFill>
                  <a:srgbClr val="0070C0"/>
                </a:solidFill>
              </a:rPr>
              <a:t>Increasing the number of international visiting profesors and researchers.</a:t>
            </a:r>
            <a:endParaRPr lang="en-GB" dirty="0">
              <a:solidFill>
                <a:srgbClr val="0070C0"/>
              </a:solidFill>
            </a:endParaRPr>
          </a:p>
          <a:p>
            <a:endParaRPr lang="en-GB" dirty="0"/>
          </a:p>
          <a:p>
            <a:r>
              <a:rPr lang="ro-RO" dirty="0"/>
              <a:t>However it comprises also activities of „Internationalization at home” like</a:t>
            </a:r>
            <a:endParaRPr lang="en-GB" dirty="0"/>
          </a:p>
          <a:p>
            <a:pPr marL="285750" lvl="0" indent="-285750">
              <a:buFont typeface="Arial" pitchFamily="34" charset="0"/>
              <a:buChar char="•"/>
            </a:pPr>
            <a:r>
              <a:rPr lang="ro-RO" dirty="0">
                <a:solidFill>
                  <a:srgbClr val="0070C0"/>
                </a:solidFill>
              </a:rPr>
              <a:t>Cultural events and exchanges with international participants</a:t>
            </a:r>
            <a:endParaRPr lang="en-GB" dirty="0">
              <a:solidFill>
                <a:srgbClr val="0070C0"/>
              </a:solidFill>
            </a:endParaRPr>
          </a:p>
          <a:p>
            <a:pPr marL="285750" lvl="0" indent="-285750">
              <a:buFont typeface="Arial" pitchFamily="34" charset="0"/>
              <a:buChar char="•"/>
            </a:pPr>
            <a:r>
              <a:rPr lang="ro-RO" dirty="0">
                <a:solidFill>
                  <a:srgbClr val="0070C0"/>
                </a:solidFill>
              </a:rPr>
              <a:t>On-boarding events for international students and staff</a:t>
            </a:r>
            <a:endParaRPr lang="en-GB" dirty="0">
              <a:solidFill>
                <a:srgbClr val="0070C0"/>
              </a:solidFill>
            </a:endParaRPr>
          </a:p>
          <a:p>
            <a:pPr marL="285750" lvl="0" indent="-285750">
              <a:buFont typeface="Arial" pitchFamily="34" charset="0"/>
              <a:buChar char="•"/>
            </a:pPr>
            <a:r>
              <a:rPr lang="ro-RO" dirty="0">
                <a:solidFill>
                  <a:srgbClr val="0070C0"/>
                </a:solidFill>
              </a:rPr>
              <a:t>Events that foster international understanding and integration</a:t>
            </a:r>
            <a:endParaRPr lang="en-GB" dirty="0">
              <a:solidFill>
                <a:srgbClr val="0070C0"/>
              </a:solidFill>
            </a:endParaRPr>
          </a:p>
          <a:p>
            <a:pPr marL="285750" lvl="0" indent="-285750">
              <a:buFont typeface="Arial" pitchFamily="34" charset="0"/>
              <a:buChar char="•"/>
            </a:pPr>
            <a:r>
              <a:rPr lang="ro-RO" dirty="0">
                <a:solidFill>
                  <a:srgbClr val="0070C0"/>
                </a:solidFill>
              </a:rPr>
              <a:t>Continue the internationalization process around the Bologna Process</a:t>
            </a:r>
            <a:endParaRPr lang="en-GB" dirty="0">
              <a:solidFill>
                <a:srgbClr val="0070C0"/>
              </a:solidFill>
            </a:endParaRPr>
          </a:p>
          <a:p>
            <a:endParaRPr lang="en-GB" dirty="0"/>
          </a:p>
          <a:p>
            <a:pPr algn="ctr"/>
            <a:r>
              <a:rPr lang="ro-RO" dirty="0">
                <a:solidFill>
                  <a:srgbClr val="002060"/>
                </a:solidFill>
              </a:rPr>
              <a:t>To achieve these overall objectives LBUS has defined a number of </a:t>
            </a:r>
            <a:r>
              <a:rPr lang="ro-RO" b="1" dirty="0">
                <a:solidFill>
                  <a:srgbClr val="002060"/>
                </a:solidFill>
              </a:rPr>
              <a:t>long-term strategic goals</a:t>
            </a:r>
            <a:r>
              <a:rPr lang="ro-RO" dirty="0">
                <a:solidFill>
                  <a:srgbClr val="002060"/>
                </a:solidFill>
              </a:rPr>
              <a:t> and corresponding measures. </a:t>
            </a:r>
            <a:endParaRPr lang="en-GB" dirty="0">
              <a:solidFill>
                <a:srgbClr val="002060"/>
              </a:solidFill>
            </a:endParaRPr>
          </a:p>
          <a:p>
            <a:endParaRPr lang="en-GB" dirty="0"/>
          </a:p>
        </p:txBody>
      </p:sp>
    </p:spTree>
    <p:extLst>
      <p:ext uri="{BB962C8B-B14F-4D97-AF65-F5344CB8AC3E}">
        <p14:creationId xmlns:p14="http://schemas.microsoft.com/office/powerpoint/2010/main" val="2119974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tăText 4">
            <a:extLst>
              <a:ext uri="{FF2B5EF4-FFF2-40B4-BE49-F238E27FC236}">
                <a16:creationId xmlns:a16="http://schemas.microsoft.com/office/drawing/2014/main" id="{642359AE-7308-48F2-BA04-2B11AC7FFEE6}"/>
              </a:ext>
            </a:extLst>
          </p:cNvPr>
          <p:cNvSpPr txBox="1"/>
          <p:nvPr/>
        </p:nvSpPr>
        <p:spPr>
          <a:xfrm>
            <a:off x="1264595" y="2772383"/>
            <a:ext cx="7960427" cy="2308324"/>
          </a:xfrm>
          <a:prstGeom prst="rect">
            <a:avLst/>
          </a:prstGeom>
          <a:noFill/>
        </p:spPr>
        <p:txBody>
          <a:bodyPr wrap="square">
            <a:spAutoFit/>
          </a:bodyPr>
          <a:lstStyle/>
          <a:p>
            <a:pPr marL="285750" indent="-285750">
              <a:buFont typeface="Arial" panose="020B0604020202020204" pitchFamily="34" charset="0"/>
              <a:buChar char="•"/>
            </a:pPr>
            <a:r>
              <a:rPr lang="en-US" sz="1800" b="1" i="0" u="none" strike="noStrike" dirty="0">
                <a:solidFill>
                  <a:srgbClr val="002060"/>
                </a:solidFill>
                <a:effectLst/>
                <a:latin typeface="Arial" panose="020B0604020202020204" pitchFamily="34" charset="0"/>
              </a:rPr>
              <a:t>Strategic </a:t>
            </a:r>
          </a:p>
          <a:p>
            <a:endParaRPr lang="en-US" sz="1800" b="1" i="0" u="none" strike="noStrike" dirty="0">
              <a:solidFill>
                <a:srgbClr val="002060"/>
              </a:solidFill>
              <a:effectLst/>
              <a:latin typeface="Arial" panose="020B0604020202020204" pitchFamily="34" charset="0"/>
            </a:endParaRPr>
          </a:p>
          <a:p>
            <a:pPr marL="285750" indent="-285750">
              <a:buFont typeface="Arial" panose="020B0604020202020204" pitchFamily="34" charset="0"/>
              <a:buChar char="•"/>
            </a:pPr>
            <a:r>
              <a:rPr lang="en-US" sz="1800" b="1" i="0" u="none" strike="noStrike" dirty="0">
                <a:solidFill>
                  <a:srgbClr val="002060"/>
                </a:solidFill>
                <a:effectLst/>
                <a:latin typeface="Arial" panose="020B0604020202020204" pitchFamily="34" charset="0"/>
              </a:rPr>
              <a:t>Development and coordination</a:t>
            </a:r>
          </a:p>
          <a:p>
            <a:pPr marL="285750" indent="-285750">
              <a:buFont typeface="Arial" panose="020B0604020202020204" pitchFamily="34" charset="0"/>
              <a:buChar char="•"/>
            </a:pPr>
            <a:endParaRPr lang="en-US" sz="1800" b="1" i="0" u="none" strike="noStrike" dirty="0">
              <a:solidFill>
                <a:srgbClr val="002060"/>
              </a:solidFill>
              <a:effectLst/>
              <a:latin typeface="Arial" panose="020B0604020202020204" pitchFamily="34" charset="0"/>
            </a:endParaRPr>
          </a:p>
          <a:p>
            <a:pPr marL="285750" indent="-285750">
              <a:buFont typeface="Arial" panose="020B0604020202020204" pitchFamily="34" charset="0"/>
              <a:buChar char="•"/>
            </a:pPr>
            <a:r>
              <a:rPr lang="en-US" sz="1800" b="1" i="0" u="none" strike="noStrike" dirty="0">
                <a:solidFill>
                  <a:srgbClr val="002060"/>
                </a:solidFill>
                <a:effectLst/>
                <a:latin typeface="Arial" panose="020B0604020202020204" pitchFamily="34" charset="0"/>
              </a:rPr>
              <a:t>Leading activities and assistance in international cooperation</a:t>
            </a:r>
          </a:p>
          <a:p>
            <a:pPr marL="285750" indent="-285750">
              <a:buFont typeface="Arial" panose="020B0604020202020204" pitchFamily="34" charset="0"/>
              <a:buChar char="•"/>
            </a:pPr>
            <a:endParaRPr lang="en-US" sz="1800" b="1" i="0" u="none" strike="noStrike" dirty="0">
              <a:solidFill>
                <a:srgbClr val="002060"/>
              </a:solidFill>
              <a:effectLst/>
              <a:latin typeface="Arial" panose="020B0604020202020204" pitchFamily="34" charset="0"/>
            </a:endParaRPr>
          </a:p>
          <a:p>
            <a:pPr marL="285750" indent="-285750">
              <a:buFont typeface="Arial" panose="020B0604020202020204" pitchFamily="34" charset="0"/>
              <a:buChar char="•"/>
            </a:pPr>
            <a:r>
              <a:rPr lang="en-US" sz="1800" b="1" i="0" u="none" strike="noStrike" dirty="0">
                <a:solidFill>
                  <a:srgbClr val="002060"/>
                </a:solidFill>
                <a:effectLst/>
                <a:latin typeface="Arial" panose="020B0604020202020204" pitchFamily="34" charset="0"/>
              </a:rPr>
              <a:t>Liaison, information and promotion of public relations</a:t>
            </a:r>
            <a:br>
              <a:rPr lang="en-US" dirty="0">
                <a:solidFill>
                  <a:srgbClr val="002060"/>
                </a:solidFill>
              </a:rPr>
            </a:br>
            <a:endParaRPr lang="en-US" dirty="0">
              <a:solidFill>
                <a:srgbClr val="002060"/>
              </a:solidFill>
            </a:endParaRPr>
          </a:p>
        </p:txBody>
      </p:sp>
      <p:sp>
        <p:nvSpPr>
          <p:cNvPr id="7" name="CasetăText 6">
            <a:extLst>
              <a:ext uri="{FF2B5EF4-FFF2-40B4-BE49-F238E27FC236}">
                <a16:creationId xmlns:a16="http://schemas.microsoft.com/office/drawing/2014/main" id="{468A67E9-F2F8-4AF2-92A5-F15B922E6861}"/>
              </a:ext>
            </a:extLst>
          </p:cNvPr>
          <p:cNvSpPr txBox="1"/>
          <p:nvPr/>
        </p:nvSpPr>
        <p:spPr>
          <a:xfrm>
            <a:off x="541539" y="1374717"/>
            <a:ext cx="10821878" cy="1231106"/>
          </a:xfrm>
          <a:prstGeom prst="rect">
            <a:avLst/>
          </a:prstGeom>
          <a:noFill/>
        </p:spPr>
        <p:txBody>
          <a:bodyPr wrap="square">
            <a:spAutoFit/>
          </a:bodyPr>
          <a:lstStyle/>
          <a:p>
            <a:pPr algn="just">
              <a:spcBef>
                <a:spcPts val="1200"/>
              </a:spcBef>
              <a:spcAft>
                <a:spcPts val="1200"/>
              </a:spcAft>
            </a:pPr>
            <a:r>
              <a:rPr lang="en-US" sz="1800" b="1" i="0" u="none" strike="noStrike" dirty="0">
                <a:solidFill>
                  <a:srgbClr val="002060"/>
                </a:solidFill>
                <a:effectLst/>
                <a:latin typeface="Arial" panose="020B0604020202020204" pitchFamily="34" charset="0"/>
              </a:rPr>
              <a:t> 2.</a:t>
            </a:r>
            <a:r>
              <a:rPr lang="en-US" sz="800" b="1" i="0" u="none" strike="noStrike" dirty="0">
                <a:solidFill>
                  <a:srgbClr val="002060"/>
                </a:solidFill>
                <a:effectLst/>
                <a:latin typeface="Times New Roman" panose="02020603050405020304" pitchFamily="18" charset="0"/>
              </a:rPr>
              <a:t> </a:t>
            </a:r>
            <a:r>
              <a:rPr lang="en-US" sz="1800" b="1" i="0" u="none" strike="noStrike" dirty="0" err="1">
                <a:solidFill>
                  <a:srgbClr val="002060"/>
                </a:solidFill>
                <a:effectLst/>
                <a:latin typeface="Arial" panose="020B0604020202020204" pitchFamily="34" charset="0"/>
              </a:rPr>
              <a:t>Organise</a:t>
            </a:r>
            <a:r>
              <a:rPr lang="en-US" sz="1800" b="1" i="0" u="none" strike="noStrike" dirty="0">
                <a:solidFill>
                  <a:srgbClr val="002060"/>
                </a:solidFill>
                <a:effectLst/>
                <a:latin typeface="Arial" panose="020B0604020202020204" pitchFamily="34" charset="0"/>
              </a:rPr>
              <a:t> specific structures and teams to oversee the implementation of the Internationalization strategy</a:t>
            </a:r>
            <a:endParaRPr lang="en-US" b="0" dirty="0">
              <a:solidFill>
                <a:srgbClr val="002060"/>
              </a:solidFill>
              <a:effectLst/>
            </a:endParaRPr>
          </a:p>
          <a:p>
            <a:pPr algn="just" rtl="0">
              <a:spcBef>
                <a:spcPts val="1200"/>
              </a:spcBef>
              <a:spcAft>
                <a:spcPts val="1200"/>
              </a:spcAft>
            </a:pPr>
            <a:r>
              <a:rPr lang="en-US" sz="1800" b="0" u="none" strike="noStrike" dirty="0">
                <a:solidFill>
                  <a:srgbClr val="000000"/>
                </a:solidFill>
                <a:effectLst/>
                <a:latin typeface="Arial" panose="020B0604020202020204" pitchFamily="34" charset="0"/>
              </a:rPr>
              <a:t>Specific missions of International Relations Offices (IROs):</a:t>
            </a:r>
            <a:endParaRPr lang="en-US" b="0" dirty="0">
              <a:effectLst/>
            </a:endParaRPr>
          </a:p>
        </p:txBody>
      </p:sp>
    </p:spTree>
    <p:extLst>
      <p:ext uri="{BB962C8B-B14F-4D97-AF65-F5344CB8AC3E}">
        <p14:creationId xmlns:p14="http://schemas.microsoft.com/office/powerpoint/2010/main" val="2017998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a:extLst>
              <a:ext uri="{FF2B5EF4-FFF2-40B4-BE49-F238E27FC236}">
                <a16:creationId xmlns:a16="http://schemas.microsoft.com/office/drawing/2014/main" id="{BAD98A53-333E-4B13-A35E-2336B36EEFE0}"/>
              </a:ext>
            </a:extLst>
          </p:cNvPr>
          <p:cNvSpPr txBox="1"/>
          <p:nvPr/>
        </p:nvSpPr>
        <p:spPr>
          <a:xfrm>
            <a:off x="836579" y="1235413"/>
            <a:ext cx="10447506" cy="3330399"/>
          </a:xfrm>
          <a:prstGeom prst="rect">
            <a:avLst/>
          </a:prstGeom>
          <a:noFill/>
        </p:spPr>
        <p:txBody>
          <a:bodyPr wrap="square">
            <a:spAutoFit/>
          </a:bodyPr>
          <a:lstStyle/>
          <a:p>
            <a:pPr marL="457200" algn="just" rtl="0">
              <a:lnSpc>
                <a:spcPct val="200000"/>
              </a:lnSpc>
            </a:pPr>
            <a:r>
              <a:rPr lang="en-US" sz="1800" b="1" u="none" strike="noStrike" dirty="0">
                <a:solidFill>
                  <a:schemeClr val="accent1">
                    <a:lumMod val="50000"/>
                  </a:schemeClr>
                </a:solidFill>
                <a:effectLst/>
                <a:latin typeface="Arial" panose="020B0604020202020204" pitchFamily="34" charset="0"/>
                <a:cs typeface="Arial" panose="020B0604020202020204" pitchFamily="34" charset="0"/>
              </a:rPr>
              <a:t>Case of Lucian </a:t>
            </a:r>
            <a:r>
              <a:rPr lang="en-US" sz="1800" b="1" u="none" strike="noStrike" dirty="0" err="1">
                <a:solidFill>
                  <a:schemeClr val="accent1">
                    <a:lumMod val="50000"/>
                  </a:schemeClr>
                </a:solidFill>
                <a:effectLst/>
                <a:latin typeface="Arial" panose="020B0604020202020204" pitchFamily="34" charset="0"/>
                <a:cs typeface="Arial" panose="020B0604020202020204" pitchFamily="34" charset="0"/>
              </a:rPr>
              <a:t>Blaga</a:t>
            </a:r>
            <a:r>
              <a:rPr lang="en-US" sz="1800" b="1" u="none" strike="noStrike" dirty="0">
                <a:solidFill>
                  <a:schemeClr val="accent1">
                    <a:lumMod val="50000"/>
                  </a:schemeClr>
                </a:solidFill>
                <a:effectLst/>
                <a:latin typeface="Arial" panose="020B0604020202020204" pitchFamily="34" charset="0"/>
                <a:cs typeface="Arial" panose="020B0604020202020204" pitchFamily="34" charset="0"/>
              </a:rPr>
              <a:t> University of Sibiu, Romania</a:t>
            </a:r>
          </a:p>
          <a:p>
            <a:pPr marL="457200" algn="just" rtl="0">
              <a:lnSpc>
                <a:spcPct val="200000"/>
              </a:lnSpc>
            </a:pPr>
            <a:r>
              <a:rPr lang="en-US" sz="1800" b="0" i="0" u="none" strike="noStrike" dirty="0">
                <a:solidFill>
                  <a:srgbClr val="000000"/>
                </a:solidFill>
                <a:effectLst/>
                <a:latin typeface="Arial" panose="020B0604020202020204" pitchFamily="34" charset="0"/>
                <a:cs typeface="Arial" panose="020B0604020202020204" pitchFamily="34" charset="0"/>
              </a:rPr>
              <a:t>The administrative structure in charge of International Relations is officially entitled </a:t>
            </a:r>
            <a:r>
              <a:rPr lang="en-US" sz="1800" b="1" i="0" u="none" strike="noStrike" dirty="0">
                <a:solidFill>
                  <a:srgbClr val="000000"/>
                </a:solidFill>
                <a:effectLst/>
                <a:latin typeface="Arial" panose="020B0604020202020204" pitchFamily="34" charset="0"/>
                <a:cs typeface="Arial" panose="020B0604020202020204" pitchFamily="34" charset="0"/>
              </a:rPr>
              <a:t>‘Division of Internationalization: Programs, Partnerships and Promotion’ </a:t>
            </a:r>
            <a:r>
              <a:rPr lang="en-US" sz="1800" b="0" i="0" u="none" strike="noStrike" dirty="0">
                <a:solidFill>
                  <a:srgbClr val="000000"/>
                </a:solidFill>
                <a:effectLst/>
                <a:latin typeface="Arial" panose="020B0604020202020204" pitchFamily="34" charset="0"/>
                <a:cs typeface="Arial" panose="020B0604020202020204" pitchFamily="34" charset="0"/>
              </a:rPr>
              <a:t>and it is divided in 3 offices: </a:t>
            </a:r>
            <a:endParaRPr lang="en-US" b="0" dirty="0">
              <a:effectLst/>
              <a:latin typeface="Arial" panose="020B0604020202020204" pitchFamily="34" charset="0"/>
              <a:cs typeface="Arial" panose="020B0604020202020204" pitchFamily="34" charset="0"/>
            </a:endParaRPr>
          </a:p>
          <a:p>
            <a:pPr marL="457200" algn="just" rtl="0" fontAlgn="base">
              <a:lnSpc>
                <a:spcPct val="200000"/>
              </a:lnSpc>
              <a:buFont typeface="+mj-lt"/>
              <a:buAutoNum type="arabicPeriod"/>
            </a:pPr>
            <a:r>
              <a:rPr lang="en-US" sz="1800" b="0" i="0" u="none" strike="noStrike" dirty="0">
                <a:solidFill>
                  <a:schemeClr val="accent1">
                    <a:lumMod val="50000"/>
                  </a:schemeClr>
                </a:solidFill>
                <a:effectLst/>
                <a:latin typeface="Arial" panose="020B0604020202020204" pitchFamily="34" charset="0"/>
                <a:cs typeface="Arial" panose="020B0604020202020204" pitchFamily="34" charset="0"/>
              </a:rPr>
              <a:t>Erasmus+ Office </a:t>
            </a:r>
            <a:endParaRPr lang="en-US" dirty="0">
              <a:solidFill>
                <a:schemeClr val="accent1">
                  <a:lumMod val="50000"/>
                </a:schemeClr>
              </a:solidFill>
              <a:latin typeface="Arial" panose="020B0604020202020204" pitchFamily="34" charset="0"/>
              <a:cs typeface="Arial" panose="020B0604020202020204" pitchFamily="34" charset="0"/>
            </a:endParaRPr>
          </a:p>
          <a:p>
            <a:pPr marL="457200" algn="just" rtl="0" fontAlgn="base">
              <a:lnSpc>
                <a:spcPct val="200000"/>
              </a:lnSpc>
              <a:buFont typeface="+mj-lt"/>
              <a:buAutoNum type="arabicPeriod"/>
            </a:pPr>
            <a:r>
              <a:rPr lang="en-US" sz="1800" b="0" i="0" u="none" strike="noStrike" dirty="0">
                <a:solidFill>
                  <a:schemeClr val="accent1">
                    <a:lumMod val="50000"/>
                  </a:schemeClr>
                </a:solidFill>
                <a:effectLst/>
                <a:latin typeface="Arial" panose="020B0604020202020204" pitchFamily="34" charset="0"/>
                <a:cs typeface="Arial" panose="020B0604020202020204" pitchFamily="34" charset="0"/>
              </a:rPr>
              <a:t>International Promotion and Intercultural Exchanges Office</a:t>
            </a:r>
          </a:p>
          <a:p>
            <a:pPr marL="457200" algn="just" fontAlgn="base">
              <a:lnSpc>
                <a:spcPct val="200000"/>
              </a:lnSpc>
              <a:buFont typeface="+mj-lt"/>
              <a:buAutoNum type="arabicPeriod"/>
            </a:pPr>
            <a:r>
              <a:rPr lang="en-US" sz="1800" b="0" i="0" u="none" strike="noStrike" dirty="0">
                <a:solidFill>
                  <a:schemeClr val="accent1">
                    <a:lumMod val="50000"/>
                  </a:schemeClr>
                </a:solidFill>
                <a:effectLst/>
                <a:latin typeface="Arial" panose="020B0604020202020204" pitchFamily="34" charset="0"/>
                <a:cs typeface="Arial" panose="020B0604020202020204" pitchFamily="34" charset="0"/>
              </a:rPr>
              <a:t>International Partnership Office</a:t>
            </a:r>
            <a:endParaRPr lang="en-US" sz="1800" b="0" i="0" u="none" strike="noStrike" dirty="0">
              <a:solidFill>
                <a:schemeClr val="accent1">
                  <a:lumMod val="50000"/>
                </a:schemeClr>
              </a:solidFill>
              <a:effectLst/>
              <a:latin typeface="Arial" panose="020B0604020202020204" pitchFamily="34" charset="0"/>
            </a:endParaRPr>
          </a:p>
        </p:txBody>
      </p:sp>
    </p:spTree>
    <p:extLst>
      <p:ext uri="{BB962C8B-B14F-4D97-AF65-F5344CB8AC3E}">
        <p14:creationId xmlns:p14="http://schemas.microsoft.com/office/powerpoint/2010/main" val="3845452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7306" y="1944547"/>
            <a:ext cx="8657864" cy="3970318"/>
          </a:xfrm>
          <a:prstGeom prst="rect">
            <a:avLst/>
          </a:prstGeom>
          <a:noFill/>
        </p:spPr>
        <p:txBody>
          <a:bodyPr wrap="square" rtlCol="0">
            <a:spAutoFit/>
          </a:bodyPr>
          <a:lstStyle/>
          <a:p>
            <a:r>
              <a:rPr lang="en-US" dirty="0"/>
              <a:t>The practitioners working on the process of international relations</a:t>
            </a:r>
            <a:r>
              <a:rPr lang="ro-RO" dirty="0"/>
              <a:t>:</a:t>
            </a:r>
          </a:p>
          <a:p>
            <a:endParaRPr lang="ro-RO" dirty="0"/>
          </a:p>
          <a:p>
            <a:pPr marL="285750" indent="-285750">
              <a:buFontTx/>
              <a:buChar char="-"/>
            </a:pPr>
            <a:r>
              <a:rPr lang="en-US" i="1" dirty="0"/>
              <a:t>should be continuously trained so that they can successfully manage the international projects and to be able to plan, organize, coordinate and verify the activity of the department in the most efficient way. </a:t>
            </a:r>
            <a:endParaRPr lang="ro-RO" i="1" dirty="0"/>
          </a:p>
          <a:p>
            <a:pPr marL="285750" indent="-285750">
              <a:buFontTx/>
              <a:buChar char="-"/>
            </a:pPr>
            <a:endParaRPr lang="ro-RO" dirty="0"/>
          </a:p>
          <a:p>
            <a:pPr marL="285750" indent="-285750">
              <a:buFontTx/>
              <a:buChar char="-"/>
            </a:pPr>
            <a:r>
              <a:rPr lang="en-US" i="1" dirty="0"/>
              <a:t>In-house or external training programs on internationalization should be available to faculty of administrative staff, as well as English language training and participation to international conferences. </a:t>
            </a:r>
            <a:endParaRPr lang="ro-RO" i="1" dirty="0"/>
          </a:p>
          <a:p>
            <a:pPr marL="285750" indent="-285750">
              <a:buFontTx/>
              <a:buChar char="-"/>
            </a:pPr>
            <a:endParaRPr lang="ro-RO" i="1" dirty="0"/>
          </a:p>
          <a:p>
            <a:pPr marL="285750" indent="-285750">
              <a:buFontTx/>
              <a:buChar char="-"/>
            </a:pPr>
            <a:r>
              <a:rPr lang="ro-RO" i="1" dirty="0"/>
              <a:t>F</a:t>
            </a:r>
            <a:r>
              <a:rPr lang="en-US" i="1" dirty="0"/>
              <a:t>or the internationalization of curriculum, courses in teaching methodologies for international classroom should be facilitated.</a:t>
            </a:r>
            <a:endParaRPr lang="ro-RO" i="1" dirty="0"/>
          </a:p>
          <a:p>
            <a:pPr marL="285750" indent="-285750">
              <a:buFontTx/>
              <a:buChar char="-"/>
            </a:pPr>
            <a:endParaRPr lang="en-GB" dirty="0"/>
          </a:p>
          <a:p>
            <a:endParaRPr lang="en-GB" dirty="0"/>
          </a:p>
        </p:txBody>
      </p:sp>
      <p:sp>
        <p:nvSpPr>
          <p:cNvPr id="3" name="Rectangle 2"/>
          <p:cNvSpPr/>
          <p:nvPr/>
        </p:nvSpPr>
        <p:spPr>
          <a:xfrm>
            <a:off x="2422967" y="904677"/>
            <a:ext cx="7959524" cy="646331"/>
          </a:xfrm>
          <a:prstGeom prst="rect">
            <a:avLst/>
          </a:prstGeom>
        </p:spPr>
        <p:txBody>
          <a:bodyPr wrap="square">
            <a:spAutoFit/>
          </a:bodyPr>
          <a:lstStyle/>
          <a:p>
            <a:r>
              <a:rPr lang="ro-RO" b="1" dirty="0">
                <a:solidFill>
                  <a:srgbClr val="002060"/>
                </a:solidFill>
              </a:rPr>
              <a:t>I</a:t>
            </a:r>
            <a:r>
              <a:rPr lang="en-US" b="1" dirty="0">
                <a:solidFill>
                  <a:srgbClr val="002060"/>
                </a:solidFill>
              </a:rPr>
              <a:t>t is highly recommended that a more strategic approach to be taken to staff training in internationalization.</a:t>
            </a:r>
            <a:endParaRPr lang="en-GB" b="1" dirty="0">
              <a:solidFill>
                <a:srgbClr val="002060"/>
              </a:solidFill>
            </a:endParaRPr>
          </a:p>
        </p:txBody>
      </p:sp>
    </p:spTree>
    <p:extLst>
      <p:ext uri="{BB962C8B-B14F-4D97-AF65-F5344CB8AC3E}">
        <p14:creationId xmlns:p14="http://schemas.microsoft.com/office/powerpoint/2010/main" val="2208681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6300" y="547469"/>
            <a:ext cx="8178800" cy="646331"/>
          </a:xfrm>
          <a:prstGeom prst="rect">
            <a:avLst/>
          </a:prstGeom>
          <a:noFill/>
        </p:spPr>
        <p:txBody>
          <a:bodyPr wrap="square" rtlCol="0">
            <a:spAutoFit/>
          </a:bodyPr>
          <a:lstStyle/>
          <a:p>
            <a:r>
              <a:rPr lang="ro-RO" dirty="0"/>
              <a:t>Collect data from all relevant structures inside your university: faculties, research department, cultural institutes etc.</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4203288908"/>
              </p:ext>
            </p:extLst>
          </p:nvPr>
        </p:nvGraphicFramePr>
        <p:xfrm>
          <a:off x="749301" y="1329944"/>
          <a:ext cx="10706099" cy="4537456"/>
        </p:xfrm>
        <a:graphic>
          <a:graphicData uri="http://schemas.openxmlformats.org/drawingml/2006/table">
            <a:tbl>
              <a:tblPr>
                <a:tableStyleId>{5C22544A-7EE6-4342-B048-85BDC9FD1C3A}</a:tableStyleId>
              </a:tblPr>
              <a:tblGrid>
                <a:gridCol w="4300457">
                  <a:extLst>
                    <a:ext uri="{9D8B030D-6E8A-4147-A177-3AD203B41FA5}">
                      <a16:colId xmlns:a16="http://schemas.microsoft.com/office/drawing/2014/main" val="20000"/>
                    </a:ext>
                  </a:extLst>
                </a:gridCol>
                <a:gridCol w="2099499">
                  <a:extLst>
                    <a:ext uri="{9D8B030D-6E8A-4147-A177-3AD203B41FA5}">
                      <a16:colId xmlns:a16="http://schemas.microsoft.com/office/drawing/2014/main" val="20001"/>
                    </a:ext>
                  </a:extLst>
                </a:gridCol>
                <a:gridCol w="4306143">
                  <a:extLst>
                    <a:ext uri="{9D8B030D-6E8A-4147-A177-3AD203B41FA5}">
                      <a16:colId xmlns:a16="http://schemas.microsoft.com/office/drawing/2014/main" val="20002"/>
                    </a:ext>
                  </a:extLst>
                </a:gridCol>
              </a:tblGrid>
              <a:tr h="4432300">
                <a:tc>
                  <a:txBody>
                    <a:bodyPr/>
                    <a:lstStyle/>
                    <a:p>
                      <a:pPr marL="88900" marR="88900" algn="ctr">
                        <a:lnSpc>
                          <a:spcPct val="115000"/>
                        </a:lnSpc>
                        <a:spcBef>
                          <a:spcPts val="600"/>
                        </a:spcBef>
                        <a:spcAft>
                          <a:spcPts val="600"/>
                        </a:spcAft>
                      </a:pPr>
                      <a:r>
                        <a:rPr lang="en-GB" sz="1200" dirty="0">
                          <a:effectLst/>
                        </a:rPr>
                        <a:t> </a:t>
                      </a:r>
                      <a:endParaRPr lang="ro-RO" sz="1200" dirty="0">
                        <a:effectLst/>
                      </a:endParaRPr>
                    </a:p>
                    <a:p>
                      <a:pPr marL="88900" marR="88900" algn="ctr">
                        <a:lnSpc>
                          <a:spcPct val="115000"/>
                        </a:lnSpc>
                        <a:spcBef>
                          <a:spcPts val="600"/>
                        </a:spcBef>
                        <a:spcAft>
                          <a:spcPts val="600"/>
                        </a:spcAft>
                      </a:pPr>
                      <a:endParaRPr lang="ro-RO" sz="1200" dirty="0">
                        <a:effectLst/>
                        <a:latin typeface="Arial"/>
                        <a:ea typeface="Arial"/>
                      </a:endParaRPr>
                    </a:p>
                    <a:p>
                      <a:pPr marL="88900" marR="88900" algn="ctr">
                        <a:lnSpc>
                          <a:spcPct val="115000"/>
                        </a:lnSpc>
                        <a:spcBef>
                          <a:spcPts val="600"/>
                        </a:spcBef>
                        <a:spcAft>
                          <a:spcPts val="600"/>
                        </a:spcAft>
                      </a:pPr>
                      <a:r>
                        <a:rPr lang="ro-RO" sz="1100" dirty="0">
                          <a:effectLst/>
                          <a:latin typeface="Arial"/>
                          <a:ea typeface="Arial"/>
                        </a:rPr>
                        <a:t>Study </a:t>
                      </a:r>
                      <a:r>
                        <a:rPr lang="en-US" sz="1100" dirty="0">
                          <a:effectLst/>
                          <a:latin typeface="Arial"/>
                          <a:ea typeface="Arial"/>
                        </a:rPr>
                        <a:t>Study Programs / Modules in</a:t>
                      </a:r>
                      <a:r>
                        <a:rPr lang="ro-RO" sz="1100" baseline="0" dirty="0">
                          <a:effectLst/>
                          <a:latin typeface="Arial"/>
                          <a:ea typeface="Arial"/>
                        </a:rPr>
                        <a:t> </a:t>
                      </a:r>
                      <a:r>
                        <a:rPr lang="en-US" sz="1100" dirty="0">
                          <a:effectLst/>
                          <a:latin typeface="Arial"/>
                          <a:ea typeface="Arial"/>
                        </a:rPr>
                        <a:t>Foreign Language(s)</a:t>
                      </a:r>
                      <a:endParaRPr lang="ro-RO" sz="1100" dirty="0">
                        <a:effectLst/>
                        <a:latin typeface="Arial"/>
                        <a:ea typeface="Arial"/>
                      </a:endParaRPr>
                    </a:p>
                    <a:p>
                      <a:pPr marL="88900" marR="88900" algn="ctr">
                        <a:lnSpc>
                          <a:spcPct val="115000"/>
                        </a:lnSpc>
                        <a:spcBef>
                          <a:spcPts val="600"/>
                        </a:spcBef>
                        <a:spcAft>
                          <a:spcPts val="600"/>
                        </a:spcAft>
                      </a:pPr>
                      <a:r>
                        <a:rPr lang="en-US" sz="1100" dirty="0">
                          <a:effectLst/>
                          <a:latin typeface="Arial"/>
                          <a:ea typeface="Arial"/>
                        </a:rPr>
                        <a:t>International Cooperation Projects</a:t>
                      </a:r>
                    </a:p>
                    <a:p>
                      <a:pPr marL="88900" marR="88900" algn="ctr">
                        <a:lnSpc>
                          <a:spcPct val="115000"/>
                        </a:lnSpc>
                        <a:spcBef>
                          <a:spcPts val="600"/>
                        </a:spcBef>
                        <a:spcAft>
                          <a:spcPts val="600"/>
                        </a:spcAft>
                      </a:pPr>
                      <a:r>
                        <a:rPr lang="en-US" sz="1100" dirty="0">
                          <a:effectLst/>
                          <a:latin typeface="Arial"/>
                          <a:ea typeface="Arial"/>
                        </a:rPr>
                        <a:t>International Research</a:t>
                      </a:r>
                    </a:p>
                    <a:p>
                      <a:pPr marL="88900" marR="88900" algn="ctr">
                        <a:lnSpc>
                          <a:spcPct val="115000"/>
                        </a:lnSpc>
                        <a:spcBef>
                          <a:spcPts val="600"/>
                        </a:spcBef>
                        <a:spcAft>
                          <a:spcPts val="600"/>
                        </a:spcAft>
                      </a:pPr>
                      <a:r>
                        <a:rPr lang="en-US" sz="1100" dirty="0">
                          <a:effectLst/>
                          <a:latin typeface="Arial"/>
                          <a:ea typeface="Arial"/>
                        </a:rPr>
                        <a:t>Cooperation Agreements with other Relevant Stakeholders</a:t>
                      </a:r>
                    </a:p>
                    <a:p>
                      <a:pPr marL="88900" marR="88900" algn="ctr">
                        <a:lnSpc>
                          <a:spcPct val="115000"/>
                        </a:lnSpc>
                        <a:spcBef>
                          <a:spcPts val="600"/>
                        </a:spcBef>
                        <a:spcAft>
                          <a:spcPts val="600"/>
                        </a:spcAft>
                      </a:pPr>
                      <a:r>
                        <a:rPr lang="en-US" sz="1100" dirty="0">
                          <a:effectLst/>
                          <a:latin typeface="Arial"/>
                          <a:ea typeface="Arial"/>
                        </a:rPr>
                        <a:t>Erasmus+ Mobility</a:t>
                      </a:r>
                    </a:p>
                    <a:p>
                      <a:pPr marL="88900" marR="88900" algn="ctr">
                        <a:lnSpc>
                          <a:spcPct val="115000"/>
                        </a:lnSpc>
                        <a:spcBef>
                          <a:spcPts val="600"/>
                        </a:spcBef>
                        <a:spcAft>
                          <a:spcPts val="600"/>
                        </a:spcAft>
                      </a:pPr>
                      <a:r>
                        <a:rPr lang="en-US" sz="1100" dirty="0">
                          <a:effectLst/>
                          <a:latin typeface="Arial"/>
                          <a:ea typeface="Arial"/>
                        </a:rPr>
                        <a:t>Students Associations in your Faculty + contact person + website</a:t>
                      </a:r>
                    </a:p>
                    <a:p>
                      <a:pPr marL="88900" marR="88900" algn="ctr">
                        <a:lnSpc>
                          <a:spcPct val="115000"/>
                        </a:lnSpc>
                        <a:spcBef>
                          <a:spcPts val="600"/>
                        </a:spcBef>
                        <a:spcAft>
                          <a:spcPts val="600"/>
                        </a:spcAft>
                      </a:pPr>
                      <a:r>
                        <a:rPr lang="en-US" sz="1100" dirty="0">
                          <a:effectLst/>
                          <a:latin typeface="Arial"/>
                          <a:ea typeface="Arial"/>
                        </a:rPr>
                        <a:t>Alumni Associations</a:t>
                      </a:r>
                    </a:p>
                    <a:p>
                      <a:pPr marL="88900" marR="88900" algn="ctr">
                        <a:lnSpc>
                          <a:spcPct val="115000"/>
                        </a:lnSpc>
                        <a:spcBef>
                          <a:spcPts val="600"/>
                        </a:spcBef>
                        <a:spcAft>
                          <a:spcPts val="600"/>
                        </a:spcAft>
                      </a:pPr>
                      <a:r>
                        <a:rPr lang="en-US" sz="1100" dirty="0">
                          <a:effectLst/>
                          <a:latin typeface="Arial"/>
                          <a:ea typeface="Arial"/>
                        </a:rPr>
                        <a:t>Affiliation to International Networks/ Consortium/ Subdivisions-Institutes hosted by your Faculty, relevant ranking </a:t>
                      </a:r>
                      <a:r>
                        <a:rPr lang="en-US" sz="1100" dirty="0" err="1">
                          <a:effectLst/>
                          <a:latin typeface="Arial"/>
                          <a:ea typeface="Arial"/>
                        </a:rPr>
                        <a:t>etc</a:t>
                      </a:r>
                      <a:r>
                        <a:rPr lang="en-US" sz="1100" dirty="0">
                          <a:effectLst/>
                          <a:latin typeface="Arial"/>
                          <a:ea typeface="Arial"/>
                        </a:rPr>
                        <a:t>)</a:t>
                      </a:r>
                    </a:p>
                    <a:p>
                      <a:pPr marL="88900" marR="88900" algn="ctr">
                        <a:lnSpc>
                          <a:spcPct val="115000"/>
                        </a:lnSpc>
                        <a:spcBef>
                          <a:spcPts val="600"/>
                        </a:spcBef>
                        <a:spcAft>
                          <a:spcPts val="600"/>
                        </a:spcAft>
                      </a:pPr>
                      <a:endParaRPr lang="en-US" sz="1100" dirty="0">
                        <a:effectLst/>
                        <a:latin typeface="Arial"/>
                        <a:ea typeface="Arial"/>
                      </a:endParaRPr>
                    </a:p>
                    <a:p>
                      <a:pPr marL="88900" marR="88900" algn="ctr">
                        <a:lnSpc>
                          <a:spcPct val="115000"/>
                        </a:lnSpc>
                        <a:spcBef>
                          <a:spcPts val="600"/>
                        </a:spcBef>
                        <a:spcAft>
                          <a:spcPts val="600"/>
                        </a:spcAft>
                      </a:pPr>
                      <a:endParaRPr lang="en-GB" sz="1100" dirty="0">
                        <a:effectLst/>
                        <a:latin typeface="Arial"/>
                        <a:ea typeface="Arial"/>
                      </a:endParaRPr>
                    </a:p>
                  </a:txBody>
                  <a:tcPr marL="63500" marR="63500" marT="63500" marB="63500"/>
                </a:tc>
                <a:tc>
                  <a:txBody>
                    <a:bodyPr/>
                    <a:lstStyle/>
                    <a:p>
                      <a:pPr marL="88900" marR="88900" algn="ctr">
                        <a:lnSpc>
                          <a:spcPct val="115000"/>
                        </a:lnSpc>
                        <a:spcBef>
                          <a:spcPts val="600"/>
                        </a:spcBef>
                        <a:spcAft>
                          <a:spcPts val="600"/>
                        </a:spcAft>
                      </a:pPr>
                      <a:endParaRPr lang="ro-RO" sz="1200" b="1" dirty="0">
                        <a:solidFill>
                          <a:srgbClr val="002060"/>
                        </a:solidFill>
                        <a:effectLst/>
                      </a:endParaRPr>
                    </a:p>
                    <a:p>
                      <a:pPr marL="88900" marR="88900" algn="ctr">
                        <a:lnSpc>
                          <a:spcPct val="115000"/>
                        </a:lnSpc>
                        <a:spcBef>
                          <a:spcPts val="600"/>
                        </a:spcBef>
                        <a:spcAft>
                          <a:spcPts val="600"/>
                        </a:spcAft>
                      </a:pPr>
                      <a:endParaRPr lang="ro-RO" sz="1200" b="1" dirty="0">
                        <a:solidFill>
                          <a:srgbClr val="002060"/>
                        </a:solidFill>
                        <a:effectLst/>
                      </a:endParaRPr>
                    </a:p>
                    <a:p>
                      <a:pPr marL="88900" marR="88900" algn="ctr">
                        <a:lnSpc>
                          <a:spcPct val="115000"/>
                        </a:lnSpc>
                        <a:spcBef>
                          <a:spcPts val="600"/>
                        </a:spcBef>
                        <a:spcAft>
                          <a:spcPts val="600"/>
                        </a:spcAft>
                      </a:pPr>
                      <a:endParaRPr lang="ro-RO" sz="1200" b="1" dirty="0">
                        <a:solidFill>
                          <a:srgbClr val="002060"/>
                        </a:solidFill>
                        <a:effectLst/>
                      </a:endParaRPr>
                    </a:p>
                    <a:p>
                      <a:pPr marL="88900" marR="88900" algn="ctr">
                        <a:lnSpc>
                          <a:spcPct val="115000"/>
                        </a:lnSpc>
                        <a:spcBef>
                          <a:spcPts val="600"/>
                        </a:spcBef>
                        <a:spcAft>
                          <a:spcPts val="600"/>
                        </a:spcAft>
                      </a:pPr>
                      <a:endParaRPr lang="ro-RO" sz="1200" b="1" dirty="0">
                        <a:solidFill>
                          <a:srgbClr val="002060"/>
                        </a:solidFill>
                        <a:effectLst/>
                      </a:endParaRPr>
                    </a:p>
                    <a:p>
                      <a:pPr marL="88900" marR="88900" algn="ctr">
                        <a:lnSpc>
                          <a:spcPct val="115000"/>
                        </a:lnSpc>
                        <a:spcBef>
                          <a:spcPts val="600"/>
                        </a:spcBef>
                        <a:spcAft>
                          <a:spcPts val="600"/>
                        </a:spcAft>
                      </a:pPr>
                      <a:endParaRPr lang="ro-RO" sz="1200" b="1" dirty="0">
                        <a:solidFill>
                          <a:srgbClr val="002060"/>
                        </a:solidFill>
                        <a:effectLst/>
                      </a:endParaRPr>
                    </a:p>
                    <a:p>
                      <a:pPr marL="88900" marR="88900" algn="ctr">
                        <a:lnSpc>
                          <a:spcPct val="115000"/>
                        </a:lnSpc>
                        <a:spcBef>
                          <a:spcPts val="600"/>
                        </a:spcBef>
                        <a:spcAft>
                          <a:spcPts val="600"/>
                        </a:spcAft>
                      </a:pPr>
                      <a:r>
                        <a:rPr lang="en-US" sz="1200" b="1" dirty="0">
                          <a:solidFill>
                            <a:srgbClr val="002060"/>
                          </a:solidFill>
                          <a:effectLst/>
                        </a:rPr>
                        <a:t>Current International Activity</a:t>
                      </a:r>
                      <a:endParaRPr lang="en-GB" sz="1100" b="1" dirty="0">
                        <a:solidFill>
                          <a:srgbClr val="002060"/>
                        </a:solidFill>
                        <a:effectLst/>
                      </a:endParaRPr>
                    </a:p>
                    <a:p>
                      <a:pPr marL="88900" marR="88900" algn="ctr">
                        <a:lnSpc>
                          <a:spcPct val="115000"/>
                        </a:lnSpc>
                        <a:spcBef>
                          <a:spcPts val="600"/>
                        </a:spcBef>
                        <a:spcAft>
                          <a:spcPts val="600"/>
                        </a:spcAft>
                      </a:pPr>
                      <a:r>
                        <a:rPr lang="en-US" sz="1200" b="1" dirty="0">
                          <a:solidFill>
                            <a:srgbClr val="002060"/>
                          </a:solidFill>
                          <a:effectLst/>
                        </a:rPr>
                        <a:t> </a:t>
                      </a:r>
                      <a:endParaRPr lang="en-GB" sz="1100" b="1" dirty="0">
                        <a:solidFill>
                          <a:srgbClr val="002060"/>
                        </a:solidFill>
                        <a:effectLst/>
                        <a:latin typeface="Arial"/>
                        <a:ea typeface="Arial"/>
                      </a:endParaRPr>
                    </a:p>
                  </a:txBody>
                  <a:tcPr marL="63500" marR="63500" marT="63500" marB="63500"/>
                </a:tc>
                <a:tc>
                  <a:txBody>
                    <a:bodyPr/>
                    <a:lstStyle/>
                    <a:p>
                      <a:pPr marL="88900" marR="88900" algn="ctr">
                        <a:lnSpc>
                          <a:spcPct val="115000"/>
                        </a:lnSpc>
                        <a:spcBef>
                          <a:spcPts val="600"/>
                        </a:spcBef>
                        <a:spcAft>
                          <a:spcPts val="600"/>
                        </a:spcAft>
                      </a:pPr>
                      <a:endParaRPr lang="ro-RO" sz="1200" b="1" dirty="0">
                        <a:solidFill>
                          <a:srgbClr val="002060"/>
                        </a:solidFill>
                        <a:effectLst/>
                      </a:endParaRPr>
                    </a:p>
                    <a:p>
                      <a:pPr marL="88900" marR="88900" algn="ctr">
                        <a:lnSpc>
                          <a:spcPct val="115000"/>
                        </a:lnSpc>
                        <a:spcBef>
                          <a:spcPts val="600"/>
                        </a:spcBef>
                        <a:spcAft>
                          <a:spcPts val="600"/>
                        </a:spcAft>
                      </a:pPr>
                      <a:endParaRPr lang="ro-RO" sz="1200" b="1" dirty="0">
                        <a:solidFill>
                          <a:srgbClr val="002060"/>
                        </a:solidFill>
                        <a:effectLst/>
                      </a:endParaRPr>
                    </a:p>
                    <a:p>
                      <a:pPr marL="88900" marR="88900" algn="ctr">
                        <a:lnSpc>
                          <a:spcPct val="115000"/>
                        </a:lnSpc>
                        <a:spcBef>
                          <a:spcPts val="600"/>
                        </a:spcBef>
                        <a:spcAft>
                          <a:spcPts val="600"/>
                        </a:spcAft>
                      </a:pPr>
                      <a:r>
                        <a:rPr lang="en-US" sz="1200" b="1" dirty="0">
                          <a:solidFill>
                            <a:srgbClr val="002060"/>
                          </a:solidFill>
                          <a:effectLst/>
                        </a:rPr>
                        <a:t>Targets for 2021-2027</a:t>
                      </a:r>
                      <a:endParaRPr lang="ro-RO" sz="1200" b="1" dirty="0">
                        <a:solidFill>
                          <a:srgbClr val="002060"/>
                        </a:solidFill>
                        <a:effectLst/>
                      </a:endParaRPr>
                    </a:p>
                    <a:p>
                      <a:pPr marL="88900" marR="88900" algn="ctr">
                        <a:lnSpc>
                          <a:spcPct val="115000"/>
                        </a:lnSpc>
                        <a:spcBef>
                          <a:spcPts val="600"/>
                        </a:spcBef>
                        <a:spcAft>
                          <a:spcPts val="600"/>
                        </a:spcAft>
                      </a:pPr>
                      <a:endParaRPr lang="ro-RO" sz="1200" b="1" dirty="0">
                        <a:solidFill>
                          <a:srgbClr val="002060"/>
                        </a:solidFill>
                        <a:effectLst/>
                        <a:latin typeface="Arial"/>
                        <a:ea typeface="Arial"/>
                      </a:endParaRPr>
                    </a:p>
                    <a:p>
                      <a:pPr marL="88900" marR="88900" algn="ctr">
                        <a:lnSpc>
                          <a:spcPct val="115000"/>
                        </a:lnSpc>
                        <a:spcBef>
                          <a:spcPts val="600"/>
                        </a:spcBef>
                        <a:spcAft>
                          <a:spcPts val="600"/>
                        </a:spcAft>
                      </a:pPr>
                      <a:r>
                        <a:rPr lang="en-US" sz="1100" b="1" dirty="0">
                          <a:solidFill>
                            <a:srgbClr val="002060"/>
                          </a:solidFill>
                          <a:effectLst/>
                          <a:latin typeface="Arial"/>
                          <a:ea typeface="Arial"/>
                        </a:rPr>
                        <a:t>Objectives in the direction of Internationalization</a:t>
                      </a:r>
                    </a:p>
                    <a:p>
                      <a:pPr marL="88900" marR="88900" algn="ctr">
                        <a:lnSpc>
                          <a:spcPct val="115000"/>
                        </a:lnSpc>
                        <a:spcBef>
                          <a:spcPts val="600"/>
                        </a:spcBef>
                        <a:spcAft>
                          <a:spcPts val="600"/>
                        </a:spcAft>
                      </a:pPr>
                      <a:r>
                        <a:rPr lang="en-US" sz="1100" b="1" dirty="0">
                          <a:solidFill>
                            <a:srgbClr val="002060"/>
                          </a:solidFill>
                          <a:effectLst/>
                          <a:latin typeface="Arial"/>
                          <a:ea typeface="Arial"/>
                        </a:rPr>
                        <a:t>(2021-2027)</a:t>
                      </a:r>
                    </a:p>
                    <a:p>
                      <a:pPr marL="88900" marR="88900" algn="ctr">
                        <a:lnSpc>
                          <a:spcPct val="115000"/>
                        </a:lnSpc>
                        <a:spcBef>
                          <a:spcPts val="600"/>
                        </a:spcBef>
                        <a:spcAft>
                          <a:spcPts val="600"/>
                        </a:spcAft>
                      </a:pPr>
                      <a:r>
                        <a:rPr lang="en-US" sz="1100" b="1" dirty="0">
                          <a:solidFill>
                            <a:srgbClr val="002060"/>
                          </a:solidFill>
                          <a:effectLst/>
                          <a:latin typeface="Arial"/>
                          <a:ea typeface="Arial"/>
                        </a:rPr>
                        <a:t>(</a:t>
                      </a:r>
                      <a:r>
                        <a:rPr lang="ro-RO" sz="1100" b="1" dirty="0">
                          <a:solidFill>
                            <a:srgbClr val="002060"/>
                          </a:solidFill>
                          <a:effectLst/>
                          <a:latin typeface="Arial"/>
                          <a:ea typeface="Arial"/>
                        </a:rPr>
                        <a:t>It</a:t>
                      </a:r>
                      <a:r>
                        <a:rPr lang="ro-RO" sz="1100" b="1" baseline="0" dirty="0">
                          <a:solidFill>
                            <a:srgbClr val="002060"/>
                          </a:solidFill>
                          <a:effectLst/>
                          <a:latin typeface="Arial"/>
                          <a:ea typeface="Arial"/>
                        </a:rPr>
                        <a:t> is expected to </a:t>
                      </a:r>
                      <a:r>
                        <a:rPr lang="ro-RO" sz="1100" b="1" dirty="0">
                          <a:solidFill>
                            <a:srgbClr val="002060"/>
                          </a:solidFill>
                          <a:effectLst/>
                          <a:latin typeface="Arial"/>
                          <a:ea typeface="Arial"/>
                        </a:rPr>
                        <a:t> </a:t>
                      </a:r>
                      <a:r>
                        <a:rPr lang="en-US" sz="1100" b="1" dirty="0">
                          <a:solidFill>
                            <a:srgbClr val="002060"/>
                          </a:solidFill>
                          <a:effectLst/>
                          <a:latin typeface="Arial"/>
                          <a:ea typeface="Arial"/>
                        </a:rPr>
                        <a:t>refer to aspects related to internationalization of education, mobility, institutional modernization through internationalization, digitization, international research, labor-market and educational trends in your field)</a:t>
                      </a:r>
                      <a:endParaRPr lang="ro-RO" sz="1100" b="1" dirty="0">
                        <a:solidFill>
                          <a:srgbClr val="002060"/>
                        </a:solidFill>
                        <a:effectLst/>
                        <a:latin typeface="Arial"/>
                        <a:ea typeface="Arial"/>
                      </a:endParaRPr>
                    </a:p>
                    <a:p>
                      <a:pPr marL="88900" marR="88900" algn="ctr">
                        <a:lnSpc>
                          <a:spcPct val="115000"/>
                        </a:lnSpc>
                        <a:spcBef>
                          <a:spcPts val="600"/>
                        </a:spcBef>
                        <a:spcAft>
                          <a:spcPts val="600"/>
                        </a:spcAft>
                      </a:pPr>
                      <a:endParaRPr lang="en-US" sz="1100" b="1" dirty="0">
                        <a:solidFill>
                          <a:srgbClr val="002060"/>
                        </a:solidFill>
                        <a:effectLst/>
                        <a:latin typeface="Arial"/>
                        <a:ea typeface="Arial"/>
                      </a:endParaRPr>
                    </a:p>
                    <a:p>
                      <a:pPr marL="88900" marR="88900" algn="ctr">
                        <a:lnSpc>
                          <a:spcPct val="115000"/>
                        </a:lnSpc>
                        <a:spcBef>
                          <a:spcPts val="600"/>
                        </a:spcBef>
                        <a:spcAft>
                          <a:spcPts val="600"/>
                        </a:spcAft>
                      </a:pPr>
                      <a:r>
                        <a:rPr lang="en-US" sz="1100" b="1" dirty="0">
                          <a:solidFill>
                            <a:srgbClr val="002060"/>
                          </a:solidFill>
                          <a:effectLst/>
                          <a:latin typeface="Arial"/>
                          <a:ea typeface="Arial"/>
                        </a:rPr>
                        <a:t>Proposals/Recommendations for improvement of Internationalization in </a:t>
                      </a:r>
                      <a:r>
                        <a:rPr lang="ro-RO" sz="1100" b="1" dirty="0">
                          <a:solidFill>
                            <a:srgbClr val="002060"/>
                          </a:solidFill>
                          <a:effectLst/>
                          <a:latin typeface="Arial"/>
                          <a:ea typeface="Arial"/>
                        </a:rPr>
                        <a:t>the </a:t>
                      </a:r>
                      <a:r>
                        <a:rPr lang="en-US" sz="1100" b="1" dirty="0">
                          <a:solidFill>
                            <a:srgbClr val="002060"/>
                          </a:solidFill>
                          <a:effectLst/>
                          <a:latin typeface="Arial"/>
                          <a:ea typeface="Arial"/>
                        </a:rPr>
                        <a:t>Structure</a:t>
                      </a:r>
                      <a:r>
                        <a:rPr lang="ro-RO" sz="1100" b="1" dirty="0">
                          <a:solidFill>
                            <a:srgbClr val="002060"/>
                          </a:solidFill>
                          <a:effectLst/>
                          <a:latin typeface="Arial"/>
                          <a:ea typeface="Arial"/>
                        </a:rPr>
                        <a:t> providing</a:t>
                      </a:r>
                      <a:r>
                        <a:rPr lang="ro-RO" sz="1100" b="1" baseline="0" dirty="0">
                          <a:solidFill>
                            <a:srgbClr val="002060"/>
                          </a:solidFill>
                          <a:effectLst/>
                          <a:latin typeface="Arial"/>
                          <a:ea typeface="Arial"/>
                        </a:rPr>
                        <a:t> the info</a:t>
                      </a:r>
                      <a:endParaRPr lang="en-GB" sz="1100" b="1" dirty="0">
                        <a:solidFill>
                          <a:srgbClr val="002060"/>
                        </a:solidFill>
                        <a:effectLst/>
                        <a:latin typeface="Arial"/>
                        <a:ea typeface="Arial"/>
                      </a:endParaRPr>
                    </a:p>
                  </a:txBody>
                  <a:tcPr marL="63500" marR="63500" marT="63500" marB="6350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49309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71CD49-F56E-9441-AFA8-54D35A533AB4}"/>
              </a:ext>
            </a:extLst>
          </p:cNvPr>
          <p:cNvSpPr>
            <a:spLocks noGrp="1"/>
          </p:cNvSpPr>
          <p:nvPr>
            <p:ph type="ctrTitle" idx="4294967295"/>
          </p:nvPr>
        </p:nvSpPr>
        <p:spPr>
          <a:xfrm>
            <a:off x="1524000" y="1122363"/>
            <a:ext cx="8733905" cy="477837"/>
          </a:xfrm>
          <a:prstGeom prst="rect">
            <a:avLst/>
          </a:prstGeom>
        </p:spPr>
        <p:txBody>
          <a:bodyPr/>
          <a:lstStyle/>
          <a:p>
            <a:r>
              <a:rPr lang="es-ES" sz="1800" b="1" dirty="0">
                <a:solidFill>
                  <a:schemeClr val="accent1">
                    <a:lumMod val="50000"/>
                  </a:schemeClr>
                </a:solidFill>
                <a:latin typeface="Arial" panose="020B0604020202020204" pitchFamily="34" charset="0"/>
                <a:cs typeface="Arial" panose="020B0604020202020204" pitchFamily="34" charset="0"/>
              </a:rPr>
              <a:t>4. </a:t>
            </a:r>
            <a:r>
              <a:rPr lang="es-ES" sz="1800" b="1" dirty="0" err="1">
                <a:solidFill>
                  <a:schemeClr val="accent1">
                    <a:lumMod val="50000"/>
                  </a:schemeClr>
                </a:solidFill>
                <a:latin typeface="Arial" panose="020B0604020202020204" pitchFamily="34" charset="0"/>
                <a:cs typeface="Arial" panose="020B0604020202020204" pitchFamily="34" charset="0"/>
              </a:rPr>
              <a:t>Elaborate</a:t>
            </a:r>
            <a:r>
              <a:rPr lang="es-ES" sz="1800" b="1" dirty="0">
                <a:solidFill>
                  <a:schemeClr val="accent1">
                    <a:lumMod val="50000"/>
                  </a:schemeClr>
                </a:solidFill>
                <a:latin typeface="Arial" panose="020B0604020202020204" pitchFamily="34" charset="0"/>
                <a:cs typeface="Arial" panose="020B0604020202020204" pitchFamily="34" charset="0"/>
              </a:rPr>
              <a:t> </a:t>
            </a:r>
            <a:r>
              <a:rPr lang="es-ES" sz="1800" b="1" dirty="0" err="1">
                <a:solidFill>
                  <a:schemeClr val="accent1">
                    <a:lumMod val="50000"/>
                  </a:schemeClr>
                </a:solidFill>
                <a:latin typeface="Arial" panose="020B0604020202020204" pitchFamily="34" charset="0"/>
                <a:cs typeface="Arial" panose="020B0604020202020204" pitchFamily="34" charset="0"/>
              </a:rPr>
              <a:t>the</a:t>
            </a:r>
            <a:r>
              <a:rPr lang="es-ES" sz="1800" b="1" dirty="0">
                <a:solidFill>
                  <a:schemeClr val="accent1">
                    <a:lumMod val="50000"/>
                  </a:schemeClr>
                </a:solidFill>
                <a:latin typeface="Arial" panose="020B0604020202020204" pitchFamily="34" charset="0"/>
                <a:cs typeface="Arial" panose="020B0604020202020204" pitchFamily="34" charset="0"/>
              </a:rPr>
              <a:t> </a:t>
            </a:r>
            <a:r>
              <a:rPr lang="es-ES" sz="1800" b="1" dirty="0" err="1">
                <a:solidFill>
                  <a:schemeClr val="accent1">
                    <a:lumMod val="50000"/>
                  </a:schemeClr>
                </a:solidFill>
                <a:latin typeface="Arial" panose="020B0604020202020204" pitchFamily="34" charset="0"/>
                <a:cs typeface="Arial" panose="020B0604020202020204" pitchFamily="34" charset="0"/>
              </a:rPr>
              <a:t>strategic</a:t>
            </a:r>
            <a:r>
              <a:rPr lang="es-ES" sz="1800" b="1" dirty="0">
                <a:solidFill>
                  <a:schemeClr val="accent1">
                    <a:lumMod val="50000"/>
                  </a:schemeClr>
                </a:solidFill>
                <a:latin typeface="Arial" panose="020B0604020202020204" pitchFamily="34" charset="0"/>
                <a:cs typeface="Arial" panose="020B0604020202020204" pitchFamily="34" charset="0"/>
              </a:rPr>
              <a:t> plan</a:t>
            </a:r>
          </a:p>
        </p:txBody>
      </p:sp>
      <p:sp>
        <p:nvSpPr>
          <p:cNvPr id="3" name="Subtítulo 2">
            <a:extLst>
              <a:ext uri="{FF2B5EF4-FFF2-40B4-BE49-F238E27FC236}">
                <a16:creationId xmlns:a16="http://schemas.microsoft.com/office/drawing/2014/main" id="{4E7802B0-4B0D-F340-B1A7-5E936E7CAF38}"/>
              </a:ext>
            </a:extLst>
          </p:cNvPr>
          <p:cNvSpPr>
            <a:spLocks noGrp="1"/>
          </p:cNvSpPr>
          <p:nvPr>
            <p:ph type="subTitle" idx="4294967295"/>
          </p:nvPr>
        </p:nvSpPr>
        <p:spPr>
          <a:xfrm>
            <a:off x="1524000" y="1662545"/>
            <a:ext cx="9144000" cy="4272742"/>
          </a:xfrm>
          <a:prstGeom prst="rect">
            <a:avLst/>
          </a:prstGeom>
        </p:spPr>
        <p:txBody>
          <a:bodyPr/>
          <a:lstStyle/>
          <a:p>
            <a:pPr marL="0" indent="0">
              <a:buNone/>
            </a:pPr>
            <a:r>
              <a:rPr lang="en-US" sz="1600" b="1" dirty="0">
                <a:solidFill>
                  <a:schemeClr val="accent1">
                    <a:lumMod val="50000"/>
                  </a:schemeClr>
                </a:solidFill>
                <a:latin typeface="Arial" panose="020B0604020202020204" pitchFamily="34" charset="0"/>
                <a:cs typeface="Arial" panose="020B0604020202020204" pitchFamily="34" charset="0"/>
              </a:rPr>
              <a:t>Strategic priority activities:</a:t>
            </a:r>
          </a:p>
          <a:p>
            <a:pPr marL="0" indent="0">
              <a:buNone/>
            </a:pPr>
            <a:endParaRPr lang="en-US" sz="2000" dirty="0">
              <a:solidFill>
                <a:schemeClr val="accent1">
                  <a:lumMod val="50000"/>
                </a:schemeClr>
              </a:solidFill>
              <a:latin typeface="Arial" panose="020B0604020202020204" pitchFamily="34" charset="0"/>
              <a:cs typeface="Arial" panose="020B0604020202020204" pitchFamily="34" charset="0"/>
            </a:endParaRPr>
          </a:p>
          <a:p>
            <a:pPr fontAlgn="base">
              <a:lnSpc>
                <a:spcPct val="100000"/>
              </a:lnSpc>
              <a:spcBef>
                <a:spcPts val="0"/>
              </a:spcBef>
            </a:pPr>
            <a:r>
              <a:rPr lang="en-US" sz="1200" dirty="0">
                <a:latin typeface="Arial" panose="020B0604020202020204" pitchFamily="34" charset="0"/>
                <a:cs typeface="Arial" panose="020B0604020202020204" pitchFamily="34" charset="0"/>
              </a:rPr>
              <a:t>Distance/online/blended learning</a:t>
            </a:r>
          </a:p>
          <a:p>
            <a:pPr fontAlgn="base">
              <a:lnSpc>
                <a:spcPct val="100000"/>
              </a:lnSpc>
              <a:spcBef>
                <a:spcPts val="0"/>
              </a:spcBef>
            </a:pPr>
            <a:r>
              <a:rPr lang="en-US" sz="1200" dirty="0">
                <a:latin typeface="Arial" panose="020B0604020202020204" pitchFamily="34" charset="0"/>
                <a:cs typeface="Arial" panose="020B0604020202020204" pitchFamily="34" charset="0"/>
              </a:rPr>
              <a:t>International mobility of home students</a:t>
            </a:r>
          </a:p>
          <a:p>
            <a:pPr fontAlgn="base">
              <a:lnSpc>
                <a:spcPct val="100000"/>
              </a:lnSpc>
              <a:spcBef>
                <a:spcPts val="0"/>
              </a:spcBef>
            </a:pPr>
            <a:r>
              <a:rPr lang="en-US" sz="1200" dirty="0">
                <a:latin typeface="Arial" panose="020B0604020202020204" pitchFamily="34" charset="0"/>
                <a:cs typeface="Arial" panose="020B0604020202020204" pitchFamily="34" charset="0"/>
              </a:rPr>
              <a:t>Capacity building in developing countries</a:t>
            </a:r>
          </a:p>
          <a:p>
            <a:pPr fontAlgn="base">
              <a:lnSpc>
                <a:spcPct val="100000"/>
              </a:lnSpc>
              <a:spcBef>
                <a:spcPts val="0"/>
              </a:spcBef>
            </a:pPr>
            <a:r>
              <a:rPr lang="en-US" sz="1200" dirty="0">
                <a:latin typeface="Arial" panose="020B0604020202020204" pitchFamily="34" charset="0"/>
                <a:cs typeface="Arial" panose="020B0604020202020204" pitchFamily="34" charset="0"/>
              </a:rPr>
              <a:t>International strategic partnerships</a:t>
            </a:r>
          </a:p>
          <a:p>
            <a:pPr fontAlgn="base">
              <a:lnSpc>
                <a:spcPct val="100000"/>
              </a:lnSpc>
              <a:spcBef>
                <a:spcPts val="0"/>
              </a:spcBef>
            </a:pPr>
            <a:r>
              <a:rPr lang="en-US" sz="1200" dirty="0">
                <a:latin typeface="Arial" panose="020B0604020202020204" pitchFamily="34" charset="0"/>
                <a:cs typeface="Arial" panose="020B0604020202020204" pitchFamily="34" charset="0"/>
              </a:rPr>
              <a:t>International student recruitment</a:t>
            </a:r>
          </a:p>
          <a:p>
            <a:pPr fontAlgn="base">
              <a:lnSpc>
                <a:spcPct val="100000"/>
              </a:lnSpc>
              <a:spcBef>
                <a:spcPts val="0"/>
              </a:spcBef>
            </a:pPr>
            <a:r>
              <a:rPr lang="en-US" sz="1200" dirty="0">
                <a:latin typeface="Arial" panose="020B0604020202020204" pitchFamily="34" charset="0"/>
                <a:cs typeface="Arial" panose="020B0604020202020204" pitchFamily="34" charset="0"/>
              </a:rPr>
              <a:t>Engagement with local community</a:t>
            </a:r>
          </a:p>
          <a:p>
            <a:pPr fontAlgn="base">
              <a:lnSpc>
                <a:spcPct val="100000"/>
              </a:lnSpc>
              <a:spcBef>
                <a:spcPts val="0"/>
              </a:spcBef>
            </a:pPr>
            <a:r>
              <a:rPr lang="en-US" sz="1200" dirty="0">
                <a:latin typeface="Arial" panose="020B0604020202020204" pitchFamily="34" charset="0"/>
                <a:cs typeface="Arial" panose="020B0604020202020204" pitchFamily="34" charset="0"/>
              </a:rPr>
              <a:t>International mobility of home staff</a:t>
            </a:r>
          </a:p>
          <a:p>
            <a:pPr fontAlgn="base">
              <a:lnSpc>
                <a:spcPct val="100000"/>
              </a:lnSpc>
              <a:spcBef>
                <a:spcPts val="0"/>
              </a:spcBef>
            </a:pPr>
            <a:r>
              <a:rPr lang="en-US" sz="1200" dirty="0">
                <a:latin typeface="Arial" panose="020B0604020202020204" pitchFamily="34" charset="0"/>
                <a:cs typeface="Arial" panose="020B0604020202020204" pitchFamily="34" charset="0"/>
              </a:rPr>
              <a:t>Campus </a:t>
            </a:r>
            <a:r>
              <a:rPr lang="en-US" sz="1200" dirty="0" err="1">
                <a:latin typeface="Arial" panose="020B0604020202020204" pitchFamily="34" charset="0"/>
                <a:cs typeface="Arial" panose="020B0604020202020204" pitchFamily="34" charset="0"/>
              </a:rPr>
              <a:t>internationalisation</a:t>
            </a:r>
            <a:endParaRPr lang="en-US" sz="1200" dirty="0">
              <a:latin typeface="Arial" panose="020B0604020202020204" pitchFamily="34" charset="0"/>
              <a:cs typeface="Arial" panose="020B0604020202020204" pitchFamily="34" charset="0"/>
            </a:endParaRPr>
          </a:p>
          <a:p>
            <a:pPr fontAlgn="base">
              <a:lnSpc>
                <a:spcPct val="100000"/>
              </a:lnSpc>
              <a:spcBef>
                <a:spcPts val="0"/>
              </a:spcBef>
            </a:pPr>
            <a:r>
              <a:rPr lang="en-US" sz="1200" dirty="0" err="1">
                <a:latin typeface="Arial" panose="020B0604020202020204" pitchFamily="34" charset="0"/>
                <a:cs typeface="Arial" panose="020B0604020202020204" pitchFamily="34" charset="0"/>
              </a:rPr>
              <a:t>Programmes</a:t>
            </a:r>
            <a:r>
              <a:rPr lang="en-US" sz="1200" dirty="0">
                <a:latin typeface="Arial" panose="020B0604020202020204" pitchFamily="34" charset="0"/>
                <a:cs typeface="Arial" panose="020B0604020202020204" pitchFamily="34" charset="0"/>
              </a:rPr>
              <a:t> in non-local language</a:t>
            </a:r>
          </a:p>
          <a:p>
            <a:pPr fontAlgn="base">
              <a:lnSpc>
                <a:spcPct val="100000"/>
              </a:lnSpc>
              <a:spcBef>
                <a:spcPts val="0"/>
              </a:spcBef>
            </a:pPr>
            <a:r>
              <a:rPr lang="en-US" sz="1200" dirty="0">
                <a:latin typeface="Arial" panose="020B0604020202020204" pitchFamily="34" charset="0"/>
                <a:cs typeface="Arial" panose="020B0604020202020204" pitchFamily="34" charset="0"/>
              </a:rPr>
              <a:t>Courses developing international awareness</a:t>
            </a:r>
          </a:p>
          <a:p>
            <a:pPr fontAlgn="base">
              <a:lnSpc>
                <a:spcPct val="100000"/>
              </a:lnSpc>
              <a:spcBef>
                <a:spcPts val="0"/>
              </a:spcBef>
            </a:pPr>
            <a:r>
              <a:rPr lang="en-US" sz="1200" dirty="0">
                <a:latin typeface="Arial" panose="020B0604020202020204" pitchFamily="34" charset="0"/>
                <a:cs typeface="Arial" panose="020B0604020202020204" pitchFamily="34" charset="0"/>
              </a:rPr>
              <a:t>International rankings-focused activities</a:t>
            </a:r>
          </a:p>
          <a:p>
            <a:pPr fontAlgn="base">
              <a:lnSpc>
                <a:spcPct val="100000"/>
              </a:lnSpc>
              <a:spcBef>
                <a:spcPts val="0"/>
              </a:spcBef>
            </a:pPr>
            <a:r>
              <a:rPr lang="en-US" sz="1200" dirty="0">
                <a:latin typeface="Arial" panose="020B0604020202020204" pitchFamily="34" charset="0"/>
                <a:cs typeface="Arial" panose="020B0604020202020204" pitchFamily="34" charset="0"/>
              </a:rPr>
              <a:t>Joint/dual/double degrees</a:t>
            </a:r>
          </a:p>
          <a:p>
            <a:pPr fontAlgn="base">
              <a:lnSpc>
                <a:spcPct val="100000"/>
              </a:lnSpc>
              <a:spcBef>
                <a:spcPts val="0"/>
              </a:spcBef>
            </a:pPr>
            <a:r>
              <a:rPr lang="en-US" sz="1200" dirty="0" err="1">
                <a:latin typeface="Arial" panose="020B0604020202020204" pitchFamily="34" charset="0"/>
                <a:cs typeface="Arial" panose="020B0604020202020204" pitchFamily="34" charset="0"/>
              </a:rPr>
              <a:t>Internationalisation</a:t>
            </a:r>
            <a:r>
              <a:rPr lang="en-US" sz="1200" dirty="0">
                <a:latin typeface="Arial" panose="020B0604020202020204" pitchFamily="34" charset="0"/>
                <a:cs typeface="Arial" panose="020B0604020202020204" pitchFamily="34" charset="0"/>
              </a:rPr>
              <a:t> of home curriculum</a:t>
            </a:r>
          </a:p>
          <a:p>
            <a:pPr fontAlgn="base">
              <a:lnSpc>
                <a:spcPct val="100000"/>
              </a:lnSpc>
              <a:spcBef>
                <a:spcPts val="0"/>
              </a:spcBef>
            </a:pPr>
            <a:r>
              <a:rPr lang="en-US" sz="1200" dirty="0">
                <a:latin typeface="Arial" panose="020B0604020202020204" pitchFamily="34" charset="0"/>
                <a:cs typeface="Arial" panose="020B0604020202020204" pitchFamily="34" charset="0"/>
              </a:rPr>
              <a:t>Branch campuses</a:t>
            </a:r>
          </a:p>
          <a:p>
            <a:pPr fontAlgn="base">
              <a:lnSpc>
                <a:spcPct val="100000"/>
              </a:lnSpc>
              <a:spcBef>
                <a:spcPts val="0"/>
              </a:spcBef>
            </a:pPr>
            <a:r>
              <a:rPr lang="en-US" sz="1200" dirty="0" err="1">
                <a:latin typeface="Arial" panose="020B0604020202020204" pitchFamily="34" charset="0"/>
                <a:cs typeface="Arial" panose="020B0604020202020204" pitchFamily="34" charset="0"/>
              </a:rPr>
              <a:t>Internationalisation</a:t>
            </a:r>
            <a:r>
              <a:rPr lang="en-US" sz="1200" dirty="0">
                <a:latin typeface="Arial" panose="020B0604020202020204" pitchFamily="34" charset="0"/>
                <a:cs typeface="Arial" panose="020B0604020202020204" pitchFamily="34" charset="0"/>
              </a:rPr>
              <a:t> staff training</a:t>
            </a:r>
          </a:p>
          <a:p>
            <a:pPr fontAlgn="base">
              <a:lnSpc>
                <a:spcPct val="100000"/>
              </a:lnSpc>
              <a:spcBef>
                <a:spcPts val="0"/>
              </a:spcBef>
            </a:pPr>
            <a:r>
              <a:rPr lang="en-US" sz="1200" dirty="0">
                <a:latin typeface="Arial" panose="020B0604020202020204" pitchFamily="34" charset="0"/>
                <a:cs typeface="Arial" panose="020B0604020202020204" pitchFamily="34" charset="0"/>
              </a:rPr>
              <a:t>International staff recruitment</a:t>
            </a:r>
          </a:p>
          <a:p>
            <a:pPr fontAlgn="base">
              <a:lnSpc>
                <a:spcPct val="100000"/>
              </a:lnSpc>
              <a:spcBef>
                <a:spcPts val="0"/>
              </a:spcBef>
            </a:pPr>
            <a:endParaRPr lang="en-US" sz="1200" i="1" dirty="0">
              <a:latin typeface="Arial" panose="020B0604020202020204" pitchFamily="34" charset="0"/>
              <a:cs typeface="Arial" panose="020B0604020202020204" pitchFamily="34" charset="0"/>
            </a:endParaRPr>
          </a:p>
          <a:p>
            <a:pPr fontAlgn="base">
              <a:lnSpc>
                <a:spcPct val="100000"/>
              </a:lnSpc>
              <a:spcBef>
                <a:spcPts val="0"/>
              </a:spcBef>
            </a:pPr>
            <a:endParaRPr lang="en-US" sz="1200" i="1" dirty="0">
              <a:latin typeface="Arial" panose="020B0604020202020204" pitchFamily="34" charset="0"/>
              <a:cs typeface="Arial" panose="020B0604020202020204" pitchFamily="34" charset="0"/>
            </a:endParaRPr>
          </a:p>
          <a:p>
            <a:pPr marL="0" indent="0" fontAlgn="base">
              <a:lnSpc>
                <a:spcPct val="100000"/>
              </a:lnSpc>
              <a:spcBef>
                <a:spcPts val="0"/>
              </a:spcBef>
              <a:buNone/>
            </a:pPr>
            <a:r>
              <a:rPr lang="en-US" sz="1200" dirty="0">
                <a:solidFill>
                  <a:srgbClr val="073763"/>
                </a:solidFill>
                <a:latin typeface="Arial" panose="020B0604020202020204" pitchFamily="34" charset="0"/>
              </a:rPr>
              <a:t>source: </a:t>
            </a:r>
            <a:r>
              <a:rPr lang="en-US" sz="1200" dirty="0">
                <a:solidFill>
                  <a:schemeClr val="accent1">
                    <a:lumMod val="50000"/>
                  </a:schemeClr>
                </a:solidFill>
                <a:latin typeface="Arial" panose="020B0604020202020204" pitchFamily="34" charset="0"/>
              </a:rPr>
              <a:t>EAIE Barometer study (</a:t>
            </a:r>
            <a:r>
              <a:rPr lang="en-US" sz="1200" dirty="0" err="1">
                <a:solidFill>
                  <a:schemeClr val="accent1">
                    <a:lumMod val="50000"/>
                  </a:schemeClr>
                </a:solidFill>
                <a:latin typeface="Arial" panose="020B0604020202020204" pitchFamily="34" charset="0"/>
              </a:rPr>
              <a:t>Sandström</a:t>
            </a:r>
            <a:r>
              <a:rPr lang="en-US" sz="1200" dirty="0">
                <a:solidFill>
                  <a:schemeClr val="accent1">
                    <a:lumMod val="50000"/>
                  </a:schemeClr>
                </a:solidFill>
                <a:latin typeface="Arial" panose="020B0604020202020204" pitchFamily="34" charset="0"/>
              </a:rPr>
              <a:t>, A-M., &amp; Hudson, R., 2019)</a:t>
            </a:r>
          </a:p>
          <a:p>
            <a:pPr marL="0" indent="0" fontAlgn="base">
              <a:lnSpc>
                <a:spcPct val="100000"/>
              </a:lnSpc>
              <a:spcBef>
                <a:spcPts val="0"/>
              </a:spcBef>
              <a:buNone/>
            </a:pPr>
            <a:endParaRPr lang="en-US" sz="1200" i="1" dirty="0">
              <a:latin typeface="Arial" panose="020B0604020202020204" pitchFamily="34" charset="0"/>
              <a:cs typeface="Arial" panose="020B0604020202020204" pitchFamily="34" charset="0"/>
            </a:endParaRPr>
          </a:p>
          <a:p>
            <a:pPr marL="0" indent="0">
              <a:buNone/>
            </a:pPr>
            <a:endParaRPr lang="es-ES" dirty="0"/>
          </a:p>
        </p:txBody>
      </p:sp>
      <p:pic>
        <p:nvPicPr>
          <p:cNvPr id="5" name="Picture 4">
            <a:extLst>
              <a:ext uri="{FF2B5EF4-FFF2-40B4-BE49-F238E27FC236}">
                <a16:creationId xmlns:a16="http://schemas.microsoft.com/office/drawing/2014/main" id="{9869CADA-FA01-487D-9C91-F546D6AC4324}"/>
              </a:ext>
            </a:extLst>
          </p:cNvPr>
          <p:cNvPicPr>
            <a:picLocks noChangeAspect="1"/>
          </p:cNvPicPr>
          <p:nvPr/>
        </p:nvPicPr>
        <p:blipFill>
          <a:blip r:embed="rId2"/>
          <a:stretch>
            <a:fillRect/>
          </a:stretch>
        </p:blipFill>
        <p:spPr>
          <a:xfrm>
            <a:off x="6458988" y="806335"/>
            <a:ext cx="5453149" cy="4716998"/>
          </a:xfrm>
          <a:prstGeom prst="rect">
            <a:avLst/>
          </a:prstGeom>
        </p:spPr>
      </p:pic>
    </p:spTree>
    <p:extLst>
      <p:ext uri="{BB962C8B-B14F-4D97-AF65-F5344CB8AC3E}">
        <p14:creationId xmlns:p14="http://schemas.microsoft.com/office/powerpoint/2010/main" val="1977956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82263A-2180-4ECD-B9DD-CB0C709D4FAA}"/>
              </a:ext>
            </a:extLst>
          </p:cNvPr>
          <p:cNvSpPr/>
          <p:nvPr/>
        </p:nvSpPr>
        <p:spPr>
          <a:xfrm>
            <a:off x="1811868" y="118872"/>
            <a:ext cx="8102599" cy="1908215"/>
          </a:xfrm>
          <a:prstGeom prst="rect">
            <a:avLst/>
          </a:prstGeom>
        </p:spPr>
        <p:txBody>
          <a:bodyPr wrap="square">
            <a:spAutoFit/>
          </a:bodyPr>
          <a:lstStyle/>
          <a:p>
            <a:pPr indent="457200"/>
            <a:endParaRPr lang="en-US" b="1" dirty="0">
              <a:solidFill>
                <a:schemeClr val="accent1">
                  <a:lumMod val="50000"/>
                </a:schemeClr>
              </a:solidFill>
              <a:latin typeface="Arial" panose="020B0604020202020204" pitchFamily="34" charset="0"/>
              <a:cs typeface="Arial" panose="020B0604020202020204" pitchFamily="34" charset="0"/>
            </a:endParaRPr>
          </a:p>
          <a:p>
            <a:pPr indent="457200"/>
            <a:r>
              <a:rPr lang="en-US" b="1" dirty="0">
                <a:solidFill>
                  <a:schemeClr val="accent1">
                    <a:lumMod val="50000"/>
                  </a:schemeClr>
                </a:solidFill>
                <a:latin typeface="Arial" panose="020B0604020202020204" pitchFamily="34" charset="0"/>
                <a:cs typeface="Arial" panose="020B0604020202020204" pitchFamily="34" charset="0"/>
              </a:rPr>
              <a:t>5. Apply the strategic plan – LBUS internationalization approach</a:t>
            </a:r>
          </a:p>
          <a:p>
            <a:pPr indent="457200"/>
            <a:endParaRPr lang="en-US" sz="2800" dirty="0">
              <a:latin typeface="Arial" panose="020B0604020202020204" pitchFamily="34" charset="0"/>
              <a:cs typeface="Arial" panose="020B0604020202020204" pitchFamily="34" charset="0"/>
            </a:endParaRPr>
          </a:p>
          <a:p>
            <a:pPr indent="457200"/>
            <a:endParaRPr lang="en-US" dirty="0">
              <a:solidFill>
                <a:srgbClr val="000000"/>
              </a:solidFill>
              <a:latin typeface="Arial" panose="020B0604020202020204" pitchFamily="34" charset="0"/>
              <a:cs typeface="Arial" panose="020B0604020202020204" pitchFamily="34" charset="0"/>
            </a:endParaRPr>
          </a:p>
          <a:p>
            <a:br>
              <a:rPr lang="en-US" dirty="0"/>
            </a:br>
            <a:endParaRPr lang="en-US" dirty="0"/>
          </a:p>
        </p:txBody>
      </p:sp>
      <p:pic>
        <p:nvPicPr>
          <p:cNvPr id="4" name="Picture 3" descr="A picture containing building, outdoor, government building&#10;&#10;Description automatically generated">
            <a:extLst>
              <a:ext uri="{FF2B5EF4-FFF2-40B4-BE49-F238E27FC236}">
                <a16:creationId xmlns:a16="http://schemas.microsoft.com/office/drawing/2014/main" id="{6C9999EE-6C68-4630-B4B0-B4F2A0AA97E4}"/>
              </a:ext>
            </a:extLst>
          </p:cNvPr>
          <p:cNvPicPr>
            <a:picLocks noChangeAspect="1"/>
          </p:cNvPicPr>
          <p:nvPr/>
        </p:nvPicPr>
        <p:blipFill>
          <a:blip r:embed="rId2"/>
          <a:stretch>
            <a:fillRect/>
          </a:stretch>
        </p:blipFill>
        <p:spPr>
          <a:xfrm>
            <a:off x="3490950" y="983527"/>
            <a:ext cx="5036367" cy="4085882"/>
          </a:xfrm>
          <a:prstGeom prst="rect">
            <a:avLst/>
          </a:prstGeom>
        </p:spPr>
      </p:pic>
      <p:pic>
        <p:nvPicPr>
          <p:cNvPr id="6" name="Picture 5">
            <a:extLst>
              <a:ext uri="{FF2B5EF4-FFF2-40B4-BE49-F238E27FC236}">
                <a16:creationId xmlns:a16="http://schemas.microsoft.com/office/drawing/2014/main" id="{B65387EF-D62F-4E10-B5B0-EEBFDF5327EA}"/>
              </a:ext>
            </a:extLst>
          </p:cNvPr>
          <p:cNvPicPr>
            <a:picLocks noChangeAspect="1"/>
          </p:cNvPicPr>
          <p:nvPr/>
        </p:nvPicPr>
        <p:blipFill>
          <a:blip r:embed="rId3"/>
          <a:stretch>
            <a:fillRect/>
          </a:stretch>
        </p:blipFill>
        <p:spPr>
          <a:xfrm>
            <a:off x="6778171" y="2628899"/>
            <a:ext cx="4392936" cy="3245573"/>
          </a:xfrm>
          <a:prstGeom prst="rect">
            <a:avLst/>
          </a:prstGeom>
        </p:spPr>
      </p:pic>
      <p:pic>
        <p:nvPicPr>
          <p:cNvPr id="8" name="Picture 7">
            <a:extLst>
              <a:ext uri="{FF2B5EF4-FFF2-40B4-BE49-F238E27FC236}">
                <a16:creationId xmlns:a16="http://schemas.microsoft.com/office/drawing/2014/main" id="{C1A43472-5D87-4902-AA4F-28655913DB06}"/>
              </a:ext>
            </a:extLst>
          </p:cNvPr>
          <p:cNvPicPr>
            <a:picLocks noChangeAspect="1"/>
          </p:cNvPicPr>
          <p:nvPr/>
        </p:nvPicPr>
        <p:blipFill>
          <a:blip r:embed="rId4"/>
          <a:stretch>
            <a:fillRect/>
          </a:stretch>
        </p:blipFill>
        <p:spPr>
          <a:xfrm>
            <a:off x="177800" y="2120900"/>
            <a:ext cx="4179354" cy="3867873"/>
          </a:xfrm>
          <a:prstGeom prst="rect">
            <a:avLst/>
          </a:prstGeom>
        </p:spPr>
      </p:pic>
    </p:spTree>
    <p:extLst>
      <p:ext uri="{BB962C8B-B14F-4D97-AF65-F5344CB8AC3E}">
        <p14:creationId xmlns:p14="http://schemas.microsoft.com/office/powerpoint/2010/main" val="1685980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a:extLst>
              <a:ext uri="{FF2B5EF4-FFF2-40B4-BE49-F238E27FC236}">
                <a16:creationId xmlns:a16="http://schemas.microsoft.com/office/drawing/2014/main" id="{0A4B314E-7BBE-4050-BE79-17155E96CD98}"/>
              </a:ext>
            </a:extLst>
          </p:cNvPr>
          <p:cNvPicPr>
            <a:picLocks noChangeAspect="1"/>
          </p:cNvPicPr>
          <p:nvPr/>
        </p:nvPicPr>
        <p:blipFill>
          <a:blip r:embed="rId2"/>
          <a:stretch>
            <a:fillRect/>
          </a:stretch>
        </p:blipFill>
        <p:spPr>
          <a:xfrm>
            <a:off x="4098175" y="168676"/>
            <a:ext cx="3966055" cy="2150575"/>
          </a:xfrm>
          <a:prstGeom prst="rect">
            <a:avLst/>
          </a:prstGeom>
        </p:spPr>
      </p:pic>
      <p:sp>
        <p:nvSpPr>
          <p:cNvPr id="12" name="CasetăText 11">
            <a:extLst>
              <a:ext uri="{FF2B5EF4-FFF2-40B4-BE49-F238E27FC236}">
                <a16:creationId xmlns:a16="http://schemas.microsoft.com/office/drawing/2014/main" id="{D389EA64-A25D-4070-9410-65DA8DED78E5}"/>
              </a:ext>
            </a:extLst>
          </p:cNvPr>
          <p:cNvSpPr txBox="1"/>
          <p:nvPr/>
        </p:nvSpPr>
        <p:spPr>
          <a:xfrm>
            <a:off x="838184" y="2533077"/>
            <a:ext cx="11021438" cy="3200876"/>
          </a:xfrm>
          <a:prstGeom prst="rect">
            <a:avLst/>
          </a:prstGeom>
          <a:noFill/>
        </p:spPr>
        <p:txBody>
          <a:bodyPr wrap="square">
            <a:spAutoFit/>
          </a:bodyPr>
          <a:lstStyle/>
          <a:p>
            <a:pPr algn="just" rtl="0">
              <a:spcBef>
                <a:spcPts val="1200"/>
              </a:spcBef>
              <a:spcAft>
                <a:spcPts val="1200"/>
              </a:spcAft>
            </a:pPr>
            <a:r>
              <a:rPr lang="en-US" sz="1800" b="0" i="0" u="none" strike="noStrike" dirty="0">
                <a:solidFill>
                  <a:srgbClr val="002060"/>
                </a:solidFill>
                <a:effectLst/>
                <a:latin typeface="Arial" panose="020B0604020202020204" pitchFamily="34" charset="0"/>
              </a:rPr>
              <a:t>Strategic planning </a:t>
            </a:r>
            <a:r>
              <a:rPr lang="en-US" sz="1800" b="0" i="0" u="none" strike="noStrike" dirty="0">
                <a:solidFill>
                  <a:srgbClr val="000000"/>
                </a:solidFill>
                <a:effectLst/>
                <a:latin typeface="Arial" panose="020B0604020202020204" pitchFamily="34" charset="0"/>
              </a:rPr>
              <a:t>can be a vital tool for higher education institutions as measurable objectives are essential for daily decision-making and institutional management and development. </a:t>
            </a:r>
            <a:endParaRPr lang="ro-RO" sz="1800" b="0" i="0" u="none" strike="noStrike" dirty="0">
              <a:solidFill>
                <a:srgbClr val="000000"/>
              </a:solidFill>
              <a:effectLst/>
              <a:latin typeface="Arial" panose="020B0604020202020204" pitchFamily="34" charset="0"/>
            </a:endParaRPr>
          </a:p>
          <a:p>
            <a:pPr algn="just" rtl="0">
              <a:spcBef>
                <a:spcPts val="1200"/>
              </a:spcBef>
              <a:spcAft>
                <a:spcPts val="1200"/>
              </a:spcAft>
            </a:pPr>
            <a:r>
              <a:rPr lang="en-US" sz="1800" b="0" i="0" u="none" strike="noStrike" dirty="0">
                <a:solidFill>
                  <a:srgbClr val="000000"/>
                </a:solidFill>
                <a:effectLst/>
                <a:latin typeface="Arial" panose="020B0604020202020204" pitchFamily="34" charset="0"/>
              </a:rPr>
              <a:t>That is why a set of priorities, a clear vision should be strategically planned so that a team follows the same direction, has similar goals and contributes to the achievement of common objectives. </a:t>
            </a:r>
            <a:endParaRPr lang="ro-RO" sz="1800" b="0" i="0" u="none" strike="noStrike" dirty="0">
              <a:solidFill>
                <a:srgbClr val="000000"/>
              </a:solidFill>
              <a:effectLst/>
              <a:latin typeface="Arial" panose="020B0604020202020204" pitchFamily="34" charset="0"/>
            </a:endParaRPr>
          </a:p>
          <a:p>
            <a:pPr rtl="0">
              <a:spcBef>
                <a:spcPts val="1200"/>
              </a:spcBef>
              <a:spcAft>
                <a:spcPts val="0"/>
              </a:spcAft>
            </a:pPr>
            <a:r>
              <a:rPr lang="en-US" sz="1800" b="0" i="0" u="none" strike="noStrike" dirty="0">
                <a:solidFill>
                  <a:srgbClr val="002060"/>
                </a:solidFill>
                <a:effectLst/>
                <a:latin typeface="Arial" panose="020B0604020202020204" pitchFamily="34" charset="0"/>
              </a:rPr>
              <a:t>Key components </a:t>
            </a:r>
            <a:r>
              <a:rPr lang="en-US" sz="1800" b="0" i="0" u="none" strike="noStrike" dirty="0">
                <a:solidFill>
                  <a:srgbClr val="000000"/>
                </a:solidFill>
                <a:effectLst/>
                <a:latin typeface="Arial" panose="020B0604020202020204" pitchFamily="34" charset="0"/>
              </a:rPr>
              <a:t>in the strategic planning process:</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strategic analysis</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strategy formulation</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 strategy implementation</a:t>
            </a:r>
            <a:endParaRPr lang="en-US" b="0" dirty="0">
              <a:effectLst/>
            </a:endParaRPr>
          </a:p>
          <a:p>
            <a:pPr rtl="0">
              <a:spcBef>
                <a:spcPts val="0"/>
              </a:spcBef>
              <a:spcAft>
                <a:spcPts val="1200"/>
              </a:spcAft>
            </a:pPr>
            <a:r>
              <a:rPr lang="en-US" sz="1800" b="0" i="0" u="none" strike="noStrike" dirty="0">
                <a:solidFill>
                  <a:srgbClr val="000000"/>
                </a:solidFill>
                <a:effectLst/>
                <a:latin typeface="Arial" panose="020B0604020202020204" pitchFamily="34" charset="0"/>
              </a:rPr>
              <a:t>- monitoring</a:t>
            </a:r>
            <a:endParaRPr lang="en-US" dirty="0"/>
          </a:p>
        </p:txBody>
      </p:sp>
    </p:spTree>
    <p:extLst>
      <p:ext uri="{BB962C8B-B14F-4D97-AF65-F5344CB8AC3E}">
        <p14:creationId xmlns:p14="http://schemas.microsoft.com/office/powerpoint/2010/main" val="155601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161665" y="2320893"/>
          <a:ext cx="5868670" cy="3084576"/>
        </p:xfrm>
        <a:graphic>
          <a:graphicData uri="http://schemas.openxmlformats.org/drawingml/2006/table">
            <a:tbl>
              <a:tblPr firstRow="1" firstCol="1" bandRow="1"/>
              <a:tblGrid>
                <a:gridCol w="5868670">
                  <a:extLst>
                    <a:ext uri="{9D8B030D-6E8A-4147-A177-3AD203B41FA5}">
                      <a16:colId xmlns:a16="http://schemas.microsoft.com/office/drawing/2014/main" val="20000"/>
                    </a:ext>
                  </a:extLst>
                </a:gridCol>
              </a:tblGrid>
              <a:tr h="0">
                <a:tc>
                  <a:txBody>
                    <a:bodyPr/>
                    <a:lstStyle/>
                    <a:p>
                      <a:pPr>
                        <a:lnSpc>
                          <a:spcPct val="115000"/>
                        </a:lnSpc>
                        <a:spcAft>
                          <a:spcPts val="0"/>
                        </a:spcAft>
                      </a:pPr>
                      <a:r>
                        <a:rPr lang="en-GB" sz="1100" b="1" dirty="0">
                          <a:solidFill>
                            <a:srgbClr val="FFFFFF"/>
                          </a:solidFill>
                          <a:effectLst/>
                          <a:latin typeface="Cambria"/>
                          <a:ea typeface="Cambria"/>
                          <a:cs typeface="Times New Roman"/>
                        </a:rPr>
                        <a:t>TABLE OF CONTENTS</a:t>
                      </a:r>
                      <a:endParaRPr lang="en-GB" sz="1100" dirty="0">
                        <a:effectLst/>
                        <a:latin typeface="Arial"/>
                        <a:ea typeface="Arial"/>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a:effectLst/>
                          <a:latin typeface="Cambria"/>
                          <a:ea typeface="Cambria"/>
                          <a:cs typeface="Times New Roman"/>
                        </a:rPr>
                        <a:t> </a:t>
                      </a:r>
                      <a:endParaRPr lang="en-GB" sz="1100">
                        <a:effectLst/>
                        <a:latin typeface="Arial"/>
                        <a:ea typeface="Arial"/>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en-GB" sz="1100">
                          <a:effectLst/>
                          <a:latin typeface="Cambria"/>
                          <a:ea typeface="Cambria"/>
                          <a:cs typeface="Times New Roman"/>
                        </a:rPr>
                        <a:t>Introduction</a:t>
                      </a:r>
                      <a:endParaRPr lang="en-GB" sz="1100">
                        <a:effectLst/>
                        <a:latin typeface="Arial"/>
                        <a:ea typeface="Arial"/>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en-GB" sz="1100">
                          <a:effectLst/>
                          <a:latin typeface="Cambria"/>
                          <a:ea typeface="Cambria"/>
                          <a:cs typeface="Times New Roman"/>
                        </a:rPr>
                        <a:t>International Activities</a:t>
                      </a:r>
                      <a:endParaRPr lang="en-GB" sz="1100">
                        <a:effectLst/>
                        <a:latin typeface="Arial"/>
                        <a:ea typeface="Arial"/>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en-GB" sz="1100">
                          <a:effectLst/>
                          <a:latin typeface="Cambria"/>
                          <a:ea typeface="Cambria"/>
                          <a:cs typeface="Times New Roman"/>
                        </a:rPr>
                        <a:t>The „acting” framework</a:t>
                      </a:r>
                      <a:endParaRPr lang="en-GB" sz="1100">
                        <a:effectLst/>
                        <a:latin typeface="Arial"/>
                        <a:ea typeface="Arial"/>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15000"/>
                        </a:lnSpc>
                        <a:spcAft>
                          <a:spcPts val="0"/>
                        </a:spcAft>
                      </a:pPr>
                      <a:r>
                        <a:rPr lang="en-GB" sz="1100">
                          <a:effectLst/>
                          <a:latin typeface="Cambria"/>
                          <a:ea typeface="Cambria"/>
                          <a:cs typeface="Times New Roman"/>
                        </a:rPr>
                        <a:t>Labour-Market Regional and Educational Trends</a:t>
                      </a:r>
                      <a:endParaRPr lang="en-GB" sz="1100">
                        <a:effectLst/>
                        <a:latin typeface="Arial"/>
                        <a:ea typeface="Arial"/>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en-GB" sz="1100" b="1">
                          <a:effectLst/>
                          <a:latin typeface="Cambria"/>
                          <a:ea typeface="Cambria"/>
                          <a:cs typeface="Times New Roman"/>
                        </a:rPr>
                        <a:t> </a:t>
                      </a:r>
                      <a:endParaRPr lang="en-GB" sz="1100">
                        <a:effectLst/>
                        <a:latin typeface="Arial"/>
                        <a:ea typeface="Arial"/>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nSpc>
                          <a:spcPct val="115000"/>
                        </a:lnSpc>
                        <a:spcAft>
                          <a:spcPts val="0"/>
                        </a:spcAft>
                      </a:pPr>
                      <a:r>
                        <a:rPr lang="en-GB" sz="1100" b="1">
                          <a:solidFill>
                            <a:srgbClr val="31849B"/>
                          </a:solidFill>
                          <a:effectLst/>
                          <a:latin typeface="Cambria"/>
                          <a:ea typeface="Cambria"/>
                          <a:cs typeface="Times New Roman"/>
                        </a:rPr>
                        <a:t>The Internationalization Strategy</a:t>
                      </a:r>
                      <a:endParaRPr lang="en-GB" sz="1100">
                        <a:effectLst/>
                        <a:latin typeface="Arial"/>
                        <a:ea typeface="Arial"/>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nSpc>
                          <a:spcPct val="115000"/>
                        </a:lnSpc>
                        <a:spcAft>
                          <a:spcPts val="0"/>
                        </a:spcAft>
                      </a:pPr>
                      <a:r>
                        <a:rPr lang="en-GB" sz="1100" b="1">
                          <a:effectLst/>
                          <a:latin typeface="Cambria"/>
                          <a:ea typeface="Cambria"/>
                          <a:cs typeface="Times New Roman"/>
                        </a:rPr>
                        <a:t> </a:t>
                      </a:r>
                      <a:endParaRPr lang="en-GB" sz="1100">
                        <a:effectLst/>
                        <a:latin typeface="Arial"/>
                        <a:ea typeface="Arial"/>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nSpc>
                          <a:spcPct val="115000"/>
                        </a:lnSpc>
                        <a:spcAft>
                          <a:spcPts val="0"/>
                        </a:spcAft>
                      </a:pPr>
                      <a:r>
                        <a:rPr lang="en-GB" sz="1100">
                          <a:effectLst/>
                          <a:latin typeface="Cambria"/>
                          <a:ea typeface="Cambria"/>
                          <a:cs typeface="Times New Roman"/>
                        </a:rPr>
                        <a:t>Vision</a:t>
                      </a:r>
                      <a:endParaRPr lang="en-GB" sz="1100">
                        <a:effectLst/>
                        <a:latin typeface="Arial"/>
                        <a:ea typeface="Arial"/>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9"/>
                  </a:ext>
                </a:extLst>
              </a:tr>
              <a:tr h="0">
                <a:tc>
                  <a:txBody>
                    <a:bodyPr/>
                    <a:lstStyle/>
                    <a:p>
                      <a:pPr>
                        <a:lnSpc>
                          <a:spcPct val="115000"/>
                        </a:lnSpc>
                        <a:spcAft>
                          <a:spcPts val="0"/>
                        </a:spcAft>
                      </a:pPr>
                      <a:r>
                        <a:rPr lang="en-GB" sz="1100">
                          <a:effectLst/>
                          <a:latin typeface="Cambria"/>
                          <a:ea typeface="Cambria"/>
                          <a:cs typeface="Times New Roman"/>
                        </a:rPr>
                        <a:t>Mission</a:t>
                      </a:r>
                      <a:endParaRPr lang="en-GB" sz="1100">
                        <a:effectLst/>
                        <a:latin typeface="Arial"/>
                        <a:ea typeface="Arial"/>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a:lnSpc>
                          <a:spcPct val="115000"/>
                        </a:lnSpc>
                        <a:spcAft>
                          <a:spcPts val="0"/>
                        </a:spcAft>
                      </a:pPr>
                      <a:r>
                        <a:rPr lang="en-GB" sz="1100">
                          <a:effectLst/>
                          <a:latin typeface="Cambria"/>
                          <a:ea typeface="Cambria"/>
                          <a:cs typeface="Times New Roman"/>
                        </a:rPr>
                        <a:t>Overall objectives</a:t>
                      </a:r>
                      <a:endParaRPr lang="en-GB" sz="1100">
                        <a:effectLst/>
                        <a:latin typeface="Arial"/>
                        <a:ea typeface="Arial"/>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11"/>
                  </a:ext>
                </a:extLst>
              </a:tr>
              <a:tr h="0">
                <a:tc>
                  <a:txBody>
                    <a:bodyPr/>
                    <a:lstStyle/>
                    <a:p>
                      <a:pPr>
                        <a:lnSpc>
                          <a:spcPct val="115000"/>
                        </a:lnSpc>
                        <a:spcAft>
                          <a:spcPts val="0"/>
                        </a:spcAft>
                      </a:pPr>
                      <a:r>
                        <a:rPr lang="en-GB" sz="1100">
                          <a:effectLst/>
                          <a:latin typeface="Cambria"/>
                          <a:ea typeface="Cambria"/>
                          <a:cs typeface="Times New Roman"/>
                        </a:rPr>
                        <a:t>Internationalisation of education</a:t>
                      </a:r>
                      <a:endParaRPr lang="en-GB" sz="1100">
                        <a:effectLst/>
                        <a:latin typeface="Arial"/>
                        <a:ea typeface="Arial"/>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12"/>
                  </a:ext>
                </a:extLst>
              </a:tr>
              <a:tr h="0">
                <a:tc>
                  <a:txBody>
                    <a:bodyPr/>
                    <a:lstStyle/>
                    <a:p>
                      <a:pPr>
                        <a:lnSpc>
                          <a:spcPct val="115000"/>
                        </a:lnSpc>
                        <a:spcAft>
                          <a:spcPts val="0"/>
                        </a:spcAft>
                      </a:pPr>
                      <a:r>
                        <a:rPr lang="en-GB" sz="1100">
                          <a:effectLst/>
                          <a:latin typeface="Cambria"/>
                          <a:ea typeface="Cambria"/>
                          <a:cs typeface="Times New Roman"/>
                        </a:rPr>
                        <a:t>Incoming and outgoing student mobility</a:t>
                      </a:r>
                      <a:endParaRPr lang="en-GB" sz="1100">
                        <a:effectLst/>
                        <a:latin typeface="Arial"/>
                        <a:ea typeface="Arial"/>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13"/>
                  </a:ext>
                </a:extLst>
              </a:tr>
              <a:tr h="0">
                <a:tc>
                  <a:txBody>
                    <a:bodyPr/>
                    <a:lstStyle/>
                    <a:p>
                      <a:pPr>
                        <a:lnSpc>
                          <a:spcPct val="115000"/>
                        </a:lnSpc>
                        <a:spcAft>
                          <a:spcPts val="0"/>
                        </a:spcAft>
                      </a:pPr>
                      <a:r>
                        <a:rPr lang="en-GB" sz="1100">
                          <a:effectLst/>
                          <a:latin typeface="Cambria"/>
                          <a:ea typeface="Cambria"/>
                          <a:cs typeface="Times New Roman"/>
                        </a:rPr>
                        <a:t>Internationalization of research</a:t>
                      </a:r>
                      <a:endParaRPr lang="en-GB" sz="1100">
                        <a:effectLst/>
                        <a:latin typeface="Arial"/>
                        <a:ea typeface="Arial"/>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14"/>
                  </a:ext>
                </a:extLst>
              </a:tr>
              <a:tr h="0">
                <a:tc>
                  <a:txBody>
                    <a:bodyPr/>
                    <a:lstStyle/>
                    <a:p>
                      <a:pPr>
                        <a:lnSpc>
                          <a:spcPct val="115000"/>
                        </a:lnSpc>
                        <a:spcAft>
                          <a:spcPts val="0"/>
                        </a:spcAft>
                      </a:pPr>
                      <a:r>
                        <a:rPr lang="en-GB" sz="1100" dirty="0">
                          <a:effectLst/>
                          <a:latin typeface="Cambria"/>
                          <a:ea typeface="Cambria"/>
                          <a:cs typeface="Times New Roman"/>
                        </a:rPr>
                        <a:t>Incoming and outgoing research mobility</a:t>
                      </a:r>
                      <a:endParaRPr lang="en-GB" sz="1100" dirty="0">
                        <a:effectLst/>
                        <a:latin typeface="Arial"/>
                        <a:ea typeface="Arial"/>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
        <p:nvSpPr>
          <p:cNvPr id="6" name="Rectangle 2"/>
          <p:cNvSpPr>
            <a:spLocks noChangeArrowheads="1"/>
          </p:cNvSpPr>
          <p:nvPr/>
        </p:nvSpPr>
        <p:spPr bwMode="auto">
          <a:xfrm>
            <a:off x="2436192" y="566567"/>
            <a:ext cx="7956273"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70C0"/>
                </a:solidFill>
                <a:effectLst/>
                <a:latin typeface="Arial" pitchFamily="34" charset="0"/>
                <a:ea typeface="Arial" pitchFamily="34" charset="0"/>
                <a:cs typeface="Arial" pitchFamily="34" charset="0"/>
              </a:rPr>
              <a:t>DISCLAIMER:</a:t>
            </a:r>
            <a:endParaRPr kumimoji="0" lang="en-GB" sz="11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1" u="none" strike="noStrike" cap="none" normalizeH="0" baseline="0" dirty="0">
                <a:ln>
                  <a:noFill/>
                </a:ln>
                <a:solidFill>
                  <a:srgbClr val="0070C0"/>
                </a:solidFill>
                <a:effectLst/>
                <a:latin typeface="Arial" pitchFamily="34" charset="0"/>
                <a:ea typeface="Arial" pitchFamily="34" charset="0"/>
                <a:cs typeface="Arial" pitchFamily="34" charset="0"/>
              </a:rPr>
              <a:t>This document presents the internationalization strategy of Lucian </a:t>
            </a:r>
            <a:r>
              <a:rPr kumimoji="0" lang="en-US" sz="1200" b="0" i="1" u="none" strike="noStrike" cap="none" normalizeH="0" baseline="0" dirty="0" err="1">
                <a:ln>
                  <a:noFill/>
                </a:ln>
                <a:solidFill>
                  <a:srgbClr val="0070C0"/>
                </a:solidFill>
                <a:effectLst/>
                <a:latin typeface="Arial" pitchFamily="34" charset="0"/>
                <a:ea typeface="Arial" pitchFamily="34" charset="0"/>
                <a:cs typeface="Arial" pitchFamily="34" charset="0"/>
              </a:rPr>
              <a:t>Blaga</a:t>
            </a:r>
            <a:r>
              <a:rPr kumimoji="0" lang="en-US" sz="1200" b="0" i="1" u="none" strike="noStrike" cap="none" normalizeH="0" baseline="0" dirty="0">
                <a:ln>
                  <a:noFill/>
                </a:ln>
                <a:solidFill>
                  <a:srgbClr val="0070C0"/>
                </a:solidFill>
                <a:effectLst/>
                <a:latin typeface="Arial" pitchFamily="34" charset="0"/>
                <a:ea typeface="Arial" pitchFamily="34" charset="0"/>
                <a:cs typeface="Arial" pitchFamily="34" charset="0"/>
              </a:rPr>
              <a:t> University Sibiu for 2021-2027. The overall university strategy for the same time period has not yet been released. As the latter document represents the guiding framework for international activities, adaptations to the document at hand might become necessary in order to achieve alignment between the two documents. Both documents – the overall and the internationalization strategy – will be subject to approval by the university Senate before coming into effect. </a:t>
            </a:r>
            <a:endParaRPr kumimoji="0" lang="en-GB" sz="11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o-RO" sz="1200" b="1" i="0" u="none" strike="noStrike" cap="none" normalizeH="0" baseline="0" dirty="0">
              <a:ln>
                <a:noFill/>
              </a:ln>
              <a:solidFill>
                <a:schemeClr val="tx1"/>
              </a:solidFill>
              <a:effectLst/>
              <a:latin typeface="Arial" pitchFamily="34" charset="0"/>
              <a:ea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ea typeface="Arial" pitchFamily="34" charset="0"/>
                <a:cs typeface="Arial" pitchFamily="34" charset="0"/>
              </a:rPr>
              <a:t>Table of </a:t>
            </a:r>
            <a:r>
              <a:rPr kumimoji="0" lang="en-US" sz="1200" b="1" i="0" u="none" strike="noStrike" cap="none" normalizeH="0" baseline="0" dirty="0" err="1">
                <a:ln>
                  <a:noFill/>
                </a:ln>
                <a:solidFill>
                  <a:schemeClr val="tx1"/>
                </a:solidFill>
                <a:effectLst/>
                <a:latin typeface="Arial" pitchFamily="34" charset="0"/>
                <a:ea typeface="Arial" pitchFamily="34" charset="0"/>
                <a:cs typeface="Arial" pitchFamily="34" charset="0"/>
              </a:rPr>
              <a:t>contents_template</a:t>
            </a:r>
            <a:r>
              <a:rPr kumimoji="0" lang="en-US" sz="1200" b="1" i="0" u="none" strike="noStrike" cap="none" normalizeH="0" baseline="0" dirty="0">
                <a:ln>
                  <a:noFill/>
                </a:ln>
                <a:solidFill>
                  <a:schemeClr val="tx1"/>
                </a:solidFill>
                <a:effectLst/>
                <a:latin typeface="Arial" pitchFamily="34" charset="0"/>
                <a:ea typeface="Arial" pitchFamily="34" charset="0"/>
                <a:cs typeface="Arial" pitchFamily="34" charset="0"/>
              </a:rPr>
              <a:t> of LBUS’s Strategy:</a:t>
            </a:r>
            <a:endParaRPr kumimoji="0" lang="en-GB" sz="11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39910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AEBFB0-99AD-47DC-9576-89DFC7AA7156}"/>
              </a:ext>
            </a:extLst>
          </p:cNvPr>
          <p:cNvSpPr/>
          <p:nvPr/>
        </p:nvSpPr>
        <p:spPr>
          <a:xfrm>
            <a:off x="109729" y="1115569"/>
            <a:ext cx="6327648" cy="4893647"/>
          </a:xfrm>
          <a:prstGeom prst="rect">
            <a:avLst/>
          </a:prstGeom>
        </p:spPr>
        <p:txBody>
          <a:bodyPr wrap="square">
            <a:spAutoFit/>
          </a:bodyPr>
          <a:lstStyle/>
          <a:p>
            <a:pPr indent="457200" algn="ctr"/>
            <a:r>
              <a:rPr lang="en-US" b="1" dirty="0">
                <a:solidFill>
                  <a:schemeClr val="accent1">
                    <a:lumMod val="50000"/>
                  </a:schemeClr>
                </a:solidFill>
                <a:latin typeface="Arial" panose="020B0604020202020204" pitchFamily="34" charset="0"/>
                <a:cs typeface="Arial" panose="020B0604020202020204" pitchFamily="34" charset="0"/>
              </a:rPr>
              <a:t>Internationalization</a:t>
            </a:r>
            <a:r>
              <a:rPr lang="en-US" dirty="0">
                <a:solidFill>
                  <a:srgbClr val="000000"/>
                </a:solidFill>
                <a:latin typeface="Arial" panose="020B0604020202020204" pitchFamily="34" charset="0"/>
                <a:cs typeface="Arial" panose="020B0604020202020204" pitchFamily="34" charset="0"/>
              </a:rPr>
              <a:t> – </a:t>
            </a:r>
            <a:r>
              <a:rPr lang="en-US" dirty="0">
                <a:solidFill>
                  <a:schemeClr val="accent1">
                    <a:lumMod val="50000"/>
                  </a:schemeClr>
                </a:solidFill>
                <a:latin typeface="Arial" panose="020B0604020202020204" pitchFamily="34" charset="0"/>
                <a:cs typeface="Arial" panose="020B0604020202020204" pitchFamily="34" charset="0"/>
              </a:rPr>
              <a:t>one of the most important strategic axes of LBUS development (2021-2027)</a:t>
            </a:r>
          </a:p>
          <a:p>
            <a:pPr indent="457200" algn="ctr"/>
            <a:endParaRPr lang="en-US" dirty="0">
              <a:latin typeface="Arial" panose="020B0604020202020204" pitchFamily="34" charset="0"/>
              <a:cs typeface="Arial" panose="020B0604020202020204" pitchFamily="34" charset="0"/>
            </a:endParaRPr>
          </a:p>
          <a:p>
            <a:pPr indent="457200" algn="ctr"/>
            <a:r>
              <a:rPr lang="en-US" dirty="0">
                <a:solidFill>
                  <a:srgbClr val="000000"/>
                </a:solidFill>
                <a:latin typeface="Arial" panose="020B0604020202020204" pitchFamily="34" charset="0"/>
                <a:cs typeface="Arial" panose="020B0604020202020204" pitchFamily="34" charset="0"/>
              </a:rPr>
              <a:t>Directions for increasing the degree of internationalization &amp; stakeholder cooperation:</a:t>
            </a:r>
          </a:p>
          <a:p>
            <a:pPr indent="457200"/>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in </a:t>
            </a:r>
            <a:r>
              <a:rPr lang="en-US" b="1" dirty="0">
                <a:solidFill>
                  <a:schemeClr val="accent1">
                    <a:lumMod val="50000"/>
                  </a:schemeClr>
                </a:solidFill>
                <a:latin typeface="Arial" panose="020B0604020202020204" pitchFamily="34" charset="0"/>
                <a:cs typeface="Arial" panose="020B0604020202020204" pitchFamily="34" charset="0"/>
              </a:rPr>
              <a:t>educational activity </a:t>
            </a:r>
            <a:r>
              <a:rPr lang="en-US" dirty="0">
                <a:solidFill>
                  <a:srgbClr val="000000"/>
                </a:solidFill>
                <a:latin typeface="Arial" panose="020B0604020202020204" pitchFamily="34" charset="0"/>
                <a:cs typeface="Arial" panose="020B0604020202020204" pitchFamily="34" charset="0"/>
              </a:rPr>
              <a:t>in an </a:t>
            </a:r>
            <a:r>
              <a:rPr lang="en-US" b="1" dirty="0">
                <a:solidFill>
                  <a:srgbClr val="FFC000"/>
                </a:solidFill>
                <a:latin typeface="Arial" panose="020B0604020202020204" pitchFamily="34" charset="0"/>
                <a:cs typeface="Arial" panose="020B0604020202020204" pitchFamily="34" charset="0"/>
              </a:rPr>
              <a:t>inclusive</a:t>
            </a:r>
            <a:r>
              <a:rPr lang="en-US" b="1" dirty="0">
                <a:solidFill>
                  <a:srgbClr val="000000"/>
                </a:solidFill>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and </a:t>
            </a:r>
            <a:r>
              <a:rPr lang="en-US" b="1" dirty="0">
                <a:solidFill>
                  <a:srgbClr val="00B050"/>
                </a:solidFill>
                <a:latin typeface="Arial" panose="020B0604020202020204" pitchFamily="34" charset="0"/>
                <a:cs typeface="Arial" panose="020B0604020202020204" pitchFamily="34" charset="0"/>
              </a:rPr>
              <a:t>sustainable</a:t>
            </a:r>
            <a:r>
              <a:rPr lang="en-US" dirty="0">
                <a:solidFill>
                  <a:srgbClr val="000000"/>
                </a:solidFill>
                <a:latin typeface="Arial" panose="020B0604020202020204" pitchFamily="34" charset="0"/>
                <a:cs typeface="Arial" panose="020B0604020202020204" pitchFamily="34" charset="0"/>
              </a:rPr>
              <a:t> manner</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in </a:t>
            </a:r>
            <a:r>
              <a:rPr lang="en-US" b="1" dirty="0">
                <a:solidFill>
                  <a:schemeClr val="accent1">
                    <a:lumMod val="50000"/>
                  </a:schemeClr>
                </a:solidFill>
                <a:latin typeface="Arial" panose="020B0604020202020204" pitchFamily="34" charset="0"/>
                <a:cs typeface="Arial" panose="020B0604020202020204" pitchFamily="34" charset="0"/>
              </a:rPr>
              <a:t>research activity</a:t>
            </a:r>
            <a:r>
              <a:rPr lang="en-US" b="1" dirty="0">
                <a:solidFill>
                  <a:srgbClr val="000000"/>
                </a:solidFill>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in </a:t>
            </a:r>
            <a:r>
              <a:rPr lang="en-US" b="1" dirty="0">
                <a:solidFill>
                  <a:schemeClr val="accent1">
                    <a:lumMod val="50000"/>
                  </a:schemeClr>
                </a:solidFill>
                <a:latin typeface="Arial" panose="020B0604020202020204" pitchFamily="34" charset="0"/>
                <a:cs typeface="Arial" panose="020B0604020202020204" pitchFamily="34" charset="0"/>
              </a:rPr>
              <a:t>projects</a:t>
            </a:r>
            <a:r>
              <a:rPr lang="en-US" dirty="0">
                <a:solidFill>
                  <a:srgbClr val="000000"/>
                </a:solidFill>
                <a:latin typeface="Arial" panose="020B0604020202020204" pitchFamily="34" charset="0"/>
                <a:cs typeface="Arial" panose="020B0604020202020204" pitchFamily="34" charset="0"/>
              </a:rPr>
              <a:t> and </a:t>
            </a:r>
            <a:r>
              <a:rPr lang="en-US" b="1" dirty="0">
                <a:solidFill>
                  <a:schemeClr val="accent1">
                    <a:lumMod val="50000"/>
                  </a:schemeClr>
                </a:solidFill>
                <a:latin typeface="Arial" panose="020B0604020202020204" pitchFamily="34" charset="0"/>
                <a:cs typeface="Arial" panose="020B0604020202020204" pitchFamily="34" charset="0"/>
              </a:rPr>
              <a:t>partnerships</a:t>
            </a:r>
            <a:r>
              <a:rPr lang="en-US" dirty="0">
                <a:solidFill>
                  <a:srgbClr val="000000"/>
                </a:solidFill>
                <a:latin typeface="Arial" panose="020B0604020202020204" pitchFamily="34" charset="0"/>
                <a:cs typeface="Arial" panose="020B0604020202020204" pitchFamily="34" charset="0"/>
              </a:rPr>
              <a:t> from abroad (institutions, organizations, economic entities, networks)</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In </a:t>
            </a:r>
            <a:r>
              <a:rPr lang="en-US" b="1" dirty="0">
                <a:solidFill>
                  <a:schemeClr val="accent1">
                    <a:lumMod val="50000"/>
                  </a:schemeClr>
                </a:solidFill>
                <a:latin typeface="Arial" panose="020B0604020202020204" pitchFamily="34" charset="0"/>
                <a:cs typeface="Arial" panose="020B0604020202020204" pitchFamily="34" charset="0"/>
              </a:rPr>
              <a:t>administration</a:t>
            </a:r>
            <a:r>
              <a:rPr lang="en-US" dirty="0">
                <a:solidFill>
                  <a:srgbClr val="000000"/>
                </a:solidFill>
                <a:latin typeface="Arial" panose="020B0604020202020204" pitchFamily="34" charset="0"/>
                <a:cs typeface="Arial" panose="020B0604020202020204" pitchFamily="34" charset="0"/>
              </a:rPr>
              <a:t> and </a:t>
            </a:r>
            <a:r>
              <a:rPr lang="en-US" b="1" dirty="0">
                <a:solidFill>
                  <a:schemeClr val="accent1">
                    <a:lumMod val="50000"/>
                  </a:schemeClr>
                </a:solidFill>
                <a:latin typeface="Arial" panose="020B0604020202020204" pitchFamily="34" charset="0"/>
                <a:cs typeface="Arial" panose="020B0604020202020204" pitchFamily="34" charset="0"/>
              </a:rPr>
              <a:t>communication processes </a:t>
            </a:r>
            <a:r>
              <a:rPr lang="en-US" dirty="0">
                <a:latin typeface="Arial" panose="020B0604020202020204" pitchFamily="34" charset="0"/>
                <a:cs typeface="Arial" panose="020B0604020202020204" pitchFamily="34" charset="0"/>
              </a:rPr>
              <a:t>(using </a:t>
            </a:r>
            <a:r>
              <a:rPr lang="en-US" dirty="0">
                <a:solidFill>
                  <a:srgbClr val="000000"/>
                </a:solidFill>
                <a:latin typeface="Arial" panose="020B0604020202020204" pitchFamily="34" charset="0"/>
                <a:cs typeface="Arial" panose="020B0604020202020204" pitchFamily="34" charset="0"/>
              </a:rPr>
              <a:t>innovative digital tools)</a:t>
            </a: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photo credit: </a:t>
            </a:r>
            <a:r>
              <a:rPr lang="en-US" sz="1200" dirty="0" err="1">
                <a:latin typeface="Arial" panose="020B0604020202020204" pitchFamily="34" charset="0"/>
                <a:cs typeface="Arial" panose="020B0604020202020204" pitchFamily="34" charset="0"/>
              </a:rPr>
              <a:t>Transilvania</a:t>
            </a:r>
            <a:r>
              <a:rPr lang="en-US" sz="1200" dirty="0">
                <a:latin typeface="Arial" panose="020B0604020202020204" pitchFamily="34" charset="0"/>
                <a:cs typeface="Arial" panose="020B0604020202020204" pitchFamily="34" charset="0"/>
              </a:rPr>
              <a:t> Business, International Week of "Lucian </a:t>
            </a:r>
            <a:r>
              <a:rPr lang="en-US" sz="1200" dirty="0" err="1">
                <a:latin typeface="Arial" panose="020B0604020202020204" pitchFamily="34" charset="0"/>
                <a:cs typeface="Arial" panose="020B0604020202020204" pitchFamily="34" charset="0"/>
              </a:rPr>
              <a:t>Blaga</a:t>
            </a:r>
            <a:r>
              <a:rPr lang="en-US" sz="1200" dirty="0">
                <a:latin typeface="Arial" panose="020B0604020202020204" pitchFamily="34" charset="0"/>
                <a:cs typeface="Arial" panose="020B0604020202020204" pitchFamily="34" charset="0"/>
              </a:rPr>
              <a:t>" University</a:t>
            </a:r>
          </a:p>
        </p:txBody>
      </p:sp>
      <p:pic>
        <p:nvPicPr>
          <p:cNvPr id="6" name="Picture 5">
            <a:extLst>
              <a:ext uri="{FF2B5EF4-FFF2-40B4-BE49-F238E27FC236}">
                <a16:creationId xmlns:a16="http://schemas.microsoft.com/office/drawing/2014/main" id="{60F29708-0E71-4DC5-8365-1B96A7B0ED9D}"/>
              </a:ext>
            </a:extLst>
          </p:cNvPr>
          <p:cNvPicPr>
            <a:picLocks noChangeAspect="1"/>
          </p:cNvPicPr>
          <p:nvPr/>
        </p:nvPicPr>
        <p:blipFill>
          <a:blip r:embed="rId2"/>
          <a:stretch>
            <a:fillRect/>
          </a:stretch>
        </p:blipFill>
        <p:spPr>
          <a:xfrm>
            <a:off x="6555477" y="798846"/>
            <a:ext cx="5526795" cy="4616648"/>
          </a:xfrm>
          <a:prstGeom prst="rect">
            <a:avLst/>
          </a:prstGeom>
        </p:spPr>
      </p:pic>
    </p:spTree>
    <p:extLst>
      <p:ext uri="{BB962C8B-B14F-4D97-AF65-F5344CB8AC3E}">
        <p14:creationId xmlns:p14="http://schemas.microsoft.com/office/powerpoint/2010/main" val="161499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DD3B41-3C33-4517-91DB-173BE8361F4E}"/>
              </a:ext>
            </a:extLst>
          </p:cNvPr>
          <p:cNvSpPr/>
          <p:nvPr/>
        </p:nvSpPr>
        <p:spPr>
          <a:xfrm>
            <a:off x="139959" y="1306286"/>
            <a:ext cx="11979997" cy="3970318"/>
          </a:xfrm>
          <a:prstGeom prst="rect">
            <a:avLst/>
          </a:prstGeom>
        </p:spPr>
        <p:txBody>
          <a:bodyPr wrap="square">
            <a:spAutoFit/>
          </a:bodyPr>
          <a:lstStyle/>
          <a:p>
            <a:pPr indent="457200" algn="just"/>
            <a:r>
              <a:rPr lang="en-US" dirty="0">
                <a:solidFill>
                  <a:schemeClr val="accent1">
                    <a:lumMod val="50000"/>
                  </a:schemeClr>
                </a:solidFill>
                <a:latin typeface="Arial" panose="020B0604020202020204" pitchFamily="34" charset="0"/>
              </a:rPr>
              <a:t>Erasmus+ Program as main pillars of the internationalization strategy in LBUS </a:t>
            </a:r>
          </a:p>
          <a:p>
            <a:pPr indent="457200" algn="just"/>
            <a:endParaRPr lang="en-US" dirty="0">
              <a:solidFill>
                <a:srgbClr val="000000"/>
              </a:solidFill>
              <a:latin typeface="Arial" panose="020B0604020202020204" pitchFamily="34" charset="0"/>
            </a:endParaRPr>
          </a:p>
          <a:p>
            <a:pPr indent="457200" algn="just"/>
            <a:r>
              <a:rPr lang="en-US" dirty="0">
                <a:solidFill>
                  <a:srgbClr val="000000"/>
                </a:solidFill>
                <a:latin typeface="Arial" panose="020B0604020202020204" pitchFamily="34" charset="0"/>
              </a:rPr>
              <a:t>It facilitates </a:t>
            </a:r>
            <a:r>
              <a:rPr lang="en-US" b="1" dirty="0">
                <a:solidFill>
                  <a:schemeClr val="accent1">
                    <a:lumMod val="50000"/>
                  </a:schemeClr>
                </a:solidFill>
                <a:latin typeface="Arial" panose="020B0604020202020204" pitchFamily="34" charset="0"/>
              </a:rPr>
              <a:t>institutional modernization </a:t>
            </a:r>
            <a:r>
              <a:rPr lang="en-US" dirty="0">
                <a:solidFill>
                  <a:srgbClr val="000000"/>
                </a:solidFill>
                <a:latin typeface="Arial" panose="020B0604020202020204" pitchFamily="34" charset="0"/>
              </a:rPr>
              <a:t>through:</a:t>
            </a:r>
          </a:p>
          <a:p>
            <a:pPr indent="457200" algn="just"/>
            <a:endParaRPr lang="en-US" dirty="0"/>
          </a:p>
          <a:p>
            <a:pPr marL="285750" indent="-285750" algn="just">
              <a:buFont typeface="Arial" panose="020B0604020202020204" pitchFamily="34" charset="0"/>
              <a:buChar char="•"/>
            </a:pPr>
            <a:r>
              <a:rPr lang="en-US" dirty="0">
                <a:solidFill>
                  <a:srgbClr val="000000"/>
                </a:solidFill>
                <a:latin typeface="Arial" panose="020B0604020202020204" pitchFamily="34" charset="0"/>
              </a:rPr>
              <a:t>the exchange of knowledge</a:t>
            </a:r>
          </a:p>
          <a:p>
            <a:pPr marL="285750" indent="-285750" algn="just">
              <a:buFont typeface="Arial" panose="020B0604020202020204" pitchFamily="34" charset="0"/>
              <a:buChar char="•"/>
            </a:pPr>
            <a:r>
              <a:rPr lang="en-US" dirty="0">
                <a:solidFill>
                  <a:srgbClr val="000000"/>
                </a:solidFill>
                <a:latin typeface="Arial" panose="020B0604020202020204" pitchFamily="34" charset="0"/>
              </a:rPr>
              <a:t>good practices</a:t>
            </a:r>
          </a:p>
          <a:p>
            <a:pPr marL="285750" indent="-285750" algn="just">
              <a:buFont typeface="Arial" panose="020B0604020202020204" pitchFamily="34" charset="0"/>
              <a:buChar char="•"/>
            </a:pPr>
            <a:r>
              <a:rPr lang="en-US" dirty="0">
                <a:solidFill>
                  <a:srgbClr val="000000"/>
                </a:solidFill>
                <a:latin typeface="Arial" panose="020B0604020202020204" pitchFamily="34" charset="0"/>
              </a:rPr>
              <a:t>innovative academic initiatives for creating flexible </a:t>
            </a:r>
          </a:p>
          <a:p>
            <a:pPr algn="just"/>
            <a:r>
              <a:rPr lang="en-US" dirty="0">
                <a:solidFill>
                  <a:srgbClr val="000000"/>
                </a:solidFill>
                <a:latin typeface="Arial" panose="020B0604020202020204" pitchFamily="34" charset="0"/>
              </a:rPr>
              <a:t>     learning pathways </a:t>
            </a:r>
          </a:p>
          <a:p>
            <a:pPr marL="285750" indent="-285750" algn="just">
              <a:buFont typeface="Arial" panose="020B0604020202020204" pitchFamily="34" charset="0"/>
              <a:buChar char="•"/>
            </a:pPr>
            <a:r>
              <a:rPr lang="en-US" dirty="0">
                <a:solidFill>
                  <a:srgbClr val="000000"/>
                </a:solidFill>
                <a:latin typeface="Arial" panose="020B0604020202020204" pitchFamily="34" charset="0"/>
              </a:rPr>
              <a:t>recognition and understanding of skills and qualifications</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updating and synchronizing curricula according to </a:t>
            </a:r>
          </a:p>
          <a:p>
            <a:pPr algn="just"/>
            <a:r>
              <a:rPr lang="en-US" dirty="0">
                <a:latin typeface="Arial" panose="020B0604020202020204" pitchFamily="34" charset="0"/>
                <a:cs typeface="Arial" panose="020B0604020202020204" pitchFamily="34" charset="0"/>
              </a:rPr>
              <a:t>     international successful models</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gaining a global perspective on academic dynamics</a:t>
            </a:r>
          </a:p>
          <a:p>
            <a:pPr algn="just"/>
            <a:br>
              <a:rPr lang="en-US" dirty="0"/>
            </a:br>
            <a:endParaRPr lang="en-US" dirty="0"/>
          </a:p>
        </p:txBody>
      </p:sp>
      <p:pic>
        <p:nvPicPr>
          <p:cNvPr id="1026" name="Picture 2">
            <a:extLst>
              <a:ext uri="{FF2B5EF4-FFF2-40B4-BE49-F238E27FC236}">
                <a16:creationId xmlns:a16="http://schemas.microsoft.com/office/drawing/2014/main" id="{43FA657F-8199-4D29-A75B-DE9026382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9235" y="1787236"/>
            <a:ext cx="5832765" cy="3764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425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459EC2-9FC5-4CB1-8779-95C46BA2952C}"/>
              </a:ext>
            </a:extLst>
          </p:cNvPr>
          <p:cNvPicPr/>
          <p:nvPr/>
        </p:nvPicPr>
        <p:blipFill rotWithShape="1">
          <a:blip r:embed="rId2" cstate="print">
            <a:extLst>
              <a:ext uri="{28A0092B-C50C-407E-A947-70E740481C1C}">
                <a14:useLocalDpi xmlns:a14="http://schemas.microsoft.com/office/drawing/2010/main" val="0"/>
              </a:ext>
            </a:extLst>
          </a:blip>
          <a:srcRect l="6024" t="17384" r="5562" b="4738"/>
          <a:stretch/>
        </p:blipFill>
        <p:spPr bwMode="auto">
          <a:xfrm>
            <a:off x="566182" y="2605667"/>
            <a:ext cx="5598367" cy="3415003"/>
          </a:xfrm>
          <a:prstGeom prst="rect">
            <a:avLst/>
          </a:prstGeom>
          <a:noFill/>
          <a:ln>
            <a:noFill/>
          </a:ln>
          <a:extLst>
            <a:ext uri="{53640926-AAD7-44D8-BBD7-CCE9431645EC}">
              <a14:shadowObscured xmlns:a14="http://schemas.microsoft.com/office/drawing/2010/main"/>
            </a:ext>
          </a:extLst>
        </p:spPr>
      </p:pic>
      <p:pic>
        <p:nvPicPr>
          <p:cNvPr id="3" name="Picture 2" descr="A group of people walking down the street&#10;&#10;Description automatically generated">
            <a:extLst>
              <a:ext uri="{FF2B5EF4-FFF2-40B4-BE49-F238E27FC236}">
                <a16:creationId xmlns:a16="http://schemas.microsoft.com/office/drawing/2014/main" id="{9F9D4797-8768-4703-B5AD-42937A7E1F5B}"/>
              </a:ext>
            </a:extLst>
          </p:cNvPr>
          <p:cNvPicPr/>
          <p:nvPr/>
        </p:nvPicPr>
        <p:blipFill rotWithShape="1">
          <a:blip r:embed="rId3" cstate="print">
            <a:extLst>
              <a:ext uri="{28A0092B-C50C-407E-A947-70E740481C1C}">
                <a14:useLocalDpi xmlns:a14="http://schemas.microsoft.com/office/drawing/2010/main" val="0"/>
              </a:ext>
            </a:extLst>
          </a:blip>
          <a:srcRect l="12049" t="6622" r="7012" b="11900"/>
          <a:stretch/>
        </p:blipFill>
        <p:spPr bwMode="auto">
          <a:xfrm>
            <a:off x="6757330" y="952782"/>
            <a:ext cx="4728655" cy="3543515"/>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8517C5A2-B616-4F5E-A61B-D3C452CF9D3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782147" y="718458"/>
            <a:ext cx="3592078" cy="2006081"/>
          </a:xfrm>
          <a:prstGeom prst="rect">
            <a:avLst/>
          </a:prstGeom>
          <a:noFill/>
          <a:ln>
            <a:noFill/>
          </a:ln>
        </p:spPr>
      </p:pic>
      <p:sp>
        <p:nvSpPr>
          <p:cNvPr id="5" name="Rectangle 4">
            <a:extLst>
              <a:ext uri="{FF2B5EF4-FFF2-40B4-BE49-F238E27FC236}">
                <a16:creationId xmlns:a16="http://schemas.microsoft.com/office/drawing/2014/main" id="{B55F815A-B44B-44FD-AFEF-15A56F940299}"/>
              </a:ext>
            </a:extLst>
          </p:cNvPr>
          <p:cNvSpPr/>
          <p:nvPr/>
        </p:nvSpPr>
        <p:spPr>
          <a:xfrm>
            <a:off x="6234545" y="2967335"/>
            <a:ext cx="5773953" cy="2585323"/>
          </a:xfrm>
          <a:prstGeom prst="rect">
            <a:avLst/>
          </a:prstGeom>
        </p:spPr>
        <p:txBody>
          <a:bodyPr wrap="square">
            <a:spAutoFit/>
          </a:bodyPr>
          <a:lstStyle/>
          <a:p>
            <a:endParaRPr lang="en-US" dirty="0"/>
          </a:p>
          <a:p>
            <a:endParaRPr lang="en-US" dirty="0"/>
          </a:p>
          <a:p>
            <a:endParaRPr lang="en-US" dirty="0"/>
          </a:p>
          <a:p>
            <a:endParaRPr lang="en-US" dirty="0"/>
          </a:p>
          <a:p>
            <a:endParaRPr lang="en-US" dirty="0"/>
          </a:p>
          <a:p>
            <a:endParaRPr lang="en-US" dirty="0"/>
          </a:p>
          <a:p>
            <a:r>
              <a:rPr lang="en-US" dirty="0">
                <a:solidFill>
                  <a:schemeClr val="accent1">
                    <a:lumMod val="50000"/>
                  </a:schemeClr>
                </a:solidFill>
                <a:latin typeface="Arial" panose="020B0604020202020204" pitchFamily="34" charset="0"/>
                <a:cs typeface="Arial" panose="020B0604020202020204" pitchFamily="34" charset="0"/>
              </a:rPr>
              <a:t>Erasmus Student Network (ESN) Sibiu collaborates with the International Relations </a:t>
            </a:r>
            <a:r>
              <a:rPr lang="ro-RO" dirty="0">
                <a:solidFill>
                  <a:schemeClr val="accent1">
                    <a:lumMod val="50000"/>
                  </a:schemeClr>
                </a:solidFill>
                <a:latin typeface="Arial" panose="020B0604020202020204" pitchFamily="34" charset="0"/>
                <a:cs typeface="Arial" panose="020B0604020202020204" pitchFamily="34" charset="0"/>
              </a:rPr>
              <a:t>Office</a:t>
            </a:r>
            <a:r>
              <a:rPr lang="en-US" dirty="0">
                <a:solidFill>
                  <a:schemeClr val="accent1">
                    <a:lumMod val="50000"/>
                  </a:schemeClr>
                </a:solidFill>
                <a:latin typeface="Arial" panose="020B0604020202020204" pitchFamily="34" charset="0"/>
                <a:cs typeface="Arial" panose="020B0604020202020204" pitchFamily="34" charset="0"/>
              </a:rPr>
              <a:t> of "Lucian </a:t>
            </a:r>
            <a:r>
              <a:rPr lang="en-US" dirty="0" err="1">
                <a:solidFill>
                  <a:schemeClr val="accent1">
                    <a:lumMod val="50000"/>
                  </a:schemeClr>
                </a:solidFill>
                <a:latin typeface="Arial" panose="020B0604020202020204" pitchFamily="34" charset="0"/>
                <a:cs typeface="Arial" panose="020B0604020202020204" pitchFamily="34" charset="0"/>
              </a:rPr>
              <a:t>Blaga</a:t>
            </a:r>
            <a:r>
              <a:rPr lang="en-US" dirty="0">
                <a:solidFill>
                  <a:schemeClr val="accent1">
                    <a:lumMod val="50000"/>
                  </a:schemeClr>
                </a:solidFill>
                <a:latin typeface="Arial" panose="020B0604020202020204" pitchFamily="34" charset="0"/>
                <a:cs typeface="Arial" panose="020B0604020202020204" pitchFamily="34" charset="0"/>
              </a:rPr>
              <a:t>" University of Sibiu.</a:t>
            </a:r>
          </a:p>
        </p:txBody>
      </p:sp>
    </p:spTree>
    <p:extLst>
      <p:ext uri="{BB962C8B-B14F-4D97-AF65-F5344CB8AC3E}">
        <p14:creationId xmlns:p14="http://schemas.microsoft.com/office/powerpoint/2010/main" val="1935976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D225E4-7741-4B36-BAAE-7D168C9D9F4A}"/>
              </a:ext>
            </a:extLst>
          </p:cNvPr>
          <p:cNvSpPr/>
          <p:nvPr/>
        </p:nvSpPr>
        <p:spPr>
          <a:xfrm>
            <a:off x="241070" y="1274564"/>
            <a:ext cx="10374284" cy="4647426"/>
          </a:xfrm>
          <a:prstGeom prst="rect">
            <a:avLst/>
          </a:prstGeom>
        </p:spPr>
        <p:txBody>
          <a:bodyPr wrap="square">
            <a:spAutoFit/>
          </a:bodyPr>
          <a:lstStyle/>
          <a:p>
            <a:pPr>
              <a:spcBef>
                <a:spcPts val="1200"/>
              </a:spcBef>
              <a:spcAft>
                <a:spcPts val="1200"/>
              </a:spcAft>
            </a:pPr>
            <a:r>
              <a:rPr lang="en-US" sz="1600" b="1" dirty="0">
                <a:solidFill>
                  <a:srgbClr val="002060"/>
                </a:solidFill>
                <a:latin typeface="Arial" panose="020B0604020202020204" pitchFamily="34" charset="0"/>
                <a:cs typeface="Arial" panose="020B0604020202020204" pitchFamily="34" charset="0"/>
              </a:rPr>
              <a:t>9 SIGNPOSTS OF SUCCESS</a:t>
            </a:r>
          </a:p>
          <a:p>
            <a:pPr>
              <a:spcBef>
                <a:spcPts val="1200"/>
              </a:spcBef>
              <a:spcAft>
                <a:spcPts val="1200"/>
              </a:spcAft>
            </a:pPr>
            <a:endParaRPr lang="en-US" sz="1600" dirty="0">
              <a:latin typeface="Arial" panose="020B0604020202020204" pitchFamily="34" charset="0"/>
              <a:cs typeface="Arial" panose="020B0604020202020204" pitchFamily="34" charset="0"/>
            </a:endParaRPr>
          </a:p>
          <a:p>
            <a:pPr fontAlgn="base">
              <a:buFont typeface="Arial" panose="020B0604020202020204" pitchFamily="34" charset="0"/>
              <a:buChar char="•"/>
            </a:pPr>
            <a:r>
              <a:rPr lang="en-US" sz="1600" dirty="0">
                <a:solidFill>
                  <a:srgbClr val="073763"/>
                </a:solidFill>
                <a:latin typeface="Arial" panose="020B0604020202020204" pitchFamily="34" charset="0"/>
              </a:rPr>
              <a:t> Alignment of </a:t>
            </a:r>
            <a:r>
              <a:rPr lang="en-US" sz="1600" dirty="0" err="1">
                <a:solidFill>
                  <a:srgbClr val="073763"/>
                </a:solidFill>
                <a:latin typeface="Arial" panose="020B0604020202020204" pitchFamily="34" charset="0"/>
              </a:rPr>
              <a:t>internationalisation</a:t>
            </a:r>
            <a:r>
              <a:rPr lang="en-US" sz="1600" dirty="0">
                <a:solidFill>
                  <a:srgbClr val="073763"/>
                </a:solidFill>
                <a:latin typeface="Arial" panose="020B0604020202020204" pitchFamily="34" charset="0"/>
              </a:rPr>
              <a:t> with the academic mission</a:t>
            </a:r>
          </a:p>
          <a:p>
            <a:pPr fontAlgn="base">
              <a:buFont typeface="Arial" panose="020B0604020202020204" pitchFamily="34" charset="0"/>
              <a:buChar char="•"/>
            </a:pPr>
            <a:r>
              <a:rPr lang="en-US" sz="1600" dirty="0">
                <a:solidFill>
                  <a:srgbClr val="073763"/>
                </a:solidFill>
                <a:latin typeface="Arial" panose="020B0604020202020204" pitchFamily="34" charset="0"/>
              </a:rPr>
              <a:t> Commitment to a broad </a:t>
            </a:r>
            <a:r>
              <a:rPr lang="en-US" sz="1600" dirty="0" err="1">
                <a:solidFill>
                  <a:srgbClr val="073763"/>
                </a:solidFill>
                <a:latin typeface="Arial" panose="020B0604020202020204" pitchFamily="34" charset="0"/>
              </a:rPr>
              <a:t>internationalisation</a:t>
            </a:r>
            <a:r>
              <a:rPr lang="en-US" sz="1600" dirty="0">
                <a:solidFill>
                  <a:srgbClr val="073763"/>
                </a:solidFill>
                <a:latin typeface="Arial" panose="020B0604020202020204" pitchFamily="34" charset="0"/>
              </a:rPr>
              <a:t> portfolio</a:t>
            </a:r>
          </a:p>
          <a:p>
            <a:pPr fontAlgn="base">
              <a:buFont typeface="Arial" panose="020B0604020202020204" pitchFamily="34" charset="0"/>
              <a:buChar char="•"/>
            </a:pPr>
            <a:r>
              <a:rPr lang="en-US" sz="1600" dirty="0">
                <a:solidFill>
                  <a:srgbClr val="073763"/>
                </a:solidFill>
                <a:latin typeface="Arial" panose="020B0604020202020204" pitchFamily="34" charset="0"/>
              </a:rPr>
              <a:t> Existence of an institution-wide strategy</a:t>
            </a:r>
          </a:p>
          <a:p>
            <a:pPr fontAlgn="base">
              <a:buFont typeface="Arial" panose="020B0604020202020204" pitchFamily="34" charset="0"/>
              <a:buChar char="•"/>
            </a:pPr>
            <a:r>
              <a:rPr lang="en-US" sz="1600" dirty="0">
                <a:solidFill>
                  <a:srgbClr val="073763"/>
                </a:solidFill>
                <a:latin typeface="Arial" panose="020B0604020202020204" pitchFamily="34" charset="0"/>
              </a:rPr>
              <a:t> Established targets for priority activities</a:t>
            </a:r>
          </a:p>
          <a:p>
            <a:pPr fontAlgn="base">
              <a:buFont typeface="Arial" panose="020B0604020202020204" pitchFamily="34" charset="0"/>
              <a:buChar char="•"/>
            </a:pPr>
            <a:r>
              <a:rPr lang="en-US" sz="1600" dirty="0">
                <a:solidFill>
                  <a:srgbClr val="073763"/>
                </a:solidFill>
                <a:latin typeface="Arial" panose="020B0604020202020204" pitchFamily="34" charset="0"/>
              </a:rPr>
              <a:t> Regular strategy evaluation</a:t>
            </a:r>
          </a:p>
          <a:p>
            <a:pPr fontAlgn="base">
              <a:buFont typeface="Arial" panose="020B0604020202020204" pitchFamily="34" charset="0"/>
              <a:buChar char="•"/>
            </a:pPr>
            <a:r>
              <a:rPr lang="en-US" sz="1600" dirty="0">
                <a:solidFill>
                  <a:srgbClr val="073763"/>
                </a:solidFill>
                <a:latin typeface="Arial" panose="020B0604020202020204" pitchFamily="34" charset="0"/>
              </a:rPr>
              <a:t> Funding for priority activities</a:t>
            </a:r>
          </a:p>
          <a:p>
            <a:pPr fontAlgn="base">
              <a:buFont typeface="Arial" panose="020B0604020202020204" pitchFamily="34" charset="0"/>
              <a:buChar char="•"/>
            </a:pPr>
            <a:r>
              <a:rPr lang="en-US" sz="1600" dirty="0">
                <a:solidFill>
                  <a:srgbClr val="073763"/>
                </a:solidFill>
                <a:latin typeface="Arial" panose="020B0604020202020204" pitchFamily="34" charset="0"/>
              </a:rPr>
              <a:t> Coordinated </a:t>
            </a:r>
            <a:r>
              <a:rPr lang="en-US" sz="1600" dirty="0" err="1">
                <a:solidFill>
                  <a:srgbClr val="073763"/>
                </a:solidFill>
                <a:latin typeface="Arial" panose="020B0604020202020204" pitchFamily="34" charset="0"/>
              </a:rPr>
              <a:t>organisation</a:t>
            </a:r>
            <a:endParaRPr lang="en-US" sz="1600" dirty="0">
              <a:solidFill>
                <a:srgbClr val="073763"/>
              </a:solidFill>
              <a:latin typeface="Arial" panose="020B0604020202020204" pitchFamily="34" charset="0"/>
            </a:endParaRPr>
          </a:p>
          <a:p>
            <a:pPr fontAlgn="base">
              <a:buFont typeface="Arial" panose="020B0604020202020204" pitchFamily="34" charset="0"/>
              <a:buChar char="•"/>
            </a:pPr>
            <a:r>
              <a:rPr lang="en-US" sz="1600" dirty="0">
                <a:solidFill>
                  <a:srgbClr val="073763"/>
                </a:solidFill>
                <a:latin typeface="Arial" panose="020B0604020202020204" pitchFamily="34" charset="0"/>
              </a:rPr>
              <a:t> Training to support priorities</a:t>
            </a:r>
          </a:p>
          <a:p>
            <a:pPr fontAlgn="base">
              <a:buFont typeface="Arial" panose="020B0604020202020204" pitchFamily="34" charset="0"/>
              <a:buChar char="•"/>
            </a:pPr>
            <a:r>
              <a:rPr lang="en-US" sz="1600" dirty="0">
                <a:solidFill>
                  <a:srgbClr val="073763"/>
                </a:solidFill>
                <a:latin typeface="Arial" panose="020B0604020202020204" pitchFamily="34" charset="0"/>
              </a:rPr>
              <a:t> Systematic quality assurance</a:t>
            </a:r>
          </a:p>
          <a:p>
            <a:pPr fontAlgn="base">
              <a:buFont typeface="Arial" panose="020B0604020202020204" pitchFamily="34" charset="0"/>
              <a:buChar char="•"/>
            </a:pPr>
            <a:endParaRPr lang="en-US" dirty="0">
              <a:solidFill>
                <a:srgbClr val="073763"/>
              </a:solidFill>
              <a:latin typeface="Arial" panose="020B0604020202020204" pitchFamily="34" charset="0"/>
            </a:endParaRPr>
          </a:p>
          <a:p>
            <a:pPr fontAlgn="base"/>
            <a:endParaRPr lang="en-US" dirty="0">
              <a:solidFill>
                <a:srgbClr val="073763"/>
              </a:solidFill>
              <a:latin typeface="Arial" panose="020B0604020202020204" pitchFamily="34" charset="0"/>
            </a:endParaRPr>
          </a:p>
          <a:p>
            <a:pPr fontAlgn="base"/>
            <a:endParaRPr lang="en-US" dirty="0">
              <a:solidFill>
                <a:srgbClr val="073763"/>
              </a:solidFill>
              <a:latin typeface="Arial" panose="020B0604020202020204" pitchFamily="34" charset="0"/>
            </a:endParaRPr>
          </a:p>
          <a:p>
            <a:pPr fontAlgn="base"/>
            <a:endParaRPr lang="en-US" dirty="0">
              <a:solidFill>
                <a:srgbClr val="073763"/>
              </a:solidFill>
              <a:latin typeface="Arial" panose="020B0604020202020204" pitchFamily="34" charset="0"/>
            </a:endParaRPr>
          </a:p>
          <a:p>
            <a:pPr fontAlgn="base"/>
            <a:r>
              <a:rPr lang="en-US" dirty="0">
                <a:solidFill>
                  <a:srgbClr val="073763"/>
                </a:solidFill>
                <a:latin typeface="Arial" panose="020B0604020202020204" pitchFamily="34" charset="0"/>
              </a:rPr>
              <a:t>source: </a:t>
            </a:r>
            <a:r>
              <a:rPr lang="en-US" dirty="0">
                <a:solidFill>
                  <a:schemeClr val="accent1">
                    <a:lumMod val="50000"/>
                  </a:schemeClr>
                </a:solidFill>
                <a:latin typeface="Arial" panose="020B0604020202020204" pitchFamily="34" charset="0"/>
              </a:rPr>
              <a:t>EAIE Barometer study (</a:t>
            </a:r>
            <a:r>
              <a:rPr lang="en-US" dirty="0" err="1">
                <a:solidFill>
                  <a:schemeClr val="accent1">
                    <a:lumMod val="50000"/>
                  </a:schemeClr>
                </a:solidFill>
                <a:latin typeface="Arial" panose="020B0604020202020204" pitchFamily="34" charset="0"/>
              </a:rPr>
              <a:t>Sandström</a:t>
            </a:r>
            <a:r>
              <a:rPr lang="en-US" dirty="0">
                <a:solidFill>
                  <a:schemeClr val="accent1">
                    <a:lumMod val="50000"/>
                  </a:schemeClr>
                </a:solidFill>
                <a:latin typeface="Arial" panose="020B0604020202020204" pitchFamily="34" charset="0"/>
              </a:rPr>
              <a:t>, A-M., &amp; Hudson, R., 2019)</a:t>
            </a:r>
          </a:p>
        </p:txBody>
      </p:sp>
      <p:pic>
        <p:nvPicPr>
          <p:cNvPr id="4" name="Picture 3" descr="A picture containing chart&#10;&#10;Description automatically generated">
            <a:extLst>
              <a:ext uri="{FF2B5EF4-FFF2-40B4-BE49-F238E27FC236}">
                <a16:creationId xmlns:a16="http://schemas.microsoft.com/office/drawing/2014/main" id="{A951F64C-19FD-497B-8354-1E34708D1E2D}"/>
              </a:ext>
            </a:extLst>
          </p:cNvPr>
          <p:cNvPicPr>
            <a:picLocks noChangeAspect="1"/>
          </p:cNvPicPr>
          <p:nvPr/>
        </p:nvPicPr>
        <p:blipFill>
          <a:blip r:embed="rId2"/>
          <a:stretch>
            <a:fillRect/>
          </a:stretch>
        </p:blipFill>
        <p:spPr>
          <a:xfrm>
            <a:off x="7614458" y="714720"/>
            <a:ext cx="3995651" cy="5238048"/>
          </a:xfrm>
          <a:prstGeom prst="rect">
            <a:avLst/>
          </a:prstGeom>
        </p:spPr>
      </p:pic>
    </p:spTree>
    <p:extLst>
      <p:ext uri="{BB962C8B-B14F-4D97-AF65-F5344CB8AC3E}">
        <p14:creationId xmlns:p14="http://schemas.microsoft.com/office/powerpoint/2010/main" val="280846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9E770-E28D-4AE3-ACEA-9E4D3821E999}"/>
              </a:ext>
            </a:extLst>
          </p:cNvPr>
          <p:cNvSpPr/>
          <p:nvPr/>
        </p:nvSpPr>
        <p:spPr>
          <a:xfrm>
            <a:off x="656705" y="751344"/>
            <a:ext cx="10706793" cy="4216539"/>
          </a:xfrm>
          <a:prstGeom prst="rect">
            <a:avLst/>
          </a:prstGeom>
        </p:spPr>
        <p:txBody>
          <a:bodyPr wrap="square">
            <a:spAutoFit/>
          </a:bodyPr>
          <a:lstStyle/>
          <a:p>
            <a:pPr marL="457200" indent="-228600">
              <a:spcBef>
                <a:spcPts val="1200"/>
              </a:spcBef>
              <a:spcAft>
                <a:spcPts val="1200"/>
              </a:spcAft>
            </a:pPr>
            <a:endParaRPr lang="en-US" sz="2800" dirty="0">
              <a:solidFill>
                <a:schemeClr val="accent1">
                  <a:lumMod val="50000"/>
                </a:schemeClr>
              </a:solidFill>
              <a:latin typeface="Arial" panose="020B0604020202020204" pitchFamily="34" charset="0"/>
              <a:cs typeface="Arial" panose="020B0604020202020204" pitchFamily="34" charset="0"/>
            </a:endParaRPr>
          </a:p>
          <a:p>
            <a:pPr marL="457200" indent="-228600">
              <a:spcBef>
                <a:spcPts val="1200"/>
              </a:spcBef>
              <a:spcAft>
                <a:spcPts val="1200"/>
              </a:spcAft>
            </a:pPr>
            <a:r>
              <a:rPr lang="en-US" b="1" dirty="0">
                <a:solidFill>
                  <a:schemeClr val="accent1">
                    <a:lumMod val="50000"/>
                  </a:schemeClr>
                </a:solidFill>
                <a:latin typeface="Arial" panose="020B0604020202020204" pitchFamily="34" charset="0"/>
                <a:cs typeface="Arial" panose="020B0604020202020204" pitchFamily="34" charset="0"/>
              </a:rPr>
              <a:t>6. Constantly monitor performance and achievements</a:t>
            </a:r>
          </a:p>
          <a:p>
            <a:pPr algn="just">
              <a:spcBef>
                <a:spcPts val="1200"/>
              </a:spcBef>
              <a:spcAft>
                <a:spcPts val="1200"/>
              </a:spcAft>
            </a:pPr>
            <a:r>
              <a:rPr lang="en-US" dirty="0">
                <a:solidFill>
                  <a:srgbClr val="000000"/>
                </a:solidFill>
                <a:latin typeface="Arial" panose="020B0604020202020204" pitchFamily="34" charset="0"/>
                <a:cs typeface="Arial" panose="020B0604020202020204" pitchFamily="34" charset="0"/>
              </a:rPr>
              <a:t>So, strategic plan in </a:t>
            </a:r>
            <a:r>
              <a:rPr lang="en-US" b="1" dirty="0">
                <a:solidFill>
                  <a:schemeClr val="accent1">
                    <a:lumMod val="50000"/>
                  </a:schemeClr>
                </a:solidFill>
                <a:latin typeface="Arial" panose="020B0604020202020204" pitchFamily="34" charset="0"/>
                <a:cs typeface="Arial" panose="020B0604020202020204" pitchFamily="34" charset="0"/>
              </a:rPr>
              <a:t>3 steps</a:t>
            </a:r>
            <a:r>
              <a:rPr lang="en-US" dirty="0">
                <a:solidFill>
                  <a:srgbClr val="000000"/>
                </a:solidFill>
                <a:latin typeface="Arial" panose="020B0604020202020204" pitchFamily="34" charset="0"/>
                <a:cs typeface="Arial" panose="020B0604020202020204" pitchFamily="34" charset="0"/>
              </a:rPr>
              <a:t>: </a:t>
            </a:r>
          </a:p>
          <a:p>
            <a:pPr algn="just"/>
            <a:r>
              <a:rPr lang="en-US" dirty="0">
                <a:solidFill>
                  <a:srgbClr val="000000"/>
                </a:solidFill>
                <a:latin typeface="Arial" panose="020B0604020202020204" pitchFamily="34" charset="0"/>
                <a:cs typeface="Arial" panose="020B0604020202020204" pitchFamily="34" charset="0"/>
              </a:rPr>
              <a:t>1. elaborate</a:t>
            </a:r>
          </a:p>
          <a:p>
            <a:pPr algn="just"/>
            <a:r>
              <a:rPr lang="en-US" dirty="0">
                <a:solidFill>
                  <a:srgbClr val="000000"/>
                </a:solidFill>
                <a:latin typeface="Arial" panose="020B0604020202020204" pitchFamily="34" charset="0"/>
                <a:cs typeface="Arial" panose="020B0604020202020204" pitchFamily="34" charset="0"/>
              </a:rPr>
              <a:t>2. implement</a:t>
            </a:r>
          </a:p>
          <a:p>
            <a:pPr algn="just"/>
            <a:r>
              <a:rPr lang="en-US" b="1" dirty="0">
                <a:solidFill>
                  <a:srgbClr val="000000"/>
                </a:solidFill>
                <a:latin typeface="Arial" panose="020B0604020202020204" pitchFamily="34" charset="0"/>
                <a:cs typeface="Arial" panose="020B0604020202020204" pitchFamily="34" charset="0"/>
              </a:rPr>
              <a:t>3. monitor the achievements </a:t>
            </a:r>
          </a:p>
          <a:p>
            <a:pPr algn="just"/>
            <a:r>
              <a:rPr lang="en-US" dirty="0">
                <a:solidFill>
                  <a:srgbClr val="000000"/>
                </a:solidFill>
                <a:latin typeface="Arial" panose="020B0604020202020204" pitchFamily="34" charset="0"/>
                <a:cs typeface="Arial" panose="020B0604020202020204" pitchFamily="34" charset="0"/>
              </a:rPr>
              <a:t>	For monitoring 3 sections should be focused on:</a:t>
            </a:r>
            <a:endParaRPr lang="en-US" dirty="0">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	1) </a:t>
            </a:r>
            <a:r>
              <a:rPr lang="en-US" b="1" dirty="0">
                <a:solidFill>
                  <a:schemeClr val="accent1">
                    <a:lumMod val="50000"/>
                  </a:schemeClr>
                </a:solidFill>
                <a:latin typeface="Arial" panose="020B0604020202020204" pitchFamily="34" charset="0"/>
                <a:cs typeface="Arial" panose="020B0604020202020204" pitchFamily="34" charset="0"/>
              </a:rPr>
              <a:t>check</a:t>
            </a:r>
            <a:r>
              <a:rPr lang="en-US" dirty="0">
                <a:solidFill>
                  <a:srgbClr val="000000"/>
                </a:solidFill>
                <a:latin typeface="Arial" panose="020B0604020202020204" pitchFamily="34" charset="0"/>
                <a:cs typeface="Arial" panose="020B0604020202020204" pitchFamily="34" charset="0"/>
              </a:rPr>
              <a:t> the progress </a:t>
            </a:r>
          </a:p>
          <a:p>
            <a:r>
              <a:rPr lang="en-US" dirty="0">
                <a:solidFill>
                  <a:srgbClr val="000000"/>
                </a:solidFill>
                <a:latin typeface="Arial" panose="020B0604020202020204" pitchFamily="34" charset="0"/>
                <a:cs typeface="Arial" panose="020B0604020202020204" pitchFamily="34" charset="0"/>
              </a:rPr>
              <a:t>	2) </a:t>
            </a:r>
            <a:r>
              <a:rPr lang="en-US" b="1" dirty="0">
                <a:solidFill>
                  <a:schemeClr val="accent1">
                    <a:lumMod val="50000"/>
                  </a:schemeClr>
                </a:solidFill>
                <a:latin typeface="Arial" panose="020B0604020202020204" pitchFamily="34" charset="0"/>
                <a:cs typeface="Arial" panose="020B0604020202020204" pitchFamily="34" charset="0"/>
              </a:rPr>
              <a:t>compare</a:t>
            </a:r>
            <a:r>
              <a:rPr lang="en-US" dirty="0">
                <a:solidFill>
                  <a:srgbClr val="000000"/>
                </a:solidFill>
                <a:latin typeface="Arial" panose="020B0604020202020204" pitchFamily="34" charset="0"/>
                <a:cs typeface="Arial" panose="020B0604020202020204" pitchFamily="34" charset="0"/>
              </a:rPr>
              <a:t> to other HEIs 	</a:t>
            </a:r>
          </a:p>
          <a:p>
            <a:r>
              <a:rPr lang="en-US" dirty="0">
                <a:solidFill>
                  <a:srgbClr val="000000"/>
                </a:solidFill>
                <a:latin typeface="Arial" panose="020B0604020202020204" pitchFamily="34" charset="0"/>
                <a:cs typeface="Arial" panose="020B0604020202020204" pitchFamily="34" charset="0"/>
              </a:rPr>
              <a:t>	3) </a:t>
            </a:r>
            <a:r>
              <a:rPr lang="en-US" b="1" dirty="0">
                <a:solidFill>
                  <a:schemeClr val="accent1">
                    <a:lumMod val="50000"/>
                  </a:schemeClr>
                </a:solidFill>
                <a:latin typeface="Arial" panose="020B0604020202020204" pitchFamily="34" charset="0"/>
                <a:cs typeface="Arial" panose="020B0604020202020204" pitchFamily="34" charset="0"/>
              </a:rPr>
              <a:t>measure</a:t>
            </a:r>
            <a:r>
              <a:rPr lang="en-US" dirty="0">
                <a:solidFill>
                  <a:srgbClr val="000000"/>
                </a:solidFill>
                <a:latin typeface="Arial" panose="020B0604020202020204" pitchFamily="34" charset="0"/>
                <a:cs typeface="Arial" panose="020B0604020202020204" pitchFamily="34" charset="0"/>
              </a:rPr>
              <a:t> the degree of confidence about the future of internationalization</a:t>
            </a:r>
            <a:br>
              <a:rPr lang="en-US" dirty="0"/>
            </a:br>
            <a:endParaRPr lang="en-US" dirty="0"/>
          </a:p>
        </p:txBody>
      </p:sp>
    </p:spTree>
    <p:extLst>
      <p:ext uri="{BB962C8B-B14F-4D97-AF65-F5344CB8AC3E}">
        <p14:creationId xmlns:p14="http://schemas.microsoft.com/office/powerpoint/2010/main" val="2101891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174AD0-3CAC-4B5A-AFF1-347EDB127021}"/>
              </a:ext>
            </a:extLst>
          </p:cNvPr>
          <p:cNvSpPr/>
          <p:nvPr/>
        </p:nvSpPr>
        <p:spPr>
          <a:xfrm>
            <a:off x="338327" y="1216153"/>
            <a:ext cx="5757673" cy="5262979"/>
          </a:xfrm>
          <a:prstGeom prst="rect">
            <a:avLst/>
          </a:prstGeom>
        </p:spPr>
        <p:txBody>
          <a:bodyPr wrap="square">
            <a:spAutoFit/>
          </a:bodyPr>
          <a:lstStyle/>
          <a:p>
            <a:r>
              <a:rPr lang="en-US" b="1" dirty="0">
                <a:solidFill>
                  <a:schemeClr val="accent1">
                    <a:lumMod val="50000"/>
                  </a:schemeClr>
                </a:solidFill>
                <a:latin typeface="Arial" panose="020B0604020202020204" pitchFamily="34" charset="0"/>
                <a:cs typeface="Arial" panose="020B0604020202020204" pitchFamily="34" charset="0"/>
              </a:rPr>
              <a:t>Let's reflect on a key concept:</a:t>
            </a:r>
          </a:p>
          <a:p>
            <a:endParaRPr lang="en-US" b="1" dirty="0">
              <a:latin typeface="Arial" panose="020B0604020202020204" pitchFamily="34" charset="0"/>
              <a:cs typeface="Arial" panose="020B0604020202020204" pitchFamily="34" charset="0"/>
            </a:endParaRPr>
          </a:p>
          <a:p>
            <a:pPr algn="ctr"/>
            <a:r>
              <a:rPr lang="en-US" dirty="0">
                <a:solidFill>
                  <a:schemeClr val="accent1">
                    <a:lumMod val="50000"/>
                  </a:schemeClr>
                </a:solidFill>
                <a:latin typeface="Arial" panose="020B0604020202020204" pitchFamily="34" charset="0"/>
                <a:cs typeface="Arial" panose="020B0604020202020204" pitchFamily="34" charset="0"/>
              </a:rPr>
              <a:t>“Comprehensive Internationalization”</a:t>
            </a:r>
          </a:p>
          <a:p>
            <a:r>
              <a:rPr lang="en-US" b="1" dirty="0">
                <a:latin typeface="Arial" panose="020B0604020202020204" pitchFamily="34" charset="0"/>
                <a:cs typeface="Arial" panose="020B0604020202020204" pitchFamily="34" charset="0"/>
              </a:rPr>
              <a:t> </a:t>
            </a:r>
          </a:p>
          <a:p>
            <a:pPr algn="just"/>
            <a:r>
              <a:rPr lang="en-US" dirty="0">
                <a:latin typeface="Arial" panose="020B0604020202020204" pitchFamily="34" charset="0"/>
                <a:cs typeface="Arial" panose="020B0604020202020204" pitchFamily="34" charset="0"/>
              </a:rPr>
              <a:t>“A commitment, confirmed through action, to infuse international and comparative perspectives throughout the teaching, research, and service missions of higher education. It shapes institutional ethos and values and touches the entire higher education enterprise. It is essential that it be embraced by institutional leadership, governance, faculty, students, and all academic service and support units. It is an institutional imperative, not just a desirable possibility.” </a:t>
            </a:r>
          </a:p>
          <a:p>
            <a:endParaRPr lang="en-US"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Source: </a:t>
            </a:r>
            <a:r>
              <a:rPr lang="en-US" altLang="en-US" sz="1200" dirty="0" err="1">
                <a:latin typeface="Arial" panose="020B0604020202020204" pitchFamily="34" charset="0"/>
              </a:rPr>
              <a:t>Hudzik</a:t>
            </a:r>
            <a:r>
              <a:rPr lang="en-US" altLang="en-US" sz="1200" dirty="0">
                <a:latin typeface="Arial" panose="020B0604020202020204" pitchFamily="34" charset="0"/>
              </a:rPr>
              <a:t>, John, </a:t>
            </a:r>
            <a:r>
              <a:rPr lang="en-US" altLang="en-US" sz="1200" i="1" dirty="0">
                <a:latin typeface="Arial" panose="020B0604020202020204" pitchFamily="34" charset="0"/>
              </a:rPr>
              <a:t>Comprehensive Internationalization: From Concept to Action</a:t>
            </a:r>
            <a:r>
              <a:rPr lang="en-US" altLang="en-US" sz="1200" dirty="0">
                <a:latin typeface="Arial" panose="020B0604020202020204" pitchFamily="34" charset="0"/>
              </a:rPr>
              <a:t>, 2011</a:t>
            </a:r>
          </a:p>
          <a:p>
            <a:r>
              <a:rPr lang="en-US" sz="1200" dirty="0">
                <a:latin typeface="Arial" panose="020B0604020202020204" pitchFamily="34" charset="0"/>
              </a:rPr>
              <a:t>Graphic credit: </a:t>
            </a:r>
            <a:r>
              <a:rPr lang="en-US" sz="1200" dirty="0">
                <a:latin typeface="Arial" panose="020B0604020202020204" pitchFamily="34" charset="0"/>
                <a:cs typeface="Arial" panose="020B0604020202020204" pitchFamily="34" charset="0"/>
              </a:rPr>
              <a:t>American Council on Education, https://www.acenet.edu/Research-Insights/Pages/Internationalization/CIGE-Model-for-Comprehensive-Internationalization.aspx</a:t>
            </a:r>
          </a:p>
          <a:p>
            <a:endParaRPr lang="en-US" sz="1400" dirty="0"/>
          </a:p>
        </p:txBody>
      </p:sp>
      <p:pic>
        <p:nvPicPr>
          <p:cNvPr id="3" name="Picture 2" descr="Diagram&#10;&#10;Description automatically generated">
            <a:extLst>
              <a:ext uri="{FF2B5EF4-FFF2-40B4-BE49-F238E27FC236}">
                <a16:creationId xmlns:a16="http://schemas.microsoft.com/office/drawing/2014/main" id="{1C31FEDD-4C94-4FE1-B6F1-6F4494D5F114}"/>
              </a:ext>
            </a:extLst>
          </p:cNvPr>
          <p:cNvPicPr>
            <a:picLocks noChangeAspect="1"/>
          </p:cNvPicPr>
          <p:nvPr/>
        </p:nvPicPr>
        <p:blipFill>
          <a:blip r:embed="rId2"/>
          <a:stretch>
            <a:fillRect/>
          </a:stretch>
        </p:blipFill>
        <p:spPr>
          <a:xfrm>
            <a:off x="6199632" y="740489"/>
            <a:ext cx="5404104" cy="5008025"/>
          </a:xfrm>
          <a:prstGeom prst="rect">
            <a:avLst/>
          </a:prstGeom>
        </p:spPr>
      </p:pic>
    </p:spTree>
    <p:extLst>
      <p:ext uri="{BB962C8B-B14F-4D97-AF65-F5344CB8AC3E}">
        <p14:creationId xmlns:p14="http://schemas.microsoft.com/office/powerpoint/2010/main" val="3603072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45F1B2-D2F8-46A5-9B8F-4A20E00AC7E9}"/>
              </a:ext>
            </a:extLst>
          </p:cNvPr>
          <p:cNvSpPr/>
          <p:nvPr/>
        </p:nvSpPr>
        <p:spPr>
          <a:xfrm>
            <a:off x="329185" y="1197865"/>
            <a:ext cx="5843015" cy="4678204"/>
          </a:xfrm>
          <a:prstGeom prst="rect">
            <a:avLst/>
          </a:prstGeom>
        </p:spPr>
        <p:txBody>
          <a:bodyPr wrap="square">
            <a:spAutoFit/>
          </a:bodyPr>
          <a:lstStyle/>
          <a:p>
            <a:r>
              <a:rPr lang="en-US" sz="2800" dirty="0">
                <a:solidFill>
                  <a:schemeClr val="accent1">
                    <a:lumMod val="50000"/>
                  </a:schemeClr>
                </a:solidFill>
                <a:latin typeface="Arial" panose="020B0604020202020204" pitchFamily="34" charset="0"/>
                <a:cs typeface="Arial" panose="020B0604020202020204" pitchFamily="34" charset="0"/>
              </a:rPr>
              <a:t>Now let's </a:t>
            </a:r>
            <a:r>
              <a:rPr lang="ro-RO" sz="2800" dirty="0">
                <a:solidFill>
                  <a:schemeClr val="accent1">
                    <a:lumMod val="50000"/>
                  </a:schemeClr>
                </a:solidFill>
                <a:latin typeface="Arial" panose="020B0604020202020204" pitchFamily="34" charset="0"/>
                <a:cs typeface="Arial" panose="020B0604020202020204" pitchFamily="34" charset="0"/>
              </a:rPr>
              <a:t>interract</a:t>
            </a:r>
            <a:r>
              <a:rPr lang="en-US" sz="2800" dirty="0">
                <a:solidFill>
                  <a:schemeClr val="accent1">
                    <a:lumMod val="50000"/>
                  </a:schemeClr>
                </a:solidFill>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342900" indent="-342900">
              <a:buAutoNum type="arabicPeriod"/>
            </a:pPr>
            <a:r>
              <a:rPr lang="en-US" dirty="0">
                <a:solidFill>
                  <a:srgbClr val="002060"/>
                </a:solidFill>
                <a:latin typeface="Arial" panose="020B0604020202020204" pitchFamily="34" charset="0"/>
                <a:cs typeface="Arial" panose="020B0604020202020204" pitchFamily="34" charset="0"/>
              </a:rPr>
              <a:t>Brainstorming exercise: </a:t>
            </a:r>
            <a:r>
              <a:rPr lang="en-US" dirty="0">
                <a:latin typeface="Arial" panose="020B0604020202020204" pitchFamily="34" charset="0"/>
                <a:cs typeface="Arial" panose="020B0604020202020204" pitchFamily="34" charset="0"/>
              </a:rPr>
              <a:t>propose tools for monitoring the internalization process in your institution, taking into account the three items of monitoring: check, compare, measure. </a:t>
            </a:r>
          </a:p>
          <a:p>
            <a:pPr marL="342900" indent="-342900">
              <a:buAutoNum type="arabicPeriod"/>
            </a:pPr>
            <a:r>
              <a:rPr lang="en-US" dirty="0">
                <a:solidFill>
                  <a:srgbClr val="002060"/>
                </a:solidFill>
                <a:latin typeface="Arial" panose="020B0604020202020204" pitchFamily="34" charset="0"/>
                <a:cs typeface="Arial" panose="020B0604020202020204" pitchFamily="34" charset="0"/>
              </a:rPr>
              <a:t>Critical thinking exercise: </a:t>
            </a:r>
            <a:r>
              <a:rPr lang="en-US" dirty="0">
                <a:latin typeface="Arial" panose="020B0604020202020204" pitchFamily="34" charset="0"/>
                <a:cs typeface="Arial" panose="020B0604020202020204" pitchFamily="34" charset="0"/>
              </a:rPr>
              <a:t>identify what you consider to be the most vulnerable point in your institution's internationalization strategy; starting from this point you will propose three tangible objectives for the next three years;</a:t>
            </a:r>
            <a:endParaRPr lang="ro-RO" dirty="0">
              <a:latin typeface="Arial" panose="020B0604020202020204" pitchFamily="34" charset="0"/>
              <a:cs typeface="Arial" panose="020B0604020202020204" pitchFamily="34" charset="0"/>
            </a:endParaRPr>
          </a:p>
          <a:p>
            <a:pPr marL="342900" indent="-342900">
              <a:buAutoNum type="arabicPeriod"/>
            </a:pPr>
            <a:r>
              <a:rPr lang="ro-RO" dirty="0">
                <a:solidFill>
                  <a:srgbClr val="002060"/>
                </a:solidFill>
                <a:latin typeface="Arial" panose="020B0604020202020204" pitchFamily="34" charset="0"/>
                <a:cs typeface="Arial" panose="020B0604020202020204" pitchFamily="34" charset="0"/>
              </a:rPr>
              <a:t>Creative exercise</a:t>
            </a:r>
            <a:r>
              <a:rPr lang="ro-RO" dirty="0">
                <a:latin typeface="Arial" panose="020B0604020202020204" pitchFamily="34" charset="0"/>
                <a:cs typeface="Arial" panose="020B0604020202020204" pitchFamily="34" charset="0"/>
              </a:rPr>
              <a:t>: propose a slogan for your university to express its openess for internationalization.</a:t>
            </a:r>
            <a:endParaRPr lang="en-US" dirty="0">
              <a:latin typeface="Arial" panose="020B0604020202020204" pitchFamily="34" charset="0"/>
              <a:cs typeface="Arial" panose="020B0604020202020204" pitchFamily="34" charset="0"/>
            </a:endParaRPr>
          </a:p>
          <a:p>
            <a:pPr marL="342900" indent="-342900">
              <a:buAutoNum type="arabicPeriod"/>
            </a:pPr>
            <a:endParaRPr lang="en-US" dirty="0"/>
          </a:p>
          <a:p>
            <a:pPr marL="342900" indent="-342900">
              <a:buAutoNum type="arabicPeriod"/>
            </a:pPr>
            <a:endParaRPr lang="en-US" dirty="0"/>
          </a:p>
        </p:txBody>
      </p:sp>
      <p:pic>
        <p:nvPicPr>
          <p:cNvPr id="4" name="Picture 3" descr="Graphical user interface&#10;&#10;Description automatically generated">
            <a:extLst>
              <a:ext uri="{FF2B5EF4-FFF2-40B4-BE49-F238E27FC236}">
                <a16:creationId xmlns:a16="http://schemas.microsoft.com/office/drawing/2014/main" id="{BCEB1253-AD38-43DE-BEBB-F6EF5C2E0115}"/>
              </a:ext>
            </a:extLst>
          </p:cNvPr>
          <p:cNvPicPr>
            <a:picLocks noChangeAspect="1"/>
          </p:cNvPicPr>
          <p:nvPr/>
        </p:nvPicPr>
        <p:blipFill>
          <a:blip r:embed="rId2"/>
          <a:stretch>
            <a:fillRect/>
          </a:stretch>
        </p:blipFill>
        <p:spPr>
          <a:xfrm>
            <a:off x="6262254" y="1105042"/>
            <a:ext cx="5843015" cy="4943428"/>
          </a:xfrm>
          <a:prstGeom prst="rect">
            <a:avLst/>
          </a:prstGeom>
        </p:spPr>
      </p:pic>
    </p:spTree>
    <p:extLst>
      <p:ext uri="{BB962C8B-B14F-4D97-AF65-F5344CB8AC3E}">
        <p14:creationId xmlns:p14="http://schemas.microsoft.com/office/powerpoint/2010/main" val="1828934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9000" y="1676400"/>
            <a:ext cx="9690100" cy="3139321"/>
          </a:xfrm>
          <a:prstGeom prst="rect">
            <a:avLst/>
          </a:prstGeom>
          <a:noFill/>
        </p:spPr>
        <p:txBody>
          <a:bodyPr wrap="square" rtlCol="0">
            <a:spAutoFit/>
          </a:bodyPr>
          <a:lstStyle/>
          <a:p>
            <a:r>
              <a:rPr lang="en-US" b="1" dirty="0"/>
              <a:t>Conclusions:</a:t>
            </a:r>
            <a:endParaRPr lang="ro-RO" b="1" dirty="0"/>
          </a:p>
          <a:p>
            <a:endParaRPr lang="en-GB" dirty="0"/>
          </a:p>
          <a:p>
            <a:r>
              <a:rPr lang="en-US" dirty="0"/>
              <a:t>Internationalization adds value to higher education sector if managed appropriately, therefore, to make the management of international relations practice more efficient, it is fully recommended to:</a:t>
            </a:r>
            <a:endParaRPr lang="ro-RO" dirty="0"/>
          </a:p>
          <a:p>
            <a:endParaRPr lang="en-GB" dirty="0"/>
          </a:p>
          <a:p>
            <a:pPr marL="285750" lvl="0" indent="-285750">
              <a:buFont typeface="Wingdings" pitchFamily="2" charset="2"/>
              <a:buChar char="ü"/>
            </a:pPr>
            <a:r>
              <a:rPr lang="en-US" dirty="0"/>
              <a:t>develop a strategic approach</a:t>
            </a:r>
            <a:endParaRPr lang="en-GB" dirty="0"/>
          </a:p>
          <a:p>
            <a:pPr marL="285750" indent="-285750">
              <a:buFont typeface="Wingdings" pitchFamily="2" charset="2"/>
              <a:buChar char="ü"/>
            </a:pPr>
            <a:endParaRPr lang="en-GB" dirty="0"/>
          </a:p>
          <a:p>
            <a:pPr marL="285750" lvl="0" indent="-285750">
              <a:buFont typeface="Wingdings" pitchFamily="2" charset="2"/>
              <a:buChar char="ü"/>
            </a:pPr>
            <a:r>
              <a:rPr lang="en-US" dirty="0"/>
              <a:t>optimize the implementation of internationalization</a:t>
            </a:r>
            <a:endParaRPr lang="en-GB" dirty="0"/>
          </a:p>
          <a:p>
            <a:pPr marL="285750" indent="-285750">
              <a:buFont typeface="Wingdings" pitchFamily="2" charset="2"/>
              <a:buChar char="ü"/>
            </a:pPr>
            <a:endParaRPr lang="en-GB" dirty="0"/>
          </a:p>
          <a:p>
            <a:pPr marL="285750" lvl="0" indent="-285750">
              <a:buFont typeface="Wingdings" pitchFamily="2" charset="2"/>
              <a:buChar char="ü"/>
            </a:pPr>
            <a:r>
              <a:rPr lang="en-US" dirty="0"/>
              <a:t>monitor and evaluate the process.</a:t>
            </a:r>
            <a:endParaRPr lang="en-GB" dirty="0"/>
          </a:p>
          <a:p>
            <a:endParaRPr lang="en-GB" dirty="0"/>
          </a:p>
        </p:txBody>
      </p:sp>
    </p:spTree>
    <p:extLst>
      <p:ext uri="{BB962C8B-B14F-4D97-AF65-F5344CB8AC3E}">
        <p14:creationId xmlns:p14="http://schemas.microsoft.com/office/powerpoint/2010/main" val="517158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100" y="1663701"/>
            <a:ext cx="11049000" cy="4370427"/>
          </a:xfrm>
          <a:prstGeom prst="rect">
            <a:avLst/>
          </a:prstGeom>
          <a:noFill/>
        </p:spPr>
        <p:txBody>
          <a:bodyPr wrap="square" rtlCol="0">
            <a:spAutoFit/>
          </a:bodyPr>
          <a:lstStyle/>
          <a:p>
            <a:pPr algn="ctr"/>
            <a:r>
              <a:rPr lang="ro-RO" sz="4400" dirty="0">
                <a:solidFill>
                  <a:srgbClr val="002060"/>
                </a:solidFill>
              </a:rPr>
              <a:t>Thank you for your attention!</a:t>
            </a:r>
          </a:p>
          <a:p>
            <a:endParaRPr lang="ro-RO" dirty="0"/>
          </a:p>
          <a:p>
            <a:endParaRPr lang="ro-RO" dirty="0"/>
          </a:p>
          <a:p>
            <a:endParaRPr lang="ro-RO" dirty="0">
              <a:solidFill>
                <a:srgbClr val="002060"/>
              </a:solidFill>
            </a:endParaRPr>
          </a:p>
          <a:p>
            <a:r>
              <a:rPr lang="ro-RO" dirty="0">
                <a:solidFill>
                  <a:srgbClr val="002060"/>
                </a:solidFill>
              </a:rPr>
              <a:t>Dr. Corina Marin</a:t>
            </a:r>
          </a:p>
          <a:p>
            <a:r>
              <a:rPr lang="ro-RO" dirty="0">
                <a:solidFill>
                  <a:srgbClr val="002060"/>
                </a:solidFill>
              </a:rPr>
              <a:t>Lucian Blaga University of Sibiu, Romania</a:t>
            </a:r>
          </a:p>
          <a:p>
            <a:r>
              <a:rPr lang="ro-RO" dirty="0">
                <a:solidFill>
                  <a:srgbClr val="002060"/>
                </a:solidFill>
              </a:rPr>
              <a:t>corina.marin@ulbsibiu.ro</a:t>
            </a:r>
          </a:p>
          <a:p>
            <a:endParaRPr lang="ro-RO" dirty="0"/>
          </a:p>
          <a:p>
            <a:endParaRPr lang="ro-RO" dirty="0"/>
          </a:p>
          <a:p>
            <a:r>
              <a:rPr lang="en-US" dirty="0"/>
              <a:t> </a:t>
            </a:r>
            <a:endParaRPr lang="en-GB" dirty="0"/>
          </a:p>
          <a:p>
            <a:r>
              <a:rPr lang="en-US" dirty="0"/>
              <a:t>Project number:  610391-EPP-1-2019-1-IT-EPPKA2-CBHE-JP</a:t>
            </a:r>
            <a:endParaRPr lang="en-GB" dirty="0"/>
          </a:p>
          <a:p>
            <a:r>
              <a:rPr lang="en-US" i="1" dirty="0"/>
              <a:t>"This project has been funded with support from the European Commission. This publication [communication] reflects the views only of the author, and the Commission cannot be held responsible for any use which may be made of the information contained therein"</a:t>
            </a:r>
            <a:endParaRPr lang="en-GB" dirty="0"/>
          </a:p>
        </p:txBody>
      </p:sp>
    </p:spTree>
    <p:extLst>
      <p:ext uri="{BB962C8B-B14F-4D97-AF65-F5344CB8AC3E}">
        <p14:creationId xmlns:p14="http://schemas.microsoft.com/office/powerpoint/2010/main" val="447009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asetăText 2">
            <a:extLst>
              <a:ext uri="{FF2B5EF4-FFF2-40B4-BE49-F238E27FC236}">
                <a16:creationId xmlns:a16="http://schemas.microsoft.com/office/drawing/2014/main" id="{222D67DE-45A3-4EAE-84C5-94114201BB8E}"/>
              </a:ext>
            </a:extLst>
          </p:cNvPr>
          <p:cNvGraphicFramePr/>
          <p:nvPr>
            <p:extLst>
              <p:ext uri="{D42A27DB-BD31-4B8C-83A1-F6EECF244321}">
                <p14:modId xmlns:p14="http://schemas.microsoft.com/office/powerpoint/2010/main" val="1127989564"/>
              </p:ext>
            </p:extLst>
          </p:nvPr>
        </p:nvGraphicFramePr>
        <p:xfrm>
          <a:off x="355107" y="1091952"/>
          <a:ext cx="11381173" cy="4403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640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8183" y="1909822"/>
            <a:ext cx="3507128" cy="2308324"/>
          </a:xfrm>
          <a:prstGeom prst="rect">
            <a:avLst/>
          </a:prstGeom>
          <a:noFill/>
        </p:spPr>
        <p:txBody>
          <a:bodyPr wrap="square" rtlCol="0">
            <a:spAutoFit/>
          </a:bodyPr>
          <a:lstStyle/>
          <a:p>
            <a:pPr algn="just"/>
            <a:endParaRPr lang="ro-RO" dirty="0"/>
          </a:p>
          <a:p>
            <a:r>
              <a:rPr lang="en-US" dirty="0"/>
              <a:t>The internal environment, strategy, management and quality assurance</a:t>
            </a:r>
            <a:r>
              <a:rPr lang="ro-RO" dirty="0"/>
              <a:t> is to be corelated with the way </a:t>
            </a:r>
            <a:r>
              <a:rPr lang="en-US" dirty="0"/>
              <a:t>internationalization strategy is present and evidenced:</a:t>
            </a:r>
            <a:endParaRPr lang="ro-RO" dirty="0"/>
          </a:p>
          <a:p>
            <a:pPr algn="just"/>
            <a:endParaRPr lang="en-GB" dirty="0"/>
          </a:p>
          <a:p>
            <a:pPr algn="just"/>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874" y="813716"/>
            <a:ext cx="7268902" cy="519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965539" y="1701479"/>
            <a:ext cx="3055717" cy="4247317"/>
          </a:xfrm>
          <a:prstGeom prst="rect">
            <a:avLst/>
          </a:prstGeom>
          <a:noFill/>
        </p:spPr>
        <p:txBody>
          <a:bodyPr wrap="square" rtlCol="0">
            <a:spAutoFit/>
          </a:bodyPr>
          <a:lstStyle/>
          <a:p>
            <a:pPr marL="285750" lvl="0" indent="-285750">
              <a:buFont typeface="Arial" pitchFamily="34" charset="0"/>
              <a:buChar char="•"/>
            </a:pPr>
            <a:r>
              <a:rPr lang="en-GB" dirty="0">
                <a:solidFill>
                  <a:srgbClr val="002060"/>
                </a:solidFill>
              </a:rPr>
              <a:t>Standalone strategy</a:t>
            </a:r>
            <a:endParaRPr lang="ro-RO" dirty="0">
              <a:solidFill>
                <a:srgbClr val="002060"/>
              </a:solidFill>
            </a:endParaRPr>
          </a:p>
          <a:p>
            <a:pPr lvl="0"/>
            <a:endParaRPr lang="en-GB" dirty="0">
              <a:solidFill>
                <a:srgbClr val="002060"/>
              </a:solidFill>
            </a:endParaRPr>
          </a:p>
          <a:p>
            <a:pPr marL="285750" lvl="0" indent="-285750">
              <a:buFont typeface="Arial" pitchFamily="34" charset="0"/>
              <a:buChar char="•"/>
            </a:pPr>
            <a:r>
              <a:rPr lang="en-GB" dirty="0">
                <a:solidFill>
                  <a:srgbClr val="002060"/>
                </a:solidFill>
              </a:rPr>
              <a:t>Internationalisation included in overall </a:t>
            </a:r>
          </a:p>
          <a:p>
            <a:pPr marL="285750" lvl="0" indent="-285750">
              <a:buFont typeface="Arial" pitchFamily="34" charset="0"/>
              <a:buChar char="•"/>
            </a:pPr>
            <a:r>
              <a:rPr lang="en-GB" dirty="0">
                <a:solidFill>
                  <a:srgbClr val="002060"/>
                </a:solidFill>
              </a:rPr>
              <a:t>Institutional strategy</a:t>
            </a:r>
            <a:r>
              <a:rPr lang="ro-RO" dirty="0">
                <a:solidFill>
                  <a:srgbClr val="002060"/>
                </a:solidFill>
              </a:rPr>
              <a:t>y</a:t>
            </a:r>
          </a:p>
          <a:p>
            <a:pPr marL="285750" lvl="0" indent="-285750">
              <a:buFont typeface="Arial" pitchFamily="34" charset="0"/>
              <a:buChar char="•"/>
            </a:pPr>
            <a:endParaRPr lang="en-GB" dirty="0">
              <a:solidFill>
                <a:srgbClr val="002060"/>
              </a:solidFill>
            </a:endParaRPr>
          </a:p>
          <a:p>
            <a:pPr marL="285750" lvl="0" indent="-285750">
              <a:buFont typeface="Arial" pitchFamily="34" charset="0"/>
              <a:buChar char="•"/>
            </a:pPr>
            <a:r>
              <a:rPr lang="en-GB" dirty="0">
                <a:solidFill>
                  <a:srgbClr val="002060"/>
                </a:solidFill>
              </a:rPr>
              <a:t>Strategy is under development</a:t>
            </a:r>
            <a:endParaRPr lang="ro-RO" dirty="0">
              <a:solidFill>
                <a:srgbClr val="002060"/>
              </a:solidFill>
            </a:endParaRPr>
          </a:p>
          <a:p>
            <a:pPr lvl="0"/>
            <a:endParaRPr lang="en-GB" dirty="0">
              <a:solidFill>
                <a:srgbClr val="002060"/>
              </a:solidFill>
            </a:endParaRPr>
          </a:p>
          <a:p>
            <a:pPr marL="285750" lvl="0" indent="-285750">
              <a:buFont typeface="Arial" pitchFamily="34" charset="0"/>
              <a:buChar char="•"/>
            </a:pPr>
            <a:r>
              <a:rPr lang="en-GB" dirty="0">
                <a:solidFill>
                  <a:srgbClr val="002060"/>
                </a:solidFill>
              </a:rPr>
              <a:t>Faculty-level strategies only</a:t>
            </a:r>
            <a:endParaRPr lang="ro-RO" dirty="0">
              <a:solidFill>
                <a:srgbClr val="002060"/>
              </a:solidFill>
            </a:endParaRPr>
          </a:p>
          <a:p>
            <a:pPr lvl="0"/>
            <a:endParaRPr lang="en-GB" dirty="0">
              <a:solidFill>
                <a:srgbClr val="002060"/>
              </a:solidFill>
            </a:endParaRPr>
          </a:p>
          <a:p>
            <a:pPr marL="285750" lvl="0" indent="-285750">
              <a:buFont typeface="Arial" pitchFamily="34" charset="0"/>
              <a:buChar char="•"/>
            </a:pPr>
            <a:r>
              <a:rPr lang="en-GB" dirty="0">
                <a:solidFill>
                  <a:srgbClr val="002060"/>
                </a:solidFill>
              </a:rPr>
              <a:t>No </a:t>
            </a:r>
            <a:r>
              <a:rPr lang="ro-RO" dirty="0">
                <a:solidFill>
                  <a:srgbClr val="002060"/>
                </a:solidFill>
              </a:rPr>
              <a:t>structured </a:t>
            </a:r>
            <a:r>
              <a:rPr lang="en-GB" dirty="0">
                <a:solidFill>
                  <a:srgbClr val="002060"/>
                </a:solidFill>
              </a:rPr>
              <a:t>internationalization approach</a:t>
            </a:r>
          </a:p>
          <a:p>
            <a:endParaRPr lang="en-GB" dirty="0"/>
          </a:p>
        </p:txBody>
      </p:sp>
      <p:sp>
        <p:nvSpPr>
          <p:cNvPr id="5" name="Action Button: Help 4">
            <a:hlinkClick r:id="" action="ppaction://noaction" highlightClick="1"/>
          </p:cNvPr>
          <p:cNvSpPr/>
          <p:nvPr/>
        </p:nvSpPr>
        <p:spPr>
          <a:xfrm>
            <a:off x="5150735" y="734993"/>
            <a:ext cx="2002420" cy="758141"/>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31076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0"/>
          <p:cNvPicPr/>
          <p:nvPr/>
        </p:nvPicPr>
        <p:blipFill>
          <a:blip r:embed="rId2">
            <a:extLst>
              <a:ext uri="{28A0092B-C50C-407E-A947-70E740481C1C}">
                <a14:useLocalDpi xmlns:a14="http://schemas.microsoft.com/office/drawing/2010/main" val="0"/>
              </a:ext>
            </a:extLst>
          </a:blip>
          <a:stretch>
            <a:fillRect/>
          </a:stretch>
        </p:blipFill>
        <p:spPr>
          <a:xfrm>
            <a:off x="2924491" y="1105535"/>
            <a:ext cx="5733415" cy="3225165"/>
          </a:xfrm>
          <a:prstGeom prst="rect">
            <a:avLst/>
          </a:prstGeom>
        </p:spPr>
      </p:pic>
      <p:sp>
        <p:nvSpPr>
          <p:cNvPr id="3" name="TextBox 2"/>
          <p:cNvSpPr txBox="1"/>
          <p:nvPr/>
        </p:nvSpPr>
        <p:spPr>
          <a:xfrm>
            <a:off x="749300" y="4483100"/>
            <a:ext cx="9804400" cy="923330"/>
          </a:xfrm>
          <a:prstGeom prst="rect">
            <a:avLst/>
          </a:prstGeom>
          <a:noFill/>
        </p:spPr>
        <p:txBody>
          <a:bodyPr wrap="square" rtlCol="0">
            <a:spAutoFit/>
          </a:bodyPr>
          <a:lstStyle/>
          <a:p>
            <a:pPr algn="just"/>
            <a:r>
              <a:rPr lang="en-US" b="1" dirty="0"/>
              <a:t>The PESTEL analysis </a:t>
            </a:r>
            <a:r>
              <a:rPr lang="en-US" b="1" dirty="0">
                <a:solidFill>
                  <a:srgbClr val="002060"/>
                </a:solidFill>
              </a:rPr>
              <a:t>(</a:t>
            </a:r>
            <a:r>
              <a:rPr lang="en-US" b="1" i="1" dirty="0">
                <a:solidFill>
                  <a:srgbClr val="002060"/>
                </a:solidFill>
              </a:rPr>
              <a:t>=Political + Economic + Socio-Cultural + Technological + Environmental + Legal)</a:t>
            </a:r>
            <a:r>
              <a:rPr lang="en-US" b="1" i="1" dirty="0"/>
              <a:t> </a:t>
            </a:r>
            <a:r>
              <a:rPr lang="en-US" dirty="0"/>
              <a:t>enhances the acknowledgement of the macroeconomic context, of the social, political, and technological environment in which a university is positioned</a:t>
            </a:r>
            <a:endParaRPr lang="en-GB" dirty="0"/>
          </a:p>
        </p:txBody>
      </p:sp>
      <p:sp>
        <p:nvSpPr>
          <p:cNvPr id="4" name="TextBox 3"/>
          <p:cNvSpPr txBox="1"/>
          <p:nvPr/>
        </p:nvSpPr>
        <p:spPr>
          <a:xfrm>
            <a:off x="876301" y="1694934"/>
            <a:ext cx="3149600" cy="1323439"/>
          </a:xfrm>
          <a:prstGeom prst="rect">
            <a:avLst/>
          </a:prstGeom>
          <a:noFill/>
        </p:spPr>
        <p:txBody>
          <a:bodyPr wrap="square" rtlCol="0">
            <a:spAutoFit/>
          </a:bodyPr>
          <a:lstStyle/>
          <a:p>
            <a:r>
              <a:rPr lang="en-GB" sz="2000" b="1" u="sng" dirty="0">
                <a:solidFill>
                  <a:srgbClr val="002060"/>
                </a:solidFill>
              </a:rPr>
              <a:t>1</a:t>
            </a:r>
            <a:r>
              <a:rPr lang="ro-RO" sz="2000" b="1" u="sng" dirty="0">
                <a:solidFill>
                  <a:srgbClr val="002060"/>
                </a:solidFill>
              </a:rPr>
              <a:t>. Preparatory work</a:t>
            </a:r>
            <a:r>
              <a:rPr lang="en-GB" sz="2000" b="1" u="sng" dirty="0">
                <a:solidFill>
                  <a:srgbClr val="002060"/>
                </a:solidFill>
              </a:rPr>
              <a:t>: </a:t>
            </a:r>
            <a:r>
              <a:rPr lang="en-US" sz="2000" b="1" dirty="0"/>
              <a:t>Identify institution’s internationalization status and strategic position</a:t>
            </a:r>
            <a:endParaRPr lang="en-GB" sz="2000" b="1" dirty="0">
              <a:solidFill>
                <a:srgbClr val="002060"/>
              </a:solidFill>
            </a:endParaRPr>
          </a:p>
        </p:txBody>
      </p:sp>
    </p:spTree>
    <p:extLst>
      <p:ext uri="{BB962C8B-B14F-4D97-AF65-F5344CB8AC3E}">
        <p14:creationId xmlns:p14="http://schemas.microsoft.com/office/powerpoint/2010/main" val="1969253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Nomogramă 1">
            <a:extLst>
              <a:ext uri="{FF2B5EF4-FFF2-40B4-BE49-F238E27FC236}">
                <a16:creationId xmlns:a16="http://schemas.microsoft.com/office/drawing/2014/main" id="{247D8EE3-721B-475B-B828-25CD409AF6EC}"/>
              </a:ext>
            </a:extLst>
          </p:cNvPr>
          <p:cNvGraphicFramePr/>
          <p:nvPr>
            <p:extLst>
              <p:ext uri="{D42A27DB-BD31-4B8C-83A1-F6EECF244321}">
                <p14:modId xmlns:p14="http://schemas.microsoft.com/office/powerpoint/2010/main" val="2105428252"/>
              </p:ext>
            </p:extLst>
          </p:nvPr>
        </p:nvGraphicFramePr>
        <p:xfrm>
          <a:off x="514905" y="1287262"/>
          <a:ext cx="10635448" cy="4616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asetăText 3">
            <a:extLst>
              <a:ext uri="{FF2B5EF4-FFF2-40B4-BE49-F238E27FC236}">
                <a16:creationId xmlns:a16="http://schemas.microsoft.com/office/drawing/2014/main" id="{05ABAA8E-49D1-4326-957F-572FC61C48BA}"/>
              </a:ext>
            </a:extLst>
          </p:cNvPr>
          <p:cNvSpPr txBox="1"/>
          <p:nvPr/>
        </p:nvSpPr>
        <p:spPr>
          <a:xfrm>
            <a:off x="1895302" y="677631"/>
            <a:ext cx="6984587" cy="369332"/>
          </a:xfrm>
          <a:prstGeom prst="rect">
            <a:avLst/>
          </a:prstGeom>
          <a:noFill/>
        </p:spPr>
        <p:txBody>
          <a:bodyPr wrap="square">
            <a:spAutoFit/>
          </a:bodyPr>
          <a:lstStyle/>
          <a:p>
            <a:pPr marL="457200" indent="-228600" rtl="0">
              <a:spcBef>
                <a:spcPts val="1200"/>
              </a:spcBef>
              <a:spcAft>
                <a:spcPts val="1200"/>
              </a:spcAft>
            </a:pPr>
            <a:r>
              <a:rPr lang="en-US" b="1" i="0" u="none" strike="noStrike" dirty="0">
                <a:solidFill>
                  <a:srgbClr val="002060"/>
                </a:solidFill>
                <a:effectLst/>
                <a:latin typeface="Arial" panose="020B0604020202020204" pitchFamily="34" charset="0"/>
                <a:cs typeface="Arial" panose="020B0604020202020204" pitchFamily="34" charset="0"/>
              </a:rPr>
              <a:t>PESTEL analysis &gt; Case of LBUS</a:t>
            </a:r>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6706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8638" y="949124"/>
            <a:ext cx="8750461" cy="369332"/>
          </a:xfrm>
          <a:prstGeom prst="rect">
            <a:avLst/>
          </a:prstGeom>
          <a:noFill/>
        </p:spPr>
        <p:txBody>
          <a:bodyPr wrap="square" rtlCol="0">
            <a:spAutoFit/>
          </a:bodyPr>
          <a:lstStyle/>
          <a:p>
            <a:r>
              <a:rPr lang="en-US" b="1" dirty="0">
                <a:solidFill>
                  <a:srgbClr val="0070C0"/>
                </a:solidFill>
              </a:rPr>
              <a:t>Impact of external policies and national policies on internationalization</a:t>
            </a:r>
            <a:endParaRPr lang="en-GB" dirty="0">
              <a:solidFill>
                <a:srgbClr val="0070C0"/>
              </a:solidFill>
            </a:endParaRPr>
          </a:p>
        </p:txBody>
      </p:sp>
      <p:sp>
        <p:nvSpPr>
          <p:cNvPr id="3" name="TextBox 2"/>
          <p:cNvSpPr txBox="1"/>
          <p:nvPr/>
        </p:nvSpPr>
        <p:spPr>
          <a:xfrm>
            <a:off x="1296366" y="1817224"/>
            <a:ext cx="3831220" cy="3416320"/>
          </a:xfrm>
          <a:prstGeom prst="rect">
            <a:avLst/>
          </a:prstGeom>
          <a:noFill/>
        </p:spPr>
        <p:txBody>
          <a:bodyPr wrap="square" rtlCol="0">
            <a:spAutoFit/>
          </a:bodyPr>
          <a:lstStyle/>
          <a:p>
            <a:r>
              <a:rPr lang="en-US" dirty="0"/>
              <a:t>External policies are viewed, in general, as having a positive impact on internationalization. </a:t>
            </a:r>
            <a:endParaRPr lang="ro-RO" dirty="0"/>
          </a:p>
          <a:p>
            <a:endParaRPr lang="ro-RO" dirty="0"/>
          </a:p>
          <a:p>
            <a:endParaRPr lang="en-GB" dirty="0"/>
          </a:p>
          <a:p>
            <a:endParaRPr lang="ro-RO" dirty="0"/>
          </a:p>
          <a:p>
            <a:endParaRPr lang="ro-RO" dirty="0"/>
          </a:p>
          <a:p>
            <a:r>
              <a:rPr lang="en-US" dirty="0"/>
              <a:t>At national level, governments commonly undertake a breadth of activities to regulate and enhance </a:t>
            </a:r>
            <a:r>
              <a:rPr lang="en-US" dirty="0" err="1"/>
              <a:t>internationalisation</a:t>
            </a:r>
            <a:r>
              <a:rPr lang="en-US" dirty="0"/>
              <a:t>. </a:t>
            </a:r>
            <a:endParaRPr lang="en-GB" dirty="0"/>
          </a:p>
          <a:p>
            <a:endParaRPr lang="en-GB" dirty="0"/>
          </a:p>
        </p:txBody>
      </p:sp>
      <p:sp>
        <p:nvSpPr>
          <p:cNvPr id="4" name="TextBox 3"/>
          <p:cNvSpPr txBox="1"/>
          <p:nvPr/>
        </p:nvSpPr>
        <p:spPr>
          <a:xfrm>
            <a:off x="6389226" y="1655180"/>
            <a:ext cx="5532698" cy="3416320"/>
          </a:xfrm>
          <a:prstGeom prst="rect">
            <a:avLst/>
          </a:prstGeom>
          <a:noFill/>
        </p:spPr>
        <p:txBody>
          <a:bodyPr wrap="square" rtlCol="0">
            <a:spAutoFit/>
          </a:bodyPr>
          <a:lstStyle/>
          <a:p>
            <a:r>
              <a:rPr lang="en-GB" b="1" dirty="0"/>
              <a:t>National Policies influencing</a:t>
            </a:r>
            <a:r>
              <a:rPr lang="ro-RO" b="1" dirty="0"/>
              <a:t> </a:t>
            </a:r>
            <a:r>
              <a:rPr lang="en-GB" b="1" dirty="0"/>
              <a:t>internationalization</a:t>
            </a:r>
            <a:endParaRPr lang="ro-RO" b="1" dirty="0"/>
          </a:p>
          <a:p>
            <a:endParaRPr lang="en-GB" dirty="0"/>
          </a:p>
          <a:p>
            <a:pPr marL="285750" lvl="0" indent="-285750">
              <a:buFont typeface="Arial" pitchFamily="34" charset="0"/>
              <a:buChar char="•"/>
            </a:pPr>
            <a:r>
              <a:rPr lang="en-GB" dirty="0"/>
              <a:t>Immigration regulations</a:t>
            </a:r>
          </a:p>
          <a:p>
            <a:pPr marL="285750" lvl="0" indent="-285750">
              <a:buFont typeface="Arial" pitchFamily="34" charset="0"/>
              <a:buChar char="•"/>
            </a:pPr>
            <a:r>
              <a:rPr lang="en-GB" dirty="0"/>
              <a:t>Admissions regulations</a:t>
            </a:r>
          </a:p>
          <a:p>
            <a:pPr marL="285750" lvl="0" indent="-285750">
              <a:buFont typeface="Arial" pitchFamily="34" charset="0"/>
              <a:buChar char="•"/>
            </a:pPr>
            <a:r>
              <a:rPr lang="en-GB" dirty="0"/>
              <a:t>Accreditation framework</a:t>
            </a:r>
          </a:p>
          <a:p>
            <a:pPr marL="285750" lvl="0" indent="-285750">
              <a:buFont typeface="Arial" pitchFamily="34" charset="0"/>
              <a:buChar char="•"/>
            </a:pPr>
            <a:r>
              <a:rPr lang="en-GB" dirty="0"/>
              <a:t>Excellence programmes</a:t>
            </a:r>
          </a:p>
          <a:p>
            <a:pPr marL="285750" lvl="0" indent="-285750">
              <a:buFont typeface="Arial" pitchFamily="34" charset="0"/>
              <a:buChar char="•"/>
            </a:pPr>
            <a:r>
              <a:rPr lang="en-GB" dirty="0"/>
              <a:t>Quality assurance framework</a:t>
            </a:r>
          </a:p>
          <a:p>
            <a:pPr marL="285750" lvl="0" indent="-285750">
              <a:buFont typeface="Arial" pitchFamily="34" charset="0"/>
              <a:buChar char="•"/>
            </a:pPr>
            <a:r>
              <a:rPr lang="en-GB" dirty="0"/>
              <a:t>Higher Education funding mechanism</a:t>
            </a:r>
          </a:p>
          <a:p>
            <a:pPr marL="285750" lvl="0" indent="-285750">
              <a:buFont typeface="Arial" pitchFamily="34" charset="0"/>
              <a:buChar char="•"/>
            </a:pPr>
            <a:r>
              <a:rPr lang="en-GB" dirty="0"/>
              <a:t>Research infrastructure</a:t>
            </a:r>
          </a:p>
          <a:p>
            <a:pPr marL="285750" lvl="0" indent="-285750">
              <a:buFont typeface="Arial" pitchFamily="34" charset="0"/>
              <a:buChar char="•"/>
            </a:pPr>
            <a:r>
              <a:rPr lang="en-GB" dirty="0"/>
              <a:t>Funding for internationalisation</a:t>
            </a:r>
          </a:p>
          <a:p>
            <a:pPr marL="285750" lvl="0" indent="-285750">
              <a:buFont typeface="Arial" pitchFamily="34" charset="0"/>
              <a:buChar char="•"/>
            </a:pPr>
            <a:r>
              <a:rPr lang="en-GB" dirty="0"/>
              <a:t>National agencies/organisations</a:t>
            </a:r>
          </a:p>
          <a:p>
            <a:endParaRPr lang="en-GB" dirty="0"/>
          </a:p>
        </p:txBody>
      </p:sp>
      <p:sp>
        <p:nvSpPr>
          <p:cNvPr id="5" name="Action Button: Sound 4">
            <a:hlinkClick r:id="" action="ppaction://noaction" highlightClick="1">
              <a:snd r:embed="rId2" name="applause.wav"/>
            </a:hlinkClick>
          </p:cNvPr>
          <p:cNvSpPr/>
          <p:nvPr/>
        </p:nvSpPr>
        <p:spPr>
          <a:xfrm>
            <a:off x="2100806" y="2947442"/>
            <a:ext cx="1111170" cy="62503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2074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8168" y="775504"/>
            <a:ext cx="9028254" cy="1200329"/>
          </a:xfrm>
          <a:prstGeom prst="rect">
            <a:avLst/>
          </a:prstGeom>
          <a:noFill/>
        </p:spPr>
        <p:txBody>
          <a:bodyPr wrap="square" rtlCol="0">
            <a:spAutoFit/>
          </a:bodyPr>
          <a:lstStyle/>
          <a:p>
            <a:r>
              <a:rPr lang="en-US" i="1" dirty="0"/>
              <a:t>The EAIE Barometer Study (2018): </a:t>
            </a:r>
            <a:r>
              <a:rPr lang="en-US" i="1" dirty="0" err="1"/>
              <a:t>Internationalisation</a:t>
            </a:r>
            <a:r>
              <a:rPr lang="en-US" i="1" dirty="0"/>
              <a:t> in Europe (second edition)</a:t>
            </a:r>
            <a:r>
              <a:rPr lang="en-US" dirty="0"/>
              <a:t> identifies a</a:t>
            </a:r>
            <a:r>
              <a:rPr lang="en-GB" dirty="0"/>
              <a:t> wide range of internal challenges to be reported in HEIs’ pursuit of internationalisation.</a:t>
            </a:r>
          </a:p>
          <a:p>
            <a:r>
              <a:rPr lang="en-GB" dirty="0"/>
              <a:t> </a:t>
            </a:r>
          </a:p>
          <a:p>
            <a:endParaRPr lang="en-GB" dirty="0"/>
          </a:p>
        </p:txBody>
      </p:sp>
      <p:sp>
        <p:nvSpPr>
          <p:cNvPr id="3" name="TextBox 2"/>
          <p:cNvSpPr txBox="1"/>
          <p:nvPr/>
        </p:nvSpPr>
        <p:spPr>
          <a:xfrm>
            <a:off x="1145894" y="1736202"/>
            <a:ext cx="4120587" cy="4524315"/>
          </a:xfrm>
          <a:prstGeom prst="rect">
            <a:avLst/>
          </a:prstGeom>
          <a:noFill/>
        </p:spPr>
        <p:txBody>
          <a:bodyPr wrap="square" rtlCol="0">
            <a:spAutoFit/>
          </a:bodyPr>
          <a:lstStyle/>
          <a:p>
            <a:r>
              <a:rPr lang="en-GB" b="1" dirty="0">
                <a:solidFill>
                  <a:srgbClr val="0070C0"/>
                </a:solidFill>
              </a:rPr>
              <a:t>Top 10 internal challenges: </a:t>
            </a:r>
          </a:p>
          <a:p>
            <a:r>
              <a:rPr lang="en-GB" dirty="0"/>
              <a:t> </a:t>
            </a:r>
          </a:p>
          <a:p>
            <a:pPr marL="285750" lvl="0" indent="-285750">
              <a:buFont typeface="Arial" pitchFamily="34" charset="0"/>
              <a:buChar char="•"/>
            </a:pPr>
            <a:r>
              <a:rPr lang="en-GB" dirty="0"/>
              <a:t>Insufficient internal budget</a:t>
            </a:r>
          </a:p>
          <a:p>
            <a:pPr marL="285750" lvl="0" indent="-285750">
              <a:buFont typeface="Arial" pitchFamily="34" charset="0"/>
              <a:buChar char="•"/>
            </a:pPr>
            <a:r>
              <a:rPr lang="en-GB" dirty="0"/>
              <a:t>Lack of commitment by some staff</a:t>
            </a:r>
          </a:p>
          <a:p>
            <a:pPr marL="285750" lvl="0" indent="-285750">
              <a:buFont typeface="Arial" pitchFamily="34" charset="0"/>
              <a:buChar char="•"/>
            </a:pPr>
            <a:r>
              <a:rPr lang="en-GB" dirty="0"/>
              <a:t>Lack of internal recognition</a:t>
            </a:r>
          </a:p>
          <a:p>
            <a:pPr marL="285750" lvl="0" indent="-285750">
              <a:buFont typeface="Arial" pitchFamily="34" charset="0"/>
              <a:buChar char="•"/>
            </a:pPr>
            <a:r>
              <a:rPr lang="en-GB" dirty="0"/>
              <a:t>Lack of int. scholarships</a:t>
            </a:r>
          </a:p>
          <a:p>
            <a:pPr marL="285750" lvl="0" indent="-285750">
              <a:buFont typeface="Arial" pitchFamily="34" charset="0"/>
              <a:buChar char="•"/>
            </a:pPr>
            <a:r>
              <a:rPr lang="en-GB" dirty="0"/>
              <a:t>Lack of student/staff foreign language skills</a:t>
            </a:r>
          </a:p>
          <a:p>
            <a:pPr marL="285750" lvl="0" indent="-285750">
              <a:buFont typeface="Arial" pitchFamily="34" charset="0"/>
              <a:buChar char="•"/>
            </a:pPr>
            <a:r>
              <a:rPr lang="en-GB" dirty="0"/>
              <a:t>Lack of inst. structure/leadership</a:t>
            </a:r>
          </a:p>
          <a:p>
            <a:pPr marL="285750" lvl="0" indent="-285750">
              <a:buFont typeface="Arial" pitchFamily="34" charset="0"/>
              <a:buChar char="•"/>
            </a:pPr>
            <a:r>
              <a:rPr lang="en-GB" dirty="0"/>
              <a:t>Lack of staff expertise</a:t>
            </a:r>
          </a:p>
          <a:p>
            <a:pPr marL="285750" lvl="0" indent="-285750">
              <a:buFont typeface="Arial" pitchFamily="34" charset="0"/>
              <a:buChar char="•"/>
            </a:pPr>
            <a:r>
              <a:rPr lang="en-GB" dirty="0"/>
              <a:t>Students not pursuing int. </a:t>
            </a:r>
            <a:r>
              <a:rPr lang="en-GB" dirty="0" err="1"/>
              <a:t>ed</a:t>
            </a:r>
            <a:endParaRPr lang="en-GB" dirty="0"/>
          </a:p>
          <a:p>
            <a:pPr marL="285750" lvl="0" indent="-285750">
              <a:buFont typeface="Arial" pitchFamily="34" charset="0"/>
              <a:buChar char="•"/>
            </a:pPr>
            <a:r>
              <a:rPr lang="en-GB" dirty="0"/>
              <a:t>Lack of integration of int. students</a:t>
            </a:r>
          </a:p>
          <a:p>
            <a:pPr marL="285750" lvl="0" indent="-285750">
              <a:buFont typeface="Arial" pitchFamily="34" charset="0"/>
              <a:buChar char="•"/>
            </a:pPr>
            <a:r>
              <a:rPr lang="en-GB" dirty="0"/>
              <a:t>Lack of int. student/staff local language skills</a:t>
            </a:r>
          </a:p>
          <a:p>
            <a:r>
              <a:rPr lang="en-GB" dirty="0"/>
              <a:t> </a:t>
            </a:r>
          </a:p>
          <a:p>
            <a:endParaRPr lang="en-GB" dirty="0"/>
          </a:p>
        </p:txBody>
      </p:sp>
      <p:sp>
        <p:nvSpPr>
          <p:cNvPr id="5" name="TextBox 4"/>
          <p:cNvSpPr txBox="1"/>
          <p:nvPr/>
        </p:nvSpPr>
        <p:spPr>
          <a:xfrm>
            <a:off x="6551272" y="1724627"/>
            <a:ext cx="4907665" cy="3693319"/>
          </a:xfrm>
          <a:prstGeom prst="rect">
            <a:avLst/>
          </a:prstGeom>
          <a:noFill/>
        </p:spPr>
        <p:txBody>
          <a:bodyPr wrap="square" rtlCol="0">
            <a:spAutoFit/>
          </a:bodyPr>
          <a:lstStyle/>
          <a:p>
            <a:r>
              <a:rPr lang="en-GB" dirty="0"/>
              <a:t> </a:t>
            </a:r>
            <a:r>
              <a:rPr lang="en-GB" b="1" dirty="0">
                <a:solidFill>
                  <a:srgbClr val="0070C0"/>
                </a:solidFill>
              </a:rPr>
              <a:t>Top 10 external challenges</a:t>
            </a:r>
          </a:p>
          <a:p>
            <a:r>
              <a:rPr lang="en-GB" dirty="0"/>
              <a:t> </a:t>
            </a:r>
          </a:p>
          <a:p>
            <a:pPr marL="285750" lvl="0" indent="-285750">
              <a:buFont typeface="Arial" pitchFamily="34" charset="0"/>
              <a:buChar char="•"/>
            </a:pPr>
            <a:r>
              <a:rPr lang="en-GB" dirty="0"/>
              <a:t>Insufficient external funding</a:t>
            </a:r>
          </a:p>
          <a:p>
            <a:pPr marL="285750" lvl="0" indent="-285750">
              <a:buFont typeface="Arial" pitchFamily="34" charset="0"/>
              <a:buChar char="•"/>
            </a:pPr>
            <a:r>
              <a:rPr lang="en-GB" dirty="0"/>
              <a:t>(Inter)national competition</a:t>
            </a:r>
          </a:p>
          <a:p>
            <a:pPr marL="285750" lvl="0" indent="-285750">
              <a:buFont typeface="Arial" pitchFamily="34" charset="0"/>
              <a:buChar char="•"/>
            </a:pPr>
            <a:r>
              <a:rPr lang="en-GB" dirty="0"/>
              <a:t>National legal barriers</a:t>
            </a:r>
          </a:p>
          <a:p>
            <a:pPr marL="285750" lvl="0" indent="-285750">
              <a:buFont typeface="Arial" pitchFamily="34" charset="0"/>
              <a:buChar char="•"/>
            </a:pPr>
            <a:r>
              <a:rPr lang="en-GB" dirty="0"/>
              <a:t>Perceived high living costs</a:t>
            </a:r>
          </a:p>
          <a:p>
            <a:pPr marL="285750" lvl="0" indent="-285750">
              <a:buFont typeface="Arial" pitchFamily="34" charset="0"/>
              <a:buChar char="•"/>
            </a:pPr>
            <a:r>
              <a:rPr lang="en-GB" dirty="0"/>
              <a:t>Lack of int. recognition of HEI</a:t>
            </a:r>
          </a:p>
          <a:p>
            <a:pPr marL="285750" lvl="0" indent="-285750">
              <a:buFont typeface="Arial" pitchFamily="34" charset="0"/>
              <a:buChar char="•"/>
            </a:pPr>
            <a:r>
              <a:rPr lang="en-GB" dirty="0"/>
              <a:t>Lack of national support/strategy</a:t>
            </a:r>
          </a:p>
          <a:p>
            <a:pPr marL="285750" lvl="0" indent="-285750">
              <a:buFont typeface="Arial" pitchFamily="34" charset="0"/>
              <a:buChar char="•"/>
            </a:pPr>
            <a:r>
              <a:rPr lang="en-GB" dirty="0"/>
              <a:t>Lack of employer recognition</a:t>
            </a:r>
          </a:p>
          <a:p>
            <a:pPr marL="285750" lvl="0" indent="-285750">
              <a:buFont typeface="Arial" pitchFamily="34" charset="0"/>
              <a:buChar char="•"/>
            </a:pPr>
            <a:r>
              <a:rPr lang="en-GB" dirty="0"/>
              <a:t>Low-priority country for int. partnerships</a:t>
            </a:r>
          </a:p>
          <a:p>
            <a:pPr marL="285750" lvl="0" indent="-285750">
              <a:buFont typeface="Arial" pitchFamily="34" charset="0"/>
              <a:buChar char="•"/>
            </a:pPr>
            <a:r>
              <a:rPr lang="en-GB" dirty="0"/>
              <a:t>Political nationalism/xenophobia</a:t>
            </a:r>
          </a:p>
          <a:p>
            <a:pPr marL="285750" lvl="0" indent="-285750">
              <a:buFont typeface="Arial" pitchFamily="34" charset="0"/>
              <a:buChar char="•"/>
            </a:pPr>
            <a:r>
              <a:rPr lang="en-GB" dirty="0"/>
              <a:t>Emigration of local students</a:t>
            </a:r>
          </a:p>
          <a:p>
            <a:pPr marL="285750" lvl="0" indent="-285750">
              <a:buFont typeface="Arial" pitchFamily="34" charset="0"/>
              <a:buChar char="•"/>
            </a:pPr>
            <a:r>
              <a:rPr lang="en-GB" dirty="0"/>
              <a:t>Political instability/insecurity</a:t>
            </a:r>
          </a:p>
        </p:txBody>
      </p:sp>
      <p:sp>
        <p:nvSpPr>
          <p:cNvPr id="6" name="Down Arrow 5"/>
          <p:cNvSpPr/>
          <p:nvPr/>
        </p:nvSpPr>
        <p:spPr>
          <a:xfrm>
            <a:off x="10567686" y="1073551"/>
            <a:ext cx="358818" cy="3674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wn Arrow 7"/>
          <p:cNvSpPr/>
          <p:nvPr/>
        </p:nvSpPr>
        <p:spPr>
          <a:xfrm>
            <a:off x="1747778" y="1067763"/>
            <a:ext cx="358818" cy="3674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0638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4218" y="260746"/>
            <a:ext cx="3636382" cy="2704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85900" y="1612900"/>
            <a:ext cx="9892014" cy="3582519"/>
          </a:xfrm>
          <a:prstGeom prst="rect">
            <a:avLst/>
          </a:prstGeom>
          <a:noFill/>
        </p:spPr>
        <p:txBody>
          <a:bodyPr wrap="square" rtlCol="0">
            <a:spAutoFit/>
          </a:bodyPr>
          <a:lstStyle/>
          <a:p>
            <a:pPr algn="r">
              <a:spcBef>
                <a:spcPts val="1200"/>
              </a:spcBef>
              <a:spcAft>
                <a:spcPts val="1200"/>
              </a:spcAft>
            </a:pPr>
            <a:r>
              <a:rPr lang="en-US" sz="2000" b="1" dirty="0">
                <a:solidFill>
                  <a:srgbClr val="0070C0"/>
                </a:solidFill>
                <a:latin typeface="Arial"/>
                <a:ea typeface="Arial"/>
              </a:rPr>
              <a:t> 	</a:t>
            </a:r>
            <a:r>
              <a:rPr lang="ro-RO" sz="2000" b="1" dirty="0">
                <a:solidFill>
                  <a:srgbClr val="0070C0"/>
                </a:solidFill>
                <a:latin typeface="Arial"/>
                <a:ea typeface="Arial"/>
              </a:rPr>
              <a:t>                                 </a:t>
            </a:r>
            <a:r>
              <a:rPr lang="en-US" sz="2000" b="1" dirty="0">
                <a:solidFill>
                  <a:srgbClr val="002060"/>
                </a:solidFill>
                <a:latin typeface="Arial" panose="020B0604020202020204" pitchFamily="34" charset="0"/>
              </a:rPr>
              <a:t>1. </a:t>
            </a:r>
            <a:r>
              <a:rPr lang="en-US" sz="2000" b="1" dirty="0"/>
              <a:t>Vision, values and mission of Internationalization Strategy</a:t>
            </a:r>
            <a:endParaRPr lang="en-US" sz="2000" dirty="0"/>
          </a:p>
          <a:p>
            <a:pPr algn="ctr">
              <a:lnSpc>
                <a:spcPct val="115000"/>
              </a:lnSpc>
              <a:spcBef>
                <a:spcPts val="600"/>
              </a:spcBef>
              <a:spcAft>
                <a:spcPts val="600"/>
              </a:spcAft>
            </a:pPr>
            <a:endParaRPr lang="ro-RO" sz="2000" b="1" dirty="0">
              <a:solidFill>
                <a:srgbClr val="0070C0"/>
              </a:solidFill>
              <a:latin typeface="Arial"/>
              <a:ea typeface="Arial"/>
            </a:endParaRPr>
          </a:p>
          <a:p>
            <a:pPr algn="ctr">
              <a:lnSpc>
                <a:spcPct val="115000"/>
              </a:lnSpc>
              <a:spcBef>
                <a:spcPts val="600"/>
              </a:spcBef>
              <a:spcAft>
                <a:spcPts val="600"/>
              </a:spcAft>
            </a:pPr>
            <a:endParaRPr lang="ro-RO" sz="2000" b="1" dirty="0">
              <a:solidFill>
                <a:srgbClr val="0070C0"/>
              </a:solidFill>
              <a:latin typeface="Arial"/>
              <a:ea typeface="Arial"/>
            </a:endParaRPr>
          </a:p>
          <a:p>
            <a:pPr algn="ctr">
              <a:lnSpc>
                <a:spcPct val="115000"/>
              </a:lnSpc>
              <a:spcBef>
                <a:spcPts val="600"/>
              </a:spcBef>
              <a:spcAft>
                <a:spcPts val="600"/>
              </a:spcAft>
            </a:pPr>
            <a:r>
              <a:rPr lang="en-US" sz="2000" dirty="0">
                <a:solidFill>
                  <a:srgbClr val="0070C0"/>
                </a:solidFill>
                <a:latin typeface="Arial" panose="020B0604020202020204" pitchFamily="34" charset="0"/>
              </a:rPr>
              <a:t> International strategy:</a:t>
            </a:r>
            <a:endParaRPr lang="ro-RO" sz="2000" dirty="0">
              <a:solidFill>
                <a:srgbClr val="0070C0"/>
              </a:solidFill>
            </a:endParaRPr>
          </a:p>
          <a:p>
            <a:pPr marL="342900" lvl="0" indent="-342900" algn="just">
              <a:lnSpc>
                <a:spcPct val="115000"/>
              </a:lnSpc>
              <a:spcBef>
                <a:spcPts val="600"/>
              </a:spcBef>
              <a:spcAft>
                <a:spcPts val="600"/>
              </a:spcAft>
              <a:buFont typeface="Wingdings"/>
              <a:buChar char=""/>
            </a:pPr>
            <a:r>
              <a:rPr lang="en-US" dirty="0">
                <a:latin typeface="Arial"/>
                <a:ea typeface="Arial"/>
              </a:rPr>
              <a:t>must align to the institutional overall strategy for management and academic development and be an explicit part of it. </a:t>
            </a:r>
            <a:endParaRPr lang="en-GB" sz="1600" dirty="0">
              <a:latin typeface="Arial"/>
              <a:ea typeface="Arial"/>
            </a:endParaRPr>
          </a:p>
          <a:p>
            <a:pPr marL="342900" lvl="0" indent="-342900" algn="just">
              <a:lnSpc>
                <a:spcPct val="115000"/>
              </a:lnSpc>
              <a:spcBef>
                <a:spcPts val="600"/>
              </a:spcBef>
              <a:spcAft>
                <a:spcPts val="600"/>
              </a:spcAft>
              <a:buFont typeface="Wingdings"/>
              <a:buChar char=""/>
            </a:pPr>
            <a:r>
              <a:rPr lang="en-US" dirty="0">
                <a:latin typeface="Arial"/>
                <a:ea typeface="Arial"/>
              </a:rPr>
              <a:t>represents a guiding framework for international actions / initiatives / extent, that is why it is mostly recommended to be elaborated as a stand-alone document.</a:t>
            </a:r>
            <a:endParaRPr lang="en-GB" dirty="0"/>
          </a:p>
        </p:txBody>
      </p:sp>
    </p:spTree>
    <p:extLst>
      <p:ext uri="{BB962C8B-B14F-4D97-AF65-F5344CB8AC3E}">
        <p14:creationId xmlns:p14="http://schemas.microsoft.com/office/powerpoint/2010/main" val="56867215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2170</TotalTime>
  <Words>2281</Words>
  <Application>Microsoft Office PowerPoint</Application>
  <PresentationFormat>Widescreen</PresentationFormat>
  <Paragraphs>334</Paragraphs>
  <Slides>29</Slides>
  <Notes>1</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29</vt:i4>
      </vt:variant>
    </vt:vector>
  </HeadingPairs>
  <TitlesOfParts>
    <vt:vector size="37" baseType="lpstr">
      <vt:lpstr>Arial</vt:lpstr>
      <vt:lpstr>Calibri</vt:lpstr>
      <vt:lpstr>Calibri Light</vt:lpstr>
      <vt:lpstr>Cambria</vt:lpstr>
      <vt:lpstr>Times New Roman</vt:lpstr>
      <vt:lpstr>Wingdings</vt:lpstr>
      <vt:lpstr>Tema de Office</vt:lpstr>
      <vt:lpstr>Office</vt:lpstr>
      <vt:lpstr>INTRODUCTION ON Internationalization PROCESSES AND ORGANIZATION OF IROs  IN ROMANIA AND LBUS.  Strategic Planning for Internationalization Development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4. Elaborate the strategic plan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Agora Institute</dc:creator>
  <cp:lastModifiedBy>Angelo Musaio</cp:lastModifiedBy>
  <cp:revision>59</cp:revision>
  <dcterms:created xsi:type="dcterms:W3CDTF">2020-06-17T11:13:03Z</dcterms:created>
  <dcterms:modified xsi:type="dcterms:W3CDTF">2021-03-02T06:08:07Z</dcterms:modified>
</cp:coreProperties>
</file>